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1"/>
  </p:notesMasterIdLst>
  <p:sldIdLst>
    <p:sldId id="304" r:id="rId3"/>
    <p:sldId id="288" r:id="rId4"/>
    <p:sldId id="279" r:id="rId5"/>
    <p:sldId id="280" r:id="rId6"/>
    <p:sldId id="281" r:id="rId7"/>
    <p:sldId id="295" r:id="rId8"/>
    <p:sldId id="296" r:id="rId9"/>
    <p:sldId id="297" r:id="rId10"/>
    <p:sldId id="290" r:id="rId11"/>
    <p:sldId id="291" r:id="rId12"/>
    <p:sldId id="258" r:id="rId13"/>
    <p:sldId id="298" r:id="rId14"/>
    <p:sldId id="266" r:id="rId15"/>
    <p:sldId id="300" r:id="rId16"/>
    <p:sldId id="301" r:id="rId17"/>
    <p:sldId id="302" r:id="rId18"/>
    <p:sldId id="293" r:id="rId19"/>
    <p:sldId id="28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213" autoAdjust="0"/>
  </p:normalViewPr>
  <p:slideViewPr>
    <p:cSldViewPr>
      <p:cViewPr varScale="1">
        <p:scale>
          <a:sx n="53" d="100"/>
          <a:sy n="53" d="100"/>
        </p:scale>
        <p:origin x="118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10124-21CD-4D01-A15A-86B6DBA5C16E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E98713-0AC3-4692-98DD-163B77934F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193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98713-0AC3-4692-98DD-163B77934F4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516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98713-0AC3-4692-98DD-163B77934F4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566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6C06A2-BDB2-4692-A1D0-8122B59102D5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2457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80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C7B9570C-F500-4573-97B0-0EEDFF7B0982}" type="slidenum">
              <a:rPr lang="ru-RU" sz="1200">
                <a:cs typeface="+mn-cs"/>
              </a:rPr>
              <a:pPr algn="r">
                <a:defRPr/>
              </a:pPr>
              <a:t>4</a:t>
            </a:fld>
            <a:endParaRPr lang="ru-RU" sz="120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067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E98713-0AC3-4692-98DD-163B77934F4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1350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144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52813" y="61071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818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16FBC5D-9F93-4D2F-83F8-3E180587AB3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53000" y="17526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0" y="3886200"/>
            <a:ext cx="373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144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52813" y="61071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8818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D826EC2-A1B2-4BDC-B165-FA5548C2C9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144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52813" y="61071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81813" y="6107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2705B42-C2BD-4887-9A52-9BB98763E2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417BE-2E77-4DAD-BE02-B152129E3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73925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E0B71A-6F4C-4EA5-BE32-6F9E3E30BB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4618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E5109-5546-46BA-99A0-BC9672162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87875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8615A-9275-42FE-B34B-41CF17E636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3957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40D63-22A8-446C-B552-5E188A050B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620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8AFB3C-B040-4E25-BE3E-A80609B00E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34419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2C18C-A7B8-4042-BD50-C84E035FF9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5327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D7939-51A0-4948-AFFA-6803656B2F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77394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98982-2F04-439D-B411-780E62217A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30251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76969-3752-4139-B528-F5D676556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95160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7F629-D5EF-406D-AAB0-8122D9CF56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10484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5A0ED-D263-4217-82B9-FADAF45287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02211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CF949F-D912-463F-B974-AAC35903F8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69432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B132A-8589-44E3-929E-BB095B9553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5182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3AC0AEB6-79CD-4780-8B88-14DAC6C1B4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8045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971550" y="549275"/>
            <a:ext cx="7345363" cy="5689600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254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«Геометрия владеет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4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 </a:t>
            </a:r>
            <a:r>
              <a:rPr kumimoji="0" lang="ru-RU" altLang="ru-RU" sz="4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двумя сокровищами: </a:t>
            </a:r>
            <a:endParaRPr kumimoji="0" lang="en-US" altLang="ru-RU" sz="4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одно из них – это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2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теорема Пифагора»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64163" y="5661025"/>
            <a:ext cx="3384550" cy="863600"/>
            <a:chOff x="3334" y="3158"/>
            <a:chExt cx="2132" cy="544"/>
          </a:xfrm>
        </p:grpSpPr>
        <p:sp>
          <p:nvSpPr>
            <p:cNvPr id="3079" name="AutoShape 6"/>
            <p:cNvSpPr>
              <a:spLocks noChangeArrowheads="1"/>
            </p:cNvSpPr>
            <p:nvPr/>
          </p:nvSpPr>
          <p:spPr bwMode="auto">
            <a:xfrm>
              <a:off x="3334" y="3158"/>
              <a:ext cx="2132" cy="544"/>
            </a:xfrm>
            <a:prstGeom prst="ellipseRibbon">
              <a:avLst>
                <a:gd name="adj1" fmla="val 25000"/>
                <a:gd name="adj2" fmla="val 68667"/>
                <a:gd name="adj3" fmla="val 12500"/>
              </a:avLst>
            </a:prstGeom>
            <a:solidFill>
              <a:schemeClr val="folHlink">
                <a:alpha val="0"/>
              </a:schemeClr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alt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80" name="Text Box 7"/>
            <p:cNvSpPr txBox="1">
              <a:spLocks noChangeArrowheads="1"/>
            </p:cNvSpPr>
            <p:nvPr/>
          </p:nvSpPr>
          <p:spPr bwMode="auto">
            <a:xfrm>
              <a:off x="3696" y="3339"/>
              <a:ext cx="145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ru-RU" sz="24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Иоганн Кеплер</a:t>
              </a:r>
            </a:p>
          </p:txBody>
        </p:sp>
      </p:grpSp>
      <p:pic>
        <p:nvPicPr>
          <p:cNvPr id="3077" name="Picture 8" descr="74ee23b2c956cc722e96600845ccc445[1]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4365625"/>
            <a:ext cx="115252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051017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5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1000"/>
                                        <p:tgtEl>
                                          <p:spTgt spid="51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752600"/>
            <a:ext cx="3733800" cy="36206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148064" y="2348880"/>
            <a:ext cx="3733800" cy="4114800"/>
          </a:xfrm>
        </p:spPr>
      </p:sp>
      <p:pic>
        <p:nvPicPr>
          <p:cNvPr id="112642" name="Picture 2" descr="http://3.bp.blogspot.com/-kA2QeZmtL_E/UgzrajnCkpI/AAAAAAAAd38/wE6awxg-3kg/s1600/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356992"/>
            <a:ext cx="7704856" cy="3312368"/>
          </a:xfrm>
          <a:prstGeom prst="rect">
            <a:avLst/>
          </a:prstGeom>
          <a:noFill/>
        </p:spPr>
      </p:pic>
      <p:pic>
        <p:nvPicPr>
          <p:cNvPr id="112648" name="Picture 8" descr="https://pixabay.com/static/uploads/photo/2014/08/21/19/43/question-423604_64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2656"/>
            <a:ext cx="4536504" cy="371703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>
                <a:solidFill>
                  <a:srgbClr val="FF3300"/>
                </a:solidFill>
                <a:latin typeface="Comic Sans MS" pitchFamily="66" charset="0"/>
              </a:rPr>
              <a:t>Пифагор Самосский</a:t>
            </a:r>
          </a:p>
        </p:txBody>
      </p:sp>
      <p:pic>
        <p:nvPicPr>
          <p:cNvPr id="72708" name="Picture 4" descr="pitagora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908050"/>
            <a:ext cx="3733800" cy="567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3" name="Picture 9" descr="карта др грец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44500"/>
            <a:ext cx="7273925" cy="6413500"/>
          </a:xfrm>
          <a:prstGeom prst="rect">
            <a:avLst/>
          </a:prstGeom>
          <a:solidFill>
            <a:srgbClr val="993300"/>
          </a:solidFill>
        </p:spPr>
      </p:pic>
      <p:sp>
        <p:nvSpPr>
          <p:cNvPr id="72715" name="WordArt 11"/>
          <p:cNvSpPr>
            <a:spLocks noChangeArrowheads="1" noChangeShapeType="1" noTextEdit="1"/>
          </p:cNvSpPr>
          <p:nvPr/>
        </p:nvSpPr>
        <p:spPr bwMode="auto">
          <a:xfrm>
            <a:off x="5867400" y="3141663"/>
            <a:ext cx="1009650" cy="4968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20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chemeClr val="bg2"/>
                    </a:gs>
                    <a:gs pos="100000">
                      <a:srgbClr val="FFFF00"/>
                    </a:gs>
                  </a:gsLst>
                  <a:lin ang="5400000" scaled="1"/>
                </a:gradFill>
                <a:latin typeface="Impact"/>
              </a:rPr>
              <a:t>о. Самос</a:t>
            </a:r>
          </a:p>
        </p:txBody>
      </p:sp>
      <p:sp>
        <p:nvSpPr>
          <p:cNvPr id="72717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0" y="6237288"/>
            <a:ext cx="647700" cy="431800"/>
          </a:xfrm>
          <a:prstGeom prst="actionButtonForwardNext">
            <a:avLst/>
          </a:prstGeom>
          <a:solidFill>
            <a:srgbClr val="7D460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15" grpId="0" animBg="1"/>
      <p:bldP spid="727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1518972"/>
            <a:ext cx="5112568" cy="50871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 bwMode="auto">
          <a:xfrm>
            <a:off x="323528" y="0"/>
            <a:ext cx="835292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dirty="0" smtClean="0">
                <a:latin typeface="Times New Roman" pitchFamily="18" charset="0"/>
              </a:rPr>
              <a:t>В прямоугольном треугольнике квадрат гипотенузы равен сумме квадратов катетов</a:t>
            </a:r>
            <a:endParaRPr lang="ru-RU" sz="36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04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45" name="Text Box 65"/>
          <p:cNvSpPr txBox="1">
            <a:spLocks noChangeArrowheads="1"/>
          </p:cNvSpPr>
          <p:nvPr/>
        </p:nvSpPr>
        <p:spPr bwMode="auto">
          <a:xfrm>
            <a:off x="5076825" y="908050"/>
            <a:ext cx="3671888" cy="1311275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000" b="1"/>
              <a:t>В прямоугольном треугольнике квадрат гипотенузы равен сумме квадратов катетов.</a:t>
            </a:r>
          </a:p>
        </p:txBody>
      </p:sp>
      <p:sp>
        <p:nvSpPr>
          <p:cNvPr id="46149" name="WordArt 69"/>
          <p:cNvSpPr>
            <a:spLocks noChangeArrowheads="1" noChangeShapeType="1" noTextEdit="1"/>
          </p:cNvSpPr>
          <p:nvPr/>
        </p:nvSpPr>
        <p:spPr bwMode="auto">
          <a:xfrm>
            <a:off x="2051050" y="260350"/>
            <a:ext cx="532923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50"/>
              </a:avLst>
            </a:prstTxWarp>
          </a:bodyPr>
          <a:lstStyle/>
          <a:p>
            <a:pPr algn="ctr"/>
            <a:r>
              <a:rPr lang="ru-RU" sz="3600" b="1" kern="10" spc="-360">
                <a:ln w="12700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CCFF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Times New Roman"/>
                <a:cs typeface="Times New Roman"/>
              </a:rPr>
              <a:t>Теорема Пифагора</a:t>
            </a:r>
          </a:p>
        </p:txBody>
      </p:sp>
      <p:grpSp>
        <p:nvGrpSpPr>
          <p:cNvPr id="7" name="Group 84"/>
          <p:cNvGrpSpPr>
            <a:grpSpLocks/>
          </p:cNvGrpSpPr>
          <p:nvPr/>
        </p:nvGrpSpPr>
        <p:grpSpPr bwMode="auto">
          <a:xfrm>
            <a:off x="899592" y="1412777"/>
            <a:ext cx="2808287" cy="1881188"/>
            <a:chOff x="3198" y="2160"/>
            <a:chExt cx="1769" cy="1185"/>
          </a:xfrm>
        </p:grpSpPr>
        <p:sp>
          <p:nvSpPr>
            <p:cNvPr id="46165" name="AutoShape 85"/>
            <p:cNvSpPr>
              <a:spLocks noChangeArrowheads="1"/>
            </p:cNvSpPr>
            <p:nvPr/>
          </p:nvSpPr>
          <p:spPr bwMode="auto">
            <a:xfrm>
              <a:off x="3470" y="2160"/>
              <a:ext cx="1451" cy="680"/>
            </a:xfrm>
            <a:prstGeom prst="rtTriangle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66" name="Text Box 86"/>
            <p:cNvSpPr txBox="1">
              <a:spLocks noChangeArrowheads="1"/>
            </p:cNvSpPr>
            <p:nvPr/>
          </p:nvSpPr>
          <p:spPr bwMode="auto">
            <a:xfrm>
              <a:off x="3969" y="2160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  <p:sp>
          <p:nvSpPr>
            <p:cNvPr id="46167" name="Text Box 87"/>
            <p:cNvSpPr txBox="1">
              <a:spLocks noChangeArrowheads="1"/>
            </p:cNvSpPr>
            <p:nvPr/>
          </p:nvSpPr>
          <p:spPr bwMode="auto">
            <a:xfrm>
              <a:off x="3969" y="2795"/>
              <a:ext cx="4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b</a:t>
              </a:r>
              <a:endParaRPr lang="ru-RU"/>
            </a:p>
          </p:txBody>
        </p:sp>
        <p:sp>
          <p:nvSpPr>
            <p:cNvPr id="46168" name="Text Box 88"/>
            <p:cNvSpPr txBox="1">
              <a:spLocks noChangeArrowheads="1"/>
            </p:cNvSpPr>
            <p:nvPr/>
          </p:nvSpPr>
          <p:spPr bwMode="auto">
            <a:xfrm>
              <a:off x="3198" y="2387"/>
              <a:ext cx="2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а</a:t>
              </a:r>
            </a:p>
          </p:txBody>
        </p:sp>
        <p:sp>
          <p:nvSpPr>
            <p:cNvPr id="46169" name="Text Box 89"/>
            <p:cNvSpPr txBox="1">
              <a:spLocks noChangeArrowheads="1"/>
            </p:cNvSpPr>
            <p:nvPr/>
          </p:nvSpPr>
          <p:spPr bwMode="auto">
            <a:xfrm>
              <a:off x="3652" y="3112"/>
              <a:ext cx="1315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dirty="0">
                <a:cs typeface="Times New Roman" pitchFamily="18" charset="0"/>
              </a:endParaRPr>
            </a:p>
          </p:txBody>
        </p:sp>
      </p:grpSp>
      <p:sp>
        <p:nvSpPr>
          <p:cNvPr id="46171" name="Rectangle 91"/>
          <p:cNvSpPr>
            <a:spLocks noChangeArrowheads="1"/>
          </p:cNvSpPr>
          <p:nvPr/>
        </p:nvSpPr>
        <p:spPr bwMode="auto">
          <a:xfrm>
            <a:off x="5292725" y="981075"/>
            <a:ext cx="3240088" cy="1295400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172" name="AutoShape 9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0" y="6092825"/>
            <a:ext cx="647700" cy="431800"/>
          </a:xfrm>
          <a:prstGeom prst="actionButtonForwardNext">
            <a:avLst/>
          </a:prstGeom>
          <a:solidFill>
            <a:srgbClr val="7D460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 bwMode="auto">
          <a:xfrm>
            <a:off x="1187624" y="980728"/>
            <a:ext cx="18473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rtlCol="0">
            <a:spAutoFit/>
          </a:bodyPr>
          <a:lstStyle/>
          <a:p>
            <a:pPr>
              <a:spcBef>
                <a:spcPct val="20000"/>
              </a:spcBef>
            </a:pPr>
            <a:endParaRPr lang="ru-RU" sz="4000" dirty="0">
              <a:latin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 bwMode="auto">
          <a:xfrm>
            <a:off x="2339752" y="908720"/>
            <a:ext cx="20882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smtClean="0"/>
              <a:t>c</a:t>
            </a:r>
            <a:r>
              <a:rPr lang="en-US" sz="4000" dirty="0" smtClean="0">
                <a:cs typeface="Times New Roman" pitchFamily="18" charset="0"/>
              </a:rPr>
              <a:t>²=a²+b²</a:t>
            </a:r>
            <a:endParaRPr lang="en-US" sz="4000" dirty="0"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45" grpId="0" autoUpdateAnimBg="0"/>
      <p:bldP spid="46149" grpId="0" animBg="1"/>
      <p:bldP spid="46171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4860032" y="2996952"/>
            <a:ext cx="0" cy="15121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1043608" y="2996952"/>
            <a:ext cx="38164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 bwMode="auto">
          <a:xfrm>
            <a:off x="4860032" y="2636912"/>
            <a:ext cx="792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о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83568" y="2420888"/>
            <a:ext cx="6480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А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5004048" y="4509120"/>
            <a:ext cx="6480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В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48817" y="2966526"/>
            <a:ext cx="3811214" cy="15425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 bwMode="auto">
          <a:xfrm>
            <a:off x="2123728" y="2276872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12 км/ч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5148064" y="3501008"/>
            <a:ext cx="165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t>5 км/ч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99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12676"/>
            <a:ext cx="8112900" cy="608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60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58670"/>
            <a:ext cx="7800865" cy="585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108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Провести самооценку собственной учебной деятельности по таблице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2"/>
          </p:nvPr>
        </p:nvGraphicFramePr>
        <p:xfrm>
          <a:off x="899592" y="2060848"/>
          <a:ext cx="7704856" cy="3050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675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Активность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высокая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средняя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низкая</a:t>
                      </a:r>
                      <a:endParaRPr lang="ru-RU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698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тему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Усвоил хорошо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Усвоил частично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Усвоил слабо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134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Объяснить товарищу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Могу сам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Могу, но с подсказками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затрудняюсь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П.54, задачи 483 (в), </a:t>
            </a:r>
          </a:p>
          <a:p>
            <a:pPr>
              <a:buNone/>
            </a:pPr>
            <a:r>
              <a:rPr lang="ru-RU" dirty="0" smtClean="0"/>
              <a:t>	484 (б, г, ), 486 (б).</a:t>
            </a:r>
          </a:p>
          <a:p>
            <a:r>
              <a:rPr lang="ru-RU" dirty="0" smtClean="0"/>
              <a:t>Подготовить сообщение  «Египетский треугольник».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1258888" y="1125538"/>
            <a:ext cx="6840537" cy="457200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/>
              <a:t>Что изображено?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2000" name="Object 16"/>
          <p:cNvGraphicFramePr>
            <a:graphicFrameLocks noChangeAspect="1"/>
          </p:cNvGraphicFramePr>
          <p:nvPr/>
        </p:nvGraphicFramePr>
        <p:xfrm>
          <a:off x="5580063" y="3644900"/>
          <a:ext cx="2232025" cy="152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80" name="Формула" r:id="rId4" imgW="571252" imgH="393529" progId="Equation.3">
                  <p:embed/>
                </p:oleObj>
              </mc:Choice>
              <mc:Fallback>
                <p:oleObj name="Формула" r:id="rId4" imgW="571252" imgH="39352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063" y="3644900"/>
                        <a:ext cx="2232025" cy="1525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04" name="Rectangle 20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2006" name="Text Box 22"/>
          <p:cNvSpPr txBox="1">
            <a:spLocks noChangeArrowheads="1"/>
          </p:cNvSpPr>
          <p:nvPr/>
        </p:nvSpPr>
        <p:spPr bwMode="auto">
          <a:xfrm>
            <a:off x="971550" y="404813"/>
            <a:ext cx="7777163" cy="579437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/>
              <a:t> </a:t>
            </a:r>
            <a:r>
              <a:rPr lang="ru-RU" sz="3200" b="1"/>
              <a:t>Вопросы</a:t>
            </a:r>
            <a:endParaRPr lang="ru-RU" sz="3200"/>
          </a:p>
        </p:txBody>
      </p:sp>
      <p:sp>
        <p:nvSpPr>
          <p:cNvPr id="42007" name="Text Box 23"/>
          <p:cNvSpPr txBox="1">
            <a:spLocks noChangeArrowheads="1"/>
          </p:cNvSpPr>
          <p:nvPr/>
        </p:nvSpPr>
        <p:spPr bwMode="auto">
          <a:xfrm>
            <a:off x="1115616" y="2564904"/>
            <a:ext cx="6912768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dirty="0"/>
              <a:t>Чему равна сумма острых углов в прямоугольном треугольнике?</a:t>
            </a:r>
            <a:endParaRPr lang="ru-RU" dirty="0"/>
          </a:p>
        </p:txBody>
      </p:sp>
      <p:sp>
        <p:nvSpPr>
          <p:cNvPr id="42008" name="Text Box 24"/>
          <p:cNvSpPr txBox="1">
            <a:spLocks noChangeArrowheads="1"/>
          </p:cNvSpPr>
          <p:nvPr/>
        </p:nvSpPr>
        <p:spPr bwMode="auto">
          <a:xfrm>
            <a:off x="4932363" y="5516563"/>
            <a:ext cx="3657600" cy="579437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ym typeface="Symbol" pitchFamily="18" charset="2"/>
              </a:rPr>
              <a:t></a:t>
            </a:r>
            <a:r>
              <a:rPr lang="ru-RU" sz="3200" b="1"/>
              <a:t>А + </a:t>
            </a:r>
            <a:r>
              <a:rPr lang="ru-RU" sz="3200" b="1">
                <a:sym typeface="Symbol" pitchFamily="18" charset="2"/>
              </a:rPr>
              <a:t></a:t>
            </a:r>
            <a:r>
              <a:rPr lang="ru-RU" sz="3200" b="1"/>
              <a:t>В = 90°</a:t>
            </a:r>
          </a:p>
        </p:txBody>
      </p:sp>
      <p:sp>
        <p:nvSpPr>
          <p:cNvPr id="42010" name="Text Box 26"/>
          <p:cNvSpPr txBox="1">
            <a:spLocks noChangeArrowheads="1"/>
          </p:cNvSpPr>
          <p:nvPr/>
        </p:nvSpPr>
        <p:spPr bwMode="auto">
          <a:xfrm>
            <a:off x="1258888" y="2060847"/>
            <a:ext cx="6840537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/>
              <a:t>Чему равна площадь этого треугольника?</a:t>
            </a:r>
          </a:p>
        </p:txBody>
      </p:sp>
      <p:sp>
        <p:nvSpPr>
          <p:cNvPr id="42011" name="Text Box 27"/>
          <p:cNvSpPr txBox="1">
            <a:spLocks noChangeArrowheads="1"/>
          </p:cNvSpPr>
          <p:nvPr/>
        </p:nvSpPr>
        <p:spPr bwMode="auto">
          <a:xfrm>
            <a:off x="1258888" y="1562099"/>
            <a:ext cx="6840537" cy="369332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/>
              <a:t>Как называются стороны АС и ВС?</a:t>
            </a:r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1547813" y="3213100"/>
            <a:ext cx="3409950" cy="2762250"/>
            <a:chOff x="975" y="2024"/>
            <a:chExt cx="2148" cy="1740"/>
          </a:xfrm>
        </p:grpSpPr>
        <p:sp>
          <p:nvSpPr>
            <p:cNvPr id="41987" name="Text Box 3"/>
            <p:cNvSpPr txBox="1">
              <a:spLocks noChangeArrowheads="1"/>
            </p:cNvSpPr>
            <p:nvPr/>
          </p:nvSpPr>
          <p:spPr bwMode="auto">
            <a:xfrm>
              <a:off x="2834" y="3476"/>
              <a:ext cx="2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C</a:t>
              </a:r>
            </a:p>
          </p:txBody>
        </p:sp>
        <p:sp>
          <p:nvSpPr>
            <p:cNvPr id="41988" name="Text Box 4"/>
            <p:cNvSpPr txBox="1">
              <a:spLocks noChangeArrowheads="1"/>
            </p:cNvSpPr>
            <p:nvPr/>
          </p:nvSpPr>
          <p:spPr bwMode="auto">
            <a:xfrm>
              <a:off x="2789" y="2024"/>
              <a:ext cx="31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A</a:t>
              </a:r>
            </a:p>
          </p:txBody>
        </p:sp>
        <p:sp>
          <p:nvSpPr>
            <p:cNvPr id="41989" name="Text Box 5"/>
            <p:cNvSpPr txBox="1">
              <a:spLocks noChangeArrowheads="1"/>
            </p:cNvSpPr>
            <p:nvPr/>
          </p:nvSpPr>
          <p:spPr bwMode="auto">
            <a:xfrm>
              <a:off x="975" y="3475"/>
              <a:ext cx="2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B</a:t>
              </a:r>
            </a:p>
          </p:txBody>
        </p:sp>
        <p:sp>
          <p:nvSpPr>
            <p:cNvPr id="41986" name="AutoShape 2"/>
            <p:cNvSpPr>
              <a:spLocks noChangeArrowheads="1"/>
            </p:cNvSpPr>
            <p:nvPr/>
          </p:nvSpPr>
          <p:spPr bwMode="auto">
            <a:xfrm rot="16203125">
              <a:off x="1431" y="2159"/>
              <a:ext cx="1132" cy="1589"/>
            </a:xfrm>
            <a:prstGeom prst="rtTriangle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990" name="Text Box 6"/>
            <p:cNvSpPr txBox="1">
              <a:spLocks noChangeArrowheads="1"/>
            </p:cNvSpPr>
            <p:nvPr/>
          </p:nvSpPr>
          <p:spPr bwMode="auto">
            <a:xfrm>
              <a:off x="1927" y="3475"/>
              <a:ext cx="19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a</a:t>
              </a:r>
            </a:p>
          </p:txBody>
        </p:sp>
        <p:sp>
          <p:nvSpPr>
            <p:cNvPr id="41991" name="Text Box 7"/>
            <p:cNvSpPr txBox="1">
              <a:spLocks noChangeArrowheads="1"/>
            </p:cNvSpPr>
            <p:nvPr/>
          </p:nvSpPr>
          <p:spPr bwMode="auto">
            <a:xfrm>
              <a:off x="2835" y="284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b</a:t>
              </a:r>
            </a:p>
          </p:txBody>
        </p:sp>
        <p:sp>
          <p:nvSpPr>
            <p:cNvPr id="41996" name="Rectangle 12"/>
            <p:cNvSpPr>
              <a:spLocks noChangeArrowheads="1"/>
            </p:cNvSpPr>
            <p:nvPr/>
          </p:nvSpPr>
          <p:spPr bwMode="auto">
            <a:xfrm>
              <a:off x="2735" y="3444"/>
              <a:ext cx="96" cy="96"/>
            </a:xfrm>
            <a:prstGeom prst="rect">
              <a:avLst/>
            </a:prstGeom>
            <a:solidFill>
              <a:srgbClr val="CC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012" name="Text Box 28"/>
            <p:cNvSpPr txBox="1">
              <a:spLocks noChangeArrowheads="1"/>
            </p:cNvSpPr>
            <p:nvPr/>
          </p:nvSpPr>
          <p:spPr bwMode="auto">
            <a:xfrm>
              <a:off x="1791" y="2750"/>
              <a:ext cx="18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с</a:t>
              </a:r>
            </a:p>
          </p:txBody>
        </p:sp>
      </p:grpSp>
      <p:sp>
        <p:nvSpPr>
          <p:cNvPr id="42014" name="AutoShape 3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0" y="6092825"/>
            <a:ext cx="647700" cy="431800"/>
          </a:xfrm>
          <a:prstGeom prst="actionButtonForwardNext">
            <a:avLst/>
          </a:prstGeom>
          <a:solidFill>
            <a:srgbClr val="7D460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/>
      <p:bldP spid="42006" grpId="0" autoUpdateAnimBg="0"/>
      <p:bldP spid="42007" grpId="0"/>
      <p:bldP spid="42008" grpId="0" autoUpdateAnimBg="0"/>
      <p:bldP spid="42010" grpId="0"/>
      <p:bldP spid="420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76375" y="1773238"/>
            <a:ext cx="6477000" cy="2971800"/>
            <a:chOff x="192" y="240"/>
            <a:chExt cx="4080" cy="1872"/>
          </a:xfrm>
        </p:grpSpPr>
        <p:sp>
          <p:nvSpPr>
            <p:cNvPr id="35843" name="AutoShape 3"/>
            <p:cNvSpPr>
              <a:spLocks noChangeArrowheads="1"/>
            </p:cNvSpPr>
            <p:nvPr/>
          </p:nvSpPr>
          <p:spPr bwMode="auto">
            <a:xfrm>
              <a:off x="480" y="480"/>
              <a:ext cx="1008" cy="1440"/>
            </a:xfrm>
            <a:prstGeom prst="rtTriangle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44" name="Text Box 4"/>
            <p:cNvSpPr txBox="1">
              <a:spLocks noChangeArrowheads="1"/>
            </p:cNvSpPr>
            <p:nvPr/>
          </p:nvSpPr>
          <p:spPr bwMode="auto">
            <a:xfrm>
              <a:off x="240" y="240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B</a:t>
              </a:r>
            </a:p>
          </p:txBody>
        </p:sp>
        <p:sp>
          <p:nvSpPr>
            <p:cNvPr id="35845" name="Text Box 5"/>
            <p:cNvSpPr txBox="1">
              <a:spLocks noChangeArrowheads="1"/>
            </p:cNvSpPr>
            <p:nvPr/>
          </p:nvSpPr>
          <p:spPr bwMode="auto">
            <a:xfrm>
              <a:off x="192" y="177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C</a:t>
              </a:r>
            </a:p>
          </p:txBody>
        </p:sp>
        <p:sp>
          <p:nvSpPr>
            <p:cNvPr id="35846" name="Text Box 6"/>
            <p:cNvSpPr txBox="1">
              <a:spLocks noChangeArrowheads="1"/>
            </p:cNvSpPr>
            <p:nvPr/>
          </p:nvSpPr>
          <p:spPr bwMode="auto">
            <a:xfrm>
              <a:off x="1488" y="177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A</a:t>
              </a:r>
            </a:p>
          </p:txBody>
        </p:sp>
        <p:sp>
          <p:nvSpPr>
            <p:cNvPr id="35847" name="Line 7"/>
            <p:cNvSpPr>
              <a:spLocks noChangeShapeType="1"/>
            </p:cNvSpPr>
            <p:nvPr/>
          </p:nvSpPr>
          <p:spPr bwMode="auto">
            <a:xfrm>
              <a:off x="816" y="1872"/>
              <a:ext cx="0" cy="96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848" name="Line 8"/>
            <p:cNvSpPr>
              <a:spLocks noChangeShapeType="1"/>
            </p:cNvSpPr>
            <p:nvPr/>
          </p:nvSpPr>
          <p:spPr bwMode="auto">
            <a:xfrm>
              <a:off x="432" y="1104"/>
              <a:ext cx="144" cy="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849" name="Line 9"/>
            <p:cNvSpPr>
              <a:spLocks noChangeShapeType="1"/>
            </p:cNvSpPr>
            <p:nvPr/>
          </p:nvSpPr>
          <p:spPr bwMode="auto">
            <a:xfrm>
              <a:off x="432" y="1152"/>
              <a:ext cx="144" cy="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850" name="AutoShape 10"/>
            <p:cNvSpPr>
              <a:spLocks noChangeArrowheads="1"/>
            </p:cNvSpPr>
            <p:nvPr/>
          </p:nvSpPr>
          <p:spPr bwMode="auto">
            <a:xfrm rot="-5396875">
              <a:off x="2544" y="624"/>
              <a:ext cx="1008" cy="1440"/>
            </a:xfrm>
            <a:prstGeom prst="rtTriangle">
              <a:avLst/>
            </a:prstGeom>
            <a:solidFill>
              <a:srgbClr val="99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5851" name="Text Box 11"/>
            <p:cNvSpPr txBox="1">
              <a:spLocks noChangeArrowheads="1"/>
            </p:cNvSpPr>
            <p:nvPr/>
          </p:nvSpPr>
          <p:spPr bwMode="auto">
            <a:xfrm>
              <a:off x="3792" y="1728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C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35852" name="Text Box 12"/>
            <p:cNvSpPr txBox="1">
              <a:spLocks noChangeArrowheads="1"/>
            </p:cNvSpPr>
            <p:nvPr/>
          </p:nvSpPr>
          <p:spPr bwMode="auto">
            <a:xfrm>
              <a:off x="3792" y="624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A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35853" name="Text Box 13"/>
            <p:cNvSpPr txBox="1">
              <a:spLocks noChangeArrowheads="1"/>
            </p:cNvSpPr>
            <p:nvPr/>
          </p:nvSpPr>
          <p:spPr bwMode="auto">
            <a:xfrm>
              <a:off x="2064" y="1824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B</a:t>
              </a:r>
              <a:r>
                <a:rPr lang="ru-RU" baseline="-25000"/>
                <a:t>1</a:t>
              </a:r>
              <a:endParaRPr lang="ru-RU"/>
            </a:p>
          </p:txBody>
        </p:sp>
        <p:sp>
          <p:nvSpPr>
            <p:cNvPr id="35854" name="Line 14"/>
            <p:cNvSpPr>
              <a:spLocks noChangeShapeType="1"/>
            </p:cNvSpPr>
            <p:nvPr/>
          </p:nvSpPr>
          <p:spPr bwMode="auto">
            <a:xfrm>
              <a:off x="3696" y="1488"/>
              <a:ext cx="192" cy="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855" name="Line 15"/>
            <p:cNvSpPr>
              <a:spLocks noChangeShapeType="1"/>
            </p:cNvSpPr>
            <p:nvPr/>
          </p:nvSpPr>
          <p:spPr bwMode="auto">
            <a:xfrm rot="5014276" flipH="1">
              <a:off x="3048" y="1848"/>
              <a:ext cx="167" cy="24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856" name="Line 16"/>
            <p:cNvSpPr>
              <a:spLocks noChangeShapeType="1"/>
            </p:cNvSpPr>
            <p:nvPr/>
          </p:nvSpPr>
          <p:spPr bwMode="auto">
            <a:xfrm rot="5014276" flipH="1">
              <a:off x="3144" y="1848"/>
              <a:ext cx="167" cy="24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857" name="Line 17"/>
            <p:cNvSpPr>
              <a:spLocks noChangeShapeType="1"/>
            </p:cNvSpPr>
            <p:nvPr/>
          </p:nvSpPr>
          <p:spPr bwMode="auto">
            <a:xfrm>
              <a:off x="480" y="1776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858" name="Line 18"/>
            <p:cNvSpPr>
              <a:spLocks noChangeShapeType="1"/>
            </p:cNvSpPr>
            <p:nvPr/>
          </p:nvSpPr>
          <p:spPr bwMode="auto">
            <a:xfrm>
              <a:off x="624" y="1776"/>
              <a:ext cx="0" cy="144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859" name="Line 19"/>
            <p:cNvSpPr>
              <a:spLocks noChangeShapeType="1"/>
            </p:cNvSpPr>
            <p:nvPr/>
          </p:nvSpPr>
          <p:spPr bwMode="auto">
            <a:xfrm>
              <a:off x="3648" y="1728"/>
              <a:ext cx="0" cy="144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5860" name="Line 20"/>
            <p:cNvSpPr>
              <a:spLocks noChangeShapeType="1"/>
            </p:cNvSpPr>
            <p:nvPr/>
          </p:nvSpPr>
          <p:spPr bwMode="auto">
            <a:xfrm>
              <a:off x="3648" y="1728"/>
              <a:ext cx="144" cy="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5863" name="Text Box 23"/>
          <p:cNvSpPr txBox="1">
            <a:spLocks noChangeArrowheads="1"/>
          </p:cNvSpPr>
          <p:nvPr/>
        </p:nvSpPr>
        <p:spPr bwMode="auto">
          <a:xfrm>
            <a:off x="1476375" y="908050"/>
            <a:ext cx="6553200" cy="519113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/>
              <a:t>Докажите, что треугольники равны.</a:t>
            </a:r>
          </a:p>
        </p:txBody>
      </p:sp>
      <p:sp>
        <p:nvSpPr>
          <p:cNvPr id="35864" name="Text Box 24"/>
          <p:cNvSpPr txBox="1">
            <a:spLocks noChangeArrowheads="1"/>
          </p:cNvSpPr>
          <p:nvPr/>
        </p:nvSpPr>
        <p:spPr bwMode="auto">
          <a:xfrm>
            <a:off x="6934200" y="1371600"/>
            <a:ext cx="1295400" cy="336550"/>
          </a:xfrm>
          <a:prstGeom prst="rect">
            <a:avLst/>
          </a:prstGeom>
          <a:noFill/>
          <a:ln w="349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600"/>
          </a:p>
        </p:txBody>
      </p:sp>
      <p:graphicFrame>
        <p:nvGraphicFramePr>
          <p:cNvPr id="35865" name="Object 25"/>
          <p:cNvGraphicFramePr>
            <a:graphicFrameLocks noChangeAspect="1"/>
          </p:cNvGraphicFramePr>
          <p:nvPr/>
        </p:nvGraphicFramePr>
        <p:xfrm>
          <a:off x="4514850" y="3321050"/>
          <a:ext cx="112713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4" name="Equation" r:id="rId4" imgW="114120" imgH="215640" progId="Equation.3">
                  <p:embed/>
                </p:oleObj>
              </mc:Choice>
              <mc:Fallback>
                <p:oleObj name="Equation" r:id="rId4" imgW="114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2713" cy="214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69" name="AutoShape 2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0" y="6092825"/>
            <a:ext cx="647700" cy="431800"/>
          </a:xfrm>
          <a:prstGeom prst="actionButtonForwardNext">
            <a:avLst/>
          </a:prstGeom>
          <a:solidFill>
            <a:srgbClr val="7D460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7"/>
          <p:cNvSpPr>
            <a:spLocks noChangeArrowheads="1"/>
          </p:cNvSpPr>
          <p:nvPr/>
        </p:nvSpPr>
        <p:spPr bwMode="auto">
          <a:xfrm>
            <a:off x="683568" y="404664"/>
            <a:ext cx="6551612" cy="3240087"/>
          </a:xfrm>
          <a:prstGeom prst="pentagon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l"/>
            <a:endParaRPr lang="ru-RU"/>
          </a:p>
        </p:txBody>
      </p:sp>
      <p:sp>
        <p:nvSpPr>
          <p:cNvPr id="12291" name="TextBox 14"/>
          <p:cNvSpPr txBox="1">
            <a:spLocks noChangeArrowheads="1"/>
          </p:cNvSpPr>
          <p:nvPr/>
        </p:nvSpPr>
        <p:spPr bwMode="auto">
          <a:xfrm>
            <a:off x="1619250" y="3644900"/>
            <a:ext cx="5032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200"/>
              <a:t>A</a:t>
            </a:r>
            <a:endParaRPr lang="ru-RU" sz="2200"/>
          </a:p>
        </p:txBody>
      </p:sp>
      <p:sp>
        <p:nvSpPr>
          <p:cNvPr id="12292" name="TextBox 14"/>
          <p:cNvSpPr txBox="1">
            <a:spLocks noChangeArrowheads="1"/>
          </p:cNvSpPr>
          <p:nvPr/>
        </p:nvSpPr>
        <p:spPr bwMode="auto">
          <a:xfrm>
            <a:off x="323850" y="1268413"/>
            <a:ext cx="5032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200"/>
              <a:t>B</a:t>
            </a:r>
            <a:endParaRPr lang="ru-RU" sz="2200"/>
          </a:p>
        </p:txBody>
      </p:sp>
      <p:sp>
        <p:nvSpPr>
          <p:cNvPr id="12293" name="TextBox 14"/>
          <p:cNvSpPr txBox="1">
            <a:spLocks noChangeArrowheads="1"/>
          </p:cNvSpPr>
          <p:nvPr/>
        </p:nvSpPr>
        <p:spPr bwMode="auto">
          <a:xfrm>
            <a:off x="3563938" y="0"/>
            <a:ext cx="503237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200"/>
              <a:t>C</a:t>
            </a:r>
            <a:endParaRPr lang="ru-RU" sz="2200"/>
          </a:p>
        </p:txBody>
      </p:sp>
      <p:sp>
        <p:nvSpPr>
          <p:cNvPr id="12294" name="TextBox 14"/>
          <p:cNvSpPr txBox="1">
            <a:spLocks noChangeArrowheads="1"/>
          </p:cNvSpPr>
          <p:nvPr/>
        </p:nvSpPr>
        <p:spPr bwMode="auto">
          <a:xfrm>
            <a:off x="7164388" y="1341438"/>
            <a:ext cx="5032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200"/>
              <a:t>D</a:t>
            </a:r>
            <a:endParaRPr lang="ru-RU" sz="2200"/>
          </a:p>
        </p:txBody>
      </p:sp>
      <p:sp>
        <p:nvSpPr>
          <p:cNvPr id="12295" name="TextBox 14"/>
          <p:cNvSpPr txBox="1">
            <a:spLocks noChangeArrowheads="1"/>
          </p:cNvSpPr>
          <p:nvPr/>
        </p:nvSpPr>
        <p:spPr bwMode="auto">
          <a:xfrm>
            <a:off x="5724525" y="3644900"/>
            <a:ext cx="5032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200"/>
              <a:t>E</a:t>
            </a:r>
            <a:endParaRPr lang="ru-RU" sz="2200"/>
          </a:p>
        </p:txBody>
      </p:sp>
      <p:sp>
        <p:nvSpPr>
          <p:cNvPr id="12296" name="Line 19"/>
          <p:cNvSpPr>
            <a:spLocks noChangeShapeType="1"/>
          </p:cNvSpPr>
          <p:nvPr/>
        </p:nvSpPr>
        <p:spPr bwMode="auto">
          <a:xfrm flipV="1">
            <a:off x="1979712" y="404811"/>
            <a:ext cx="1944588" cy="3240212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77855" name="Text Box 31"/>
          <p:cNvSpPr txBox="1">
            <a:spLocks noChangeArrowheads="1"/>
          </p:cNvSpPr>
          <p:nvPr/>
        </p:nvSpPr>
        <p:spPr bwMode="auto">
          <a:xfrm>
            <a:off x="755650" y="4508500"/>
            <a:ext cx="7704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200">
                <a:solidFill>
                  <a:srgbClr val="008000"/>
                </a:solidFill>
              </a:rPr>
              <a:t>S</a:t>
            </a:r>
            <a:r>
              <a:rPr lang="en-US" sz="3200" baseline="-25000">
                <a:solidFill>
                  <a:srgbClr val="008000"/>
                </a:solidFill>
              </a:rPr>
              <a:t>ABCDE</a:t>
            </a:r>
            <a:r>
              <a:rPr lang="en-US" sz="3200">
                <a:solidFill>
                  <a:srgbClr val="008000"/>
                </a:solidFill>
              </a:rPr>
              <a:t> = S</a:t>
            </a:r>
            <a:r>
              <a:rPr lang="en-US" sz="3200" baseline="-25000">
                <a:solidFill>
                  <a:srgbClr val="008000"/>
                </a:solidFill>
              </a:rPr>
              <a:t>ABC </a:t>
            </a:r>
            <a:r>
              <a:rPr lang="en-US" sz="3200">
                <a:solidFill>
                  <a:srgbClr val="008000"/>
                </a:solidFill>
              </a:rPr>
              <a:t>+ S</a:t>
            </a:r>
            <a:r>
              <a:rPr lang="en-US" sz="3200" baseline="-25000">
                <a:solidFill>
                  <a:srgbClr val="008000"/>
                </a:solidFill>
              </a:rPr>
              <a:t>ADC </a:t>
            </a:r>
            <a:r>
              <a:rPr lang="en-US" sz="3200">
                <a:solidFill>
                  <a:srgbClr val="008000"/>
                </a:solidFill>
              </a:rPr>
              <a:t>+ S</a:t>
            </a:r>
            <a:r>
              <a:rPr lang="en-US" sz="3200" baseline="-25000">
                <a:solidFill>
                  <a:srgbClr val="008000"/>
                </a:solidFill>
              </a:rPr>
              <a:t>ADE</a:t>
            </a:r>
            <a:r>
              <a:rPr lang="en-US" sz="3200">
                <a:solidFill>
                  <a:srgbClr val="008000"/>
                </a:solidFill>
              </a:rPr>
              <a:t> </a:t>
            </a:r>
            <a:endParaRPr lang="ru-RU" sz="3200">
              <a:solidFill>
                <a:srgbClr val="008000"/>
              </a:solidFill>
            </a:endParaRP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V="1">
            <a:off x="1979712" y="1628800"/>
            <a:ext cx="5256584" cy="2016224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ru-RU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87450" y="188913"/>
            <a:ext cx="5832475" cy="3141662"/>
            <a:chOff x="384" y="576"/>
            <a:chExt cx="1824" cy="112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84" y="576"/>
              <a:ext cx="1728" cy="807"/>
              <a:chOff x="1584" y="12131"/>
              <a:chExt cx="4320" cy="2016"/>
            </a:xfrm>
          </p:grpSpPr>
          <p:sp>
            <p:nvSpPr>
              <p:cNvPr id="13322" name="Line 4"/>
              <p:cNvSpPr>
                <a:spLocks noChangeShapeType="1"/>
              </p:cNvSpPr>
              <p:nvPr/>
            </p:nvSpPr>
            <p:spPr bwMode="auto">
              <a:xfrm>
                <a:off x="1584" y="14147"/>
                <a:ext cx="4176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23" name="Line 5"/>
              <p:cNvSpPr>
                <a:spLocks noChangeShapeType="1"/>
              </p:cNvSpPr>
              <p:nvPr/>
            </p:nvSpPr>
            <p:spPr bwMode="auto">
              <a:xfrm flipH="1" flipV="1">
                <a:off x="2592" y="12131"/>
                <a:ext cx="864" cy="201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24" name="Line 6"/>
              <p:cNvSpPr>
                <a:spLocks noChangeShapeType="1"/>
              </p:cNvSpPr>
              <p:nvPr/>
            </p:nvSpPr>
            <p:spPr bwMode="auto">
              <a:xfrm flipV="1">
                <a:off x="3456" y="13109"/>
                <a:ext cx="2448" cy="100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318" name="Text Box 7"/>
            <p:cNvSpPr txBox="1">
              <a:spLocks noChangeArrowheads="1"/>
            </p:cNvSpPr>
            <p:nvPr/>
          </p:nvSpPr>
          <p:spPr bwMode="auto">
            <a:xfrm>
              <a:off x="624" y="1152"/>
              <a:ext cx="384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sym typeface="Symbol" pitchFamily="18" charset="2"/>
                </a:rPr>
                <a:t>1</a:t>
              </a:r>
              <a:endParaRPr lang="ru-RU" sz="2400">
                <a:latin typeface="Times New Roman" pitchFamily="18" charset="0"/>
              </a:endParaRPr>
            </a:p>
            <a:p>
              <a:pPr algn="l">
                <a:spcBef>
                  <a:spcPct val="50000"/>
                </a:spcBef>
              </a:pPr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319" name="Text Box 8"/>
            <p:cNvSpPr txBox="1">
              <a:spLocks noChangeArrowheads="1"/>
            </p:cNvSpPr>
            <p:nvPr/>
          </p:nvSpPr>
          <p:spPr bwMode="auto">
            <a:xfrm>
              <a:off x="1104" y="1008"/>
              <a:ext cx="384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sym typeface="Symbol" pitchFamily="18" charset="2"/>
                </a:rPr>
                <a:t>3</a:t>
              </a:r>
              <a:endParaRPr lang="ru-RU" sz="2400" b="1">
                <a:latin typeface="Times New Roman" pitchFamily="18" charset="0"/>
                <a:sym typeface="Symbol" pitchFamily="18" charset="2"/>
              </a:endParaRPr>
            </a:p>
          </p:txBody>
        </p:sp>
        <p:sp>
          <p:nvSpPr>
            <p:cNvPr id="13320" name="Text Box 9"/>
            <p:cNvSpPr txBox="1">
              <a:spLocks noChangeArrowheads="1"/>
            </p:cNvSpPr>
            <p:nvPr/>
          </p:nvSpPr>
          <p:spPr bwMode="auto">
            <a:xfrm>
              <a:off x="1728" y="1104"/>
              <a:ext cx="480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sym typeface="Symbol" pitchFamily="18" charset="2"/>
                </a:rPr>
                <a:t>2</a:t>
              </a:r>
              <a:endParaRPr lang="ru-RU" sz="2400" b="1">
                <a:latin typeface="Times New Roman" pitchFamily="18" charset="0"/>
                <a:sym typeface="Symbol" pitchFamily="18" charset="2"/>
              </a:endParaRPr>
            </a:p>
          </p:txBody>
        </p:sp>
        <p:sp>
          <p:nvSpPr>
            <p:cNvPr id="13321" name="Text Box 10"/>
            <p:cNvSpPr txBox="1">
              <a:spLocks noChangeArrowheads="1"/>
            </p:cNvSpPr>
            <p:nvPr/>
          </p:nvSpPr>
          <p:spPr bwMode="auto">
            <a:xfrm>
              <a:off x="768" y="1536"/>
              <a:ext cx="1200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2400" b="1">
                  <a:latin typeface="Times New Roman" pitchFamily="18" charset="0"/>
                </a:rPr>
                <a:t> </a:t>
              </a:r>
            </a:p>
          </p:txBody>
        </p:sp>
      </p:grpSp>
      <p:sp>
        <p:nvSpPr>
          <p:cNvPr id="13315" name="Rectangle 17"/>
          <p:cNvSpPr>
            <a:spLocks noChangeArrowheads="1"/>
          </p:cNvSpPr>
          <p:nvPr/>
        </p:nvSpPr>
        <p:spPr bwMode="auto"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81650" name="Rectangle 18"/>
          <p:cNvSpPr>
            <a:spLocks noChangeArrowheads="1"/>
          </p:cNvSpPr>
          <p:nvPr/>
        </p:nvSpPr>
        <p:spPr bwMode="auto">
          <a:xfrm>
            <a:off x="468313" y="3614738"/>
            <a:ext cx="5221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en-US" sz="2800">
                <a:latin typeface="Times New Roman" pitchFamily="18" charset="0"/>
                <a:ea typeface="Corbel" pitchFamily="34" charset="0"/>
                <a:cs typeface="Times New Roman" pitchFamily="18" charset="0"/>
              </a:rPr>
              <a:t>Найти </a:t>
            </a:r>
            <a:r>
              <a:rPr lang="ru-RU" sz="2800" i="1">
                <a:ea typeface="Corbel" pitchFamily="34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en-US" sz="2800">
                <a:latin typeface="Times New Roman" pitchFamily="18" charset="0"/>
                <a:ea typeface="Corbel" pitchFamily="34" charset="0"/>
                <a:cs typeface="Times New Roman" pitchFamily="18" charset="0"/>
              </a:rPr>
              <a:t> 3, если </a:t>
            </a:r>
            <a:r>
              <a:rPr lang="ru-RU" sz="2800" i="1">
                <a:ea typeface="Corbel" pitchFamily="34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en-US" sz="2800">
                <a:latin typeface="Times New Roman" pitchFamily="18" charset="0"/>
                <a:ea typeface="Corbel" pitchFamily="34" charset="0"/>
                <a:cs typeface="Times New Roman" pitchFamily="18" charset="0"/>
              </a:rPr>
              <a:t> 1+ </a:t>
            </a:r>
            <a:r>
              <a:rPr lang="ru-RU" sz="2800" i="1">
                <a:ea typeface="Corbel" pitchFamily="34" charset="0"/>
                <a:cs typeface="Times New Roman" pitchFamily="18" charset="0"/>
                <a:sym typeface="Symbol" pitchFamily="18" charset="2"/>
              </a:rPr>
              <a:t></a:t>
            </a:r>
            <a:r>
              <a:rPr lang="en-US" sz="2800">
                <a:ea typeface="Corbel" pitchFamily="34" charset="0"/>
                <a:cs typeface="Times New Roman" pitchFamily="18" charset="0"/>
              </a:rPr>
              <a:t> </a:t>
            </a:r>
            <a:r>
              <a:rPr lang="en-US" sz="2800">
                <a:latin typeface="Times New Roman" pitchFamily="18" charset="0"/>
                <a:ea typeface="Corbel" pitchFamily="34" charset="0"/>
                <a:cs typeface="Times New Roman" pitchFamily="18" charset="0"/>
              </a:rPr>
              <a:t>2 = 90°.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8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16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5292080" y="3068960"/>
            <a:ext cx="288032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539552" y="3068960"/>
            <a:ext cx="47525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292080" y="3068960"/>
            <a:ext cx="0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 bwMode="auto">
          <a:xfrm>
            <a:off x="1043608" y="3573016"/>
            <a:ext cx="17281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Times New Roman" pitchFamily="18" charset="0"/>
              </a:rPr>
              <a:t>12 км/ч</a:t>
            </a:r>
            <a:endParaRPr lang="ru-RU" sz="2800" dirty="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6516216" y="3573016"/>
            <a:ext cx="16561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Times New Roman" pitchFamily="18" charset="0"/>
              </a:rPr>
              <a:t>5 км/ч</a:t>
            </a:r>
            <a:endParaRPr lang="ru-RU" sz="28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53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4860032" y="2996952"/>
            <a:ext cx="0" cy="15121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1043608" y="2996952"/>
            <a:ext cx="38164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 bwMode="auto">
          <a:xfrm>
            <a:off x="4860032" y="2636912"/>
            <a:ext cx="792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dirty="0" smtClean="0">
                <a:latin typeface="Times New Roman" pitchFamily="18" charset="0"/>
              </a:rPr>
              <a:t>о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83568" y="2420888"/>
            <a:ext cx="6480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dirty="0">
                <a:latin typeface="Times New Roman" pitchFamily="18" charset="0"/>
              </a:rPr>
              <a:t>А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5004048" y="4509120"/>
            <a:ext cx="6480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dirty="0" smtClean="0">
                <a:latin typeface="Times New Roman" pitchFamily="18" charset="0"/>
              </a:rPr>
              <a:t>В</a:t>
            </a:r>
            <a:endParaRPr lang="ru-RU" sz="40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11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 стрелкой 2"/>
          <p:cNvCxnSpPr/>
          <p:nvPr/>
        </p:nvCxnSpPr>
        <p:spPr>
          <a:xfrm>
            <a:off x="4860032" y="2996952"/>
            <a:ext cx="0" cy="15121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1043608" y="2996952"/>
            <a:ext cx="38164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 bwMode="auto">
          <a:xfrm>
            <a:off x="4860032" y="2636912"/>
            <a:ext cx="7920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dirty="0" smtClean="0">
                <a:latin typeface="Times New Roman" pitchFamily="18" charset="0"/>
              </a:rPr>
              <a:t>о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683568" y="2420888"/>
            <a:ext cx="6480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dirty="0">
                <a:latin typeface="Times New Roman" pitchFamily="18" charset="0"/>
              </a:rPr>
              <a:t>А</a:t>
            </a:r>
          </a:p>
        </p:txBody>
      </p:sp>
      <p:sp>
        <p:nvSpPr>
          <p:cNvPr id="8" name="TextBox 7"/>
          <p:cNvSpPr txBox="1"/>
          <p:nvPr/>
        </p:nvSpPr>
        <p:spPr bwMode="auto">
          <a:xfrm>
            <a:off x="5004048" y="4509120"/>
            <a:ext cx="6480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dirty="0" smtClean="0">
                <a:latin typeface="Times New Roman" pitchFamily="18" charset="0"/>
              </a:rPr>
              <a:t>В</a:t>
            </a:r>
            <a:endParaRPr lang="ru-RU" sz="4000" dirty="0">
              <a:latin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48817" y="2966526"/>
            <a:ext cx="3811214" cy="15425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 bwMode="auto">
          <a:xfrm>
            <a:off x="2123728" y="2276872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dirty="0" smtClean="0">
                <a:latin typeface="Times New Roman" pitchFamily="18" charset="0"/>
              </a:rPr>
              <a:t>12 км/ч</a:t>
            </a:r>
            <a:endParaRPr lang="ru-RU" sz="4000" dirty="0"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5148064" y="3501008"/>
            <a:ext cx="165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4000" dirty="0" smtClean="0">
                <a:latin typeface="Times New Roman" pitchFamily="18" charset="0"/>
              </a:rPr>
              <a:t>5 км/ч</a:t>
            </a:r>
            <a:endParaRPr lang="ru-RU" sz="40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93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196752"/>
            <a:ext cx="7620000" cy="2736304"/>
          </a:xfrm>
        </p:spPr>
        <p:txBody>
          <a:bodyPr>
            <a:norm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Место для изображения из Интернета 3"/>
          <p:cNvSpPr>
            <a:spLocks noGrp="1"/>
          </p:cNvSpPr>
          <p:nvPr>
            <p:ph type="clipArt" sz="half" idx="2"/>
          </p:nvPr>
        </p:nvSpPr>
        <p:spPr/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42646"/>
            <a:ext cx="8640959" cy="6426714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  <a:effectLst/>
      </a:spPr>
      <a:bodyPr>
        <a:spAutoFit/>
      </a:bodyPr>
      <a:lstStyle>
        <a:defPPr>
          <a:spcBef>
            <a:spcPct val="20000"/>
          </a:spcBef>
          <a:defRPr sz="4000" dirty="0">
            <a:latin typeface="Times New Roman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</TotalTime>
  <Words>193</Words>
  <Application>Microsoft Office PowerPoint</Application>
  <PresentationFormat>Экран (4:3)</PresentationFormat>
  <Paragraphs>81</Paragraphs>
  <Slides>18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30" baseType="lpstr">
      <vt:lpstr>Arial</vt:lpstr>
      <vt:lpstr>Calibri</vt:lpstr>
      <vt:lpstr>Comic Sans MS</vt:lpstr>
      <vt:lpstr>Corbel</vt:lpstr>
      <vt:lpstr>Impact</vt:lpstr>
      <vt:lpstr>Symbol</vt:lpstr>
      <vt:lpstr>Times New Roman</vt:lpstr>
      <vt:lpstr>Verdana</vt:lpstr>
      <vt:lpstr>Тема Office</vt:lpstr>
      <vt:lpstr>Оформление по умолчанию</vt:lpstr>
      <vt:lpstr>Формула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Пифагор Самосский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Провести самооценку собственной учебной деятельности по таблице</vt:lpstr>
      <vt:lpstr>Домашнее задание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</dc:title>
  <dc:creator>User</dc:creator>
  <cp:lastModifiedBy>User</cp:lastModifiedBy>
  <cp:revision>100</cp:revision>
  <dcterms:created xsi:type="dcterms:W3CDTF">2015-11-07T17:45:28Z</dcterms:created>
  <dcterms:modified xsi:type="dcterms:W3CDTF">2019-04-14T08:12:07Z</dcterms:modified>
</cp:coreProperties>
</file>