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27"/>
  </p:notesMasterIdLst>
  <p:sldIdLst>
    <p:sldId id="260" r:id="rId2"/>
    <p:sldId id="288" r:id="rId3"/>
    <p:sldId id="289" r:id="rId4"/>
    <p:sldId id="290" r:id="rId5"/>
    <p:sldId id="291" r:id="rId6"/>
    <p:sldId id="292" r:id="rId7"/>
    <p:sldId id="294" r:id="rId8"/>
    <p:sldId id="295" r:id="rId9"/>
    <p:sldId id="296" r:id="rId10"/>
    <p:sldId id="297" r:id="rId11"/>
    <p:sldId id="298" r:id="rId12"/>
    <p:sldId id="299" r:id="rId13"/>
    <p:sldId id="266" r:id="rId14"/>
    <p:sldId id="300" r:id="rId15"/>
    <p:sldId id="301" r:id="rId16"/>
    <p:sldId id="302" r:id="rId17"/>
    <p:sldId id="279" r:id="rId18"/>
    <p:sldId id="278" r:id="rId19"/>
    <p:sldId id="277" r:id="rId20"/>
    <p:sldId id="305" r:id="rId21"/>
    <p:sldId id="306" r:id="rId22"/>
    <p:sldId id="307" r:id="rId23"/>
    <p:sldId id="286" r:id="rId24"/>
    <p:sldId id="283" r:id="rId25"/>
    <p:sldId id="303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3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350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89A45C-183E-40EB-A207-DA72A322ADB0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9B7ABB-E994-4060-B7F9-ACB56BF647D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A744C-FE01-496A-A041-ED93458D1002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hyperlink" Target="https://ru.wikipedia.org/wiki/%D0%9F%D0%BB%D0%BE%D1%82%D0%B8%D0%BD%D0%B0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a-lu.narod.ru/turizm/green/green_book_intro.htm" TargetMode="External"/><Relationship Id="rId2" Type="http://schemas.openxmlformats.org/officeDocument/2006/relationships/hyperlink" Target="http://www.regnum.ru/news/ecology/1335527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zooclub.ru/mouse/bobr/3.shtml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hyperlink" Target="https://ru.wikipedia.org/wiki/%D0%9F%D0%B5%D1%87%D0%B5%D0%BD%D1%8C" TargetMode="External"/><Relationship Id="rId7" Type="http://schemas.openxmlformats.org/officeDocument/2006/relationships/image" Target="../media/image23.jpeg"/><Relationship Id="rId2" Type="http://schemas.openxmlformats.org/officeDocument/2006/relationships/hyperlink" Target="https://ru.wikipedia.org/wiki/%D0%9B%D1%91%D0%B3%D0%BA%D0%B8%D0%B5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500298" y="1785926"/>
            <a:ext cx="6357982" cy="20717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4000" b="1" dirty="0" smtClean="0"/>
              <a:t>    </a:t>
            </a:r>
            <a:r>
              <a:rPr lang="ru-RU" sz="4000" b="1" dirty="0" err="1" smtClean="0"/>
              <a:t>Бобры-водные</a:t>
            </a:r>
            <a:r>
              <a:rPr lang="ru-RU" sz="4000" b="1" dirty="0" smtClean="0"/>
              <a:t> </a:t>
            </a:r>
            <a:r>
              <a:rPr lang="ru-RU" sz="4000" b="1" dirty="0" smtClean="0"/>
              <a:t>мастера</a:t>
            </a:r>
            <a:endParaRPr lang="ru-RU" sz="4000" dirty="0" smtClean="0"/>
          </a:p>
          <a:p>
            <a:r>
              <a:rPr lang="ru-RU" sz="4000" dirty="0" smtClean="0"/>
              <a:t> </a:t>
            </a:r>
            <a:r>
              <a:rPr lang="ru-RU" sz="2000" dirty="0" smtClean="0"/>
              <a:t>Познавательно-исследовательский проект по биологии</a:t>
            </a:r>
            <a:endParaRPr lang="ru-RU" sz="2000" dirty="0"/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43372" y="4714884"/>
            <a:ext cx="4624638" cy="1738452"/>
          </a:xfrm>
          <a:prstGeom prst="roundRect">
            <a:avLst>
              <a:gd name="adj" fmla="val 1782"/>
            </a:avLst>
          </a:prstGeom>
          <a:noFill/>
        </p:spPr>
        <p:txBody>
          <a:bodyPr>
            <a:noAutofit/>
          </a:bodyPr>
          <a:lstStyle/>
          <a:p>
            <a:pPr>
              <a:spcBef>
                <a:spcPct val="0"/>
              </a:spcBef>
            </a:pPr>
            <a:endParaRPr lang="ru-RU" sz="1800" b="1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r>
              <a:rPr lang="ru-RU" sz="2000" b="1" dirty="0" smtClean="0">
                <a:solidFill>
                  <a:schemeClr val="tx1"/>
                </a:solidFill>
              </a:rPr>
              <a:t>Выполнил: </a:t>
            </a:r>
            <a:r>
              <a:rPr lang="ru-RU" sz="2000" b="1" dirty="0" err="1" smtClean="0">
                <a:solidFill>
                  <a:schemeClr val="tx1"/>
                </a:solidFill>
              </a:rPr>
              <a:t>Каракоцкий</a:t>
            </a:r>
            <a:r>
              <a:rPr lang="ru-RU" sz="2000" b="1" dirty="0" smtClean="0">
                <a:solidFill>
                  <a:schemeClr val="tx1"/>
                </a:solidFill>
              </a:rPr>
              <a:t> Андрей,</a:t>
            </a:r>
          </a:p>
          <a:p>
            <a:r>
              <a:rPr lang="ru-RU" sz="2000" b="1" dirty="0" smtClean="0">
                <a:solidFill>
                  <a:schemeClr val="tx1"/>
                </a:solidFill>
              </a:rPr>
              <a:t>ученик 7 класса </a:t>
            </a:r>
          </a:p>
          <a:p>
            <a:r>
              <a:rPr lang="ru-RU" sz="2000" b="1" dirty="0" smtClean="0">
                <a:solidFill>
                  <a:schemeClr val="tx1"/>
                </a:solidFill>
              </a:rPr>
              <a:t>Руководитель: Ломова О.В.</a:t>
            </a:r>
            <a:endParaRPr lang="ru-RU" sz="20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57356" y="500043"/>
            <a:ext cx="68580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tabLst>
                <a:tab pos="2970213" algn="ctr"/>
                <a:tab pos="5940425" algn="r"/>
              </a:tabLs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Муниципальное бюджетное общеобразовательное учреждение </a:t>
            </a:r>
            <a:endParaRPr lang="ru-RU" sz="105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0" hangingPunct="0">
              <a:tabLst>
                <a:tab pos="2970213" algn="ctr"/>
                <a:tab pos="5940425" algn="r"/>
              </a:tabLs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«Новониколаевская средняя общеобразовательная школа имени В.С.Иванченко»</a:t>
            </a:r>
            <a:endParaRPr lang="ru-RU" sz="1050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tabLst>
                <a:tab pos="2970213" algn="ctr"/>
                <a:tab pos="5940425" algn="r"/>
              </a:tabLst>
            </a:pPr>
            <a:r>
              <a:rPr lang="ru-RU" dirty="0" err="1" smtClean="0">
                <a:latin typeface="Times New Roman" pitchFamily="18" charset="0"/>
              </a:rPr>
              <a:t>Гайского</a:t>
            </a:r>
            <a:r>
              <a:rPr lang="ru-RU" dirty="0" smtClean="0">
                <a:latin typeface="Times New Roman" pitchFamily="18" charset="0"/>
              </a:rPr>
              <a:t> городского округа Оренбургской области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00438"/>
            <a:ext cx="3916684" cy="3048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28605"/>
            <a:ext cx="8786842" cy="178595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smtClean="0"/>
              <a:t>     </a:t>
            </a:r>
            <a:r>
              <a:rPr lang="ru-RU" sz="2300" b="1" dirty="0" smtClean="0"/>
              <a:t>Жилище бобра</a:t>
            </a:r>
          </a:p>
          <a:p>
            <a:pPr algn="just">
              <a:buNone/>
            </a:pPr>
            <a:r>
              <a:rPr lang="ru-RU" sz="2300" dirty="0" smtClean="0"/>
              <a:t>      Живут бобры в норах или хатках. Бобр уже давно пользуется всеобщим уважением, как искусный четвероногий инженер, лесоруб и создатель запруд. Он не только стал символом трудолюбия и упорства, но и многому научил людей. Некоторые приёмы и инженерные решения в строительстве плотин люди позаимствовали у бобров.</a:t>
            </a:r>
          </a:p>
          <a:p>
            <a:endParaRPr lang="ru-RU" dirty="0"/>
          </a:p>
        </p:txBody>
      </p:sp>
      <p:pic>
        <p:nvPicPr>
          <p:cNvPr id="4" name="Содержимое 4" descr="Схема жилища бобров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3428992" y="4357694"/>
            <a:ext cx="2786082" cy="214314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" descr="http://maloarhangelsk.ru/wp-content/uploads/2012/04/bobr-hat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4357694"/>
            <a:ext cx="2500330" cy="2145133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143504" y="2285992"/>
            <a:ext cx="342902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Хатки.</a:t>
            </a:r>
          </a:p>
          <a:p>
            <a:r>
              <a:rPr lang="ru-RU" dirty="0" smtClean="0"/>
              <a:t>Хатки строятся в местах, где рытьё норы невозможно, — на пологих и низких заболоченных берегах и на отмелях. </a:t>
            </a:r>
            <a:endParaRPr lang="ru-RU" dirty="0"/>
          </a:p>
        </p:txBody>
      </p:sp>
      <p:pic>
        <p:nvPicPr>
          <p:cNvPr id="48130" name="Picture 2" descr="https://im0-tub-ru.yandex.net/i?id=9310c3cfba522fd1a25096ee9c351c4b-l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4357694"/>
            <a:ext cx="2892409" cy="214314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28596" y="2274838"/>
            <a:ext cx="428628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Норы. </a:t>
            </a:r>
            <a:r>
              <a:rPr lang="ru-RU" dirty="0" smtClean="0"/>
              <a:t>Вход в жилище бобра располагается под водой. Норы бобры роют в крутых и обрывистых берегах; они представляют собой сложный лабиринт с 4—5 входами. Жилая камера внутри норы устраивается на глубине не более 1 м.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428604"/>
            <a:ext cx="5072098" cy="6000792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ru-RU" sz="8000" b="1" dirty="0" smtClean="0"/>
              <a:t>Плотины</a:t>
            </a:r>
            <a:endParaRPr lang="ru-RU" sz="8000" dirty="0" smtClean="0"/>
          </a:p>
          <a:p>
            <a:pPr algn="just">
              <a:buNone/>
            </a:pPr>
            <a:r>
              <a:rPr lang="ru-RU" sz="6400" dirty="0" smtClean="0"/>
              <a:t>       В водоёмах с изменяющимся уровнем воды, а также на мелких ручьях и речках, семьи бобров строят свои знаменитые </a:t>
            </a:r>
            <a:r>
              <a:rPr lang="ru-RU" sz="6400" dirty="0" smtClean="0">
                <a:hlinkClick r:id="rId2" tooltip="Плотина"/>
              </a:rPr>
              <a:t>плотины</a:t>
            </a:r>
            <a:r>
              <a:rPr lang="ru-RU" sz="6400" dirty="0" smtClean="0"/>
              <a:t> (запруды). Это позволяет им поднимать, поддерживать и регулировать уровень воды в водоёме, чтобы входы в хатки и норы не осушились и не стали доступными для хищников. Плотины устраиваются ниже бобрового городка из стволов деревьев, веток и хвороста, скрепляемых глиной, илом, кусками сплавины и другими материалами, которые бобры приносят в зубах или передних лапах. Если водоём имеет быстрое течение и на дне есть камни, они тоже используются как строительный материал. Вес камней порой может достигать 15-18 кг.</a:t>
            </a:r>
          </a:p>
          <a:p>
            <a:pPr algn="ctr">
              <a:buNone/>
            </a:pPr>
            <a:r>
              <a:rPr lang="ru-RU" sz="6400" b="1" dirty="0" smtClean="0"/>
              <a:t>Многими профессиями обладает это животное:</a:t>
            </a:r>
            <a:endParaRPr lang="ru-RU" sz="6400" dirty="0" smtClean="0"/>
          </a:p>
          <a:p>
            <a:pPr lvl="0" algn="just"/>
            <a:r>
              <a:rPr lang="ru-RU" sz="6400" dirty="0" smtClean="0"/>
              <a:t>Дровосек (валит и разделывает деревья).</a:t>
            </a:r>
          </a:p>
          <a:p>
            <a:pPr lvl="0" algn="just"/>
            <a:r>
              <a:rPr lang="ru-RU" sz="6400" dirty="0" smtClean="0"/>
              <a:t>Инженер и плотник (строит плотины и хатки).</a:t>
            </a:r>
          </a:p>
          <a:p>
            <a:pPr lvl="0" algn="just"/>
            <a:r>
              <a:rPr lang="ru-RU" sz="6400" dirty="0" smtClean="0"/>
              <a:t>Землекоп (роет канавы  и норы).</a:t>
            </a:r>
          </a:p>
          <a:p>
            <a:pPr lvl="0" algn="just"/>
            <a:r>
              <a:rPr lang="ru-RU" sz="6400" dirty="0" smtClean="0"/>
              <a:t>Истопник (погложет заготовленное полешко, осинка изнутри греет не хуже печки да так, что из хатки в стужу парок струится: «Бобр печку топит», - говорят охотники).</a:t>
            </a:r>
          </a:p>
          <a:p>
            <a:pPr lvl="0" algn="just"/>
            <a:r>
              <a:rPr lang="ru-RU" sz="6400" dirty="0" smtClean="0"/>
              <a:t>Учитель (как строить плотины люди учились у бобров).</a:t>
            </a:r>
          </a:p>
          <a:p>
            <a:pPr lvl="0" algn="just"/>
            <a:r>
              <a:rPr lang="ru-RU" sz="6400" dirty="0" smtClean="0"/>
              <a:t>Эколог (благодаря построенным плотинам, прибывает вода, появляется рыба, прилетают птицы, улучшается рост деревьев).</a:t>
            </a: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357166"/>
            <a:ext cx="3357586" cy="2095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154" name="Picture 2" descr="https://im0-tub-ru.yandex.net/i?id=5e33c56d775959357a2424a91cfeac41-l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8" y="2571744"/>
            <a:ext cx="3357586" cy="1900198"/>
          </a:xfrm>
          <a:prstGeom prst="rect">
            <a:avLst/>
          </a:prstGeom>
          <a:noFill/>
        </p:spPr>
      </p:pic>
      <p:pic>
        <p:nvPicPr>
          <p:cNvPr id="49156" name="Picture 4" descr="https://im0-tub-ru.yandex.net/i?id=3bad9322bf7bdb2216d93d74108e3504-l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57818" y="4500570"/>
            <a:ext cx="3357586" cy="2000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85794"/>
            <a:ext cx="8229600" cy="214314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>
                <a:latin typeface="+mn-lt"/>
              </a:rPr>
              <a:t>Влияние бобров на экологию водоёмов и жизнедеятельность человека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214974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      </a:t>
            </a:r>
            <a:r>
              <a:rPr lang="ru-RU" b="1" i="1" dirty="0" smtClean="0"/>
              <a:t>Положительное</a:t>
            </a:r>
          </a:p>
          <a:p>
            <a:r>
              <a:rPr lang="ru-RU" dirty="0" smtClean="0"/>
              <a:t>1) увеличивается количество рыбы, водоплавающей птицы; </a:t>
            </a:r>
          </a:p>
          <a:p>
            <a:r>
              <a:rPr lang="ru-RU" dirty="0" smtClean="0"/>
              <a:t>2) появляется ондатра;</a:t>
            </a:r>
          </a:p>
          <a:p>
            <a:r>
              <a:rPr lang="ru-RU" dirty="0" smtClean="0"/>
              <a:t>3) очищается вода;</a:t>
            </a:r>
          </a:p>
          <a:p>
            <a:r>
              <a:rPr lang="ru-RU" dirty="0" smtClean="0"/>
              <a:t>4)увеличивается количество кислорода в воде;</a:t>
            </a:r>
          </a:p>
          <a:p>
            <a:r>
              <a:rPr lang="ru-RU" dirty="0" smtClean="0"/>
              <a:t>5) прочные плотины способствуют миграции животных;</a:t>
            </a:r>
          </a:p>
          <a:p>
            <a:r>
              <a:rPr lang="ru-RU" dirty="0" smtClean="0"/>
              <a:t>6) поддерживается уровень воды.</a:t>
            </a:r>
          </a:p>
          <a:p>
            <a:pPr>
              <a:buNone/>
            </a:pPr>
            <a:r>
              <a:rPr lang="ru-RU" dirty="0" smtClean="0"/>
              <a:t>       </a:t>
            </a:r>
            <a:r>
              <a:rPr lang="ru-RU" b="1" i="1" dirty="0" smtClean="0"/>
              <a:t>Отрицательное </a:t>
            </a:r>
          </a:p>
          <a:p>
            <a:r>
              <a:rPr lang="ru-RU" dirty="0" smtClean="0"/>
              <a:t>1) в зону затопления попадают ценные строевые леса, сенокосные угодья, дороги;</a:t>
            </a:r>
          </a:p>
          <a:p>
            <a:r>
              <a:rPr lang="ru-RU" dirty="0" smtClean="0"/>
              <a:t>2) изменяется скорость течения воды в реках;                                     </a:t>
            </a:r>
          </a:p>
          <a:p>
            <a:r>
              <a:rPr lang="ru-RU" dirty="0" smtClean="0"/>
              <a:t>3) роющая деятельность бобров повреждает земляные плотины, насыпи железных дорог;</a:t>
            </a:r>
          </a:p>
          <a:p>
            <a:r>
              <a:rPr lang="ru-RU" dirty="0" smtClean="0"/>
              <a:t>4) поселившись поблизости от садов и огородов, они подгрызают фруктовые деревья, вредят посевам кукурузы, плантациям картофеля.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3929091"/>
          </a:xfrm>
        </p:spPr>
        <p:txBody>
          <a:bodyPr>
            <a:noAutofit/>
          </a:bodyPr>
          <a:lstStyle/>
          <a:p>
            <a:pPr algn="ctr" fontAlgn="base">
              <a:buNone/>
            </a:pPr>
            <a:r>
              <a:rPr lang="ru-RU" sz="2000" b="1" dirty="0" smtClean="0"/>
              <a:t>Бобры в  Оренбургской области</a:t>
            </a:r>
            <a:endParaRPr lang="ru-RU" sz="2000" dirty="0" smtClean="0"/>
          </a:p>
          <a:p>
            <a:pPr algn="just" fontAlgn="base">
              <a:buNone/>
            </a:pPr>
            <a:r>
              <a:rPr lang="ru-RU" sz="1800" dirty="0" smtClean="0"/>
              <a:t>            Мех бобра красивый, прочный. Зачастую ценился выше золота, что и привело к почти полному исчезновению этих животных. В Оренбургской области речной бобр полностью исчез в середине XIX в. и был восстановлен только спустя 100 лет в результате акклиматизации (</a:t>
            </a:r>
            <a:r>
              <a:rPr lang="ru-RU" sz="1800" b="1" dirty="0" err="1" smtClean="0"/>
              <a:t>Акклиматиза́ция</a:t>
            </a:r>
            <a:r>
              <a:rPr lang="ru-RU" sz="1800" dirty="0" smtClean="0"/>
              <a:t> — приспособление организмов к новым условиям </a:t>
            </a:r>
            <a:r>
              <a:rPr lang="ru-RU" sz="1800" dirty="0" smtClean="0"/>
              <a:t>существования). В </a:t>
            </a:r>
            <a:r>
              <a:rPr lang="ru-RU" sz="1800" dirty="0" smtClean="0"/>
              <a:t>настоящее время бобры практически повсеместно распространились, заселяя прежние и новые места обитания. </a:t>
            </a:r>
          </a:p>
          <a:p>
            <a:pPr algn="just" fontAlgn="base">
              <a:buNone/>
            </a:pPr>
            <a:r>
              <a:rPr lang="ru-RU" sz="1800" dirty="0" smtClean="0"/>
              <a:t>            В нашей речке Сухая </a:t>
            </a:r>
            <a:r>
              <a:rPr lang="ru-RU" sz="1800" dirty="0" err="1" smtClean="0"/>
              <a:t>Губерля</a:t>
            </a:r>
            <a:r>
              <a:rPr lang="ru-RU" sz="1800" dirty="0" smtClean="0"/>
              <a:t> бобры появились несколько лет назад. Сначала они поселились возле с.Писаревка. Через некоторое время пришли в наш овраг, построили плотину, сделали запруду. В прошлом году я заметил, что бобры поднялись вверх по речке, ближе к пруду </a:t>
            </a:r>
            <a:r>
              <a:rPr lang="ru-RU" sz="1800" dirty="0" err="1" smtClean="0"/>
              <a:t>Жемутай</a:t>
            </a:r>
            <a:r>
              <a:rPr lang="ru-RU" sz="1800" dirty="0" smtClean="0"/>
              <a:t>, там они повалили несколько тополей, но плотины пока не построили. </a:t>
            </a:r>
            <a:endParaRPr lang="ru-RU" sz="1800" dirty="0"/>
          </a:p>
        </p:txBody>
      </p:sp>
      <p:pic>
        <p:nvPicPr>
          <p:cNvPr id="2050" name="Picture 2" descr="C:\Users\евро\Desktop\ПРОЕКТЫ 2019\Каракоцкий А. Бобры -водные мастера\IMG-20190416-WA00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4214818"/>
            <a:ext cx="2428860" cy="235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latin typeface="+mn-lt"/>
              </a:rPr>
              <a:t>2.  Практическая часть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4257676" cy="5643602"/>
          </a:xfrm>
        </p:spPr>
        <p:txBody>
          <a:bodyPr>
            <a:normAutofit fontScale="25000" lnSpcReduction="20000"/>
          </a:bodyPr>
          <a:lstStyle/>
          <a:p>
            <a:pPr lvl="1"/>
            <a:r>
              <a:rPr lang="ru-RU" sz="8000" b="1" i="1" u="sng" dirty="0" smtClean="0"/>
              <a:t>Анкетирование жителей </a:t>
            </a:r>
            <a:endParaRPr lang="ru-RU" sz="8000" b="1" i="1" dirty="0" smtClean="0"/>
          </a:p>
          <a:p>
            <a:pPr>
              <a:buNone/>
            </a:pPr>
            <a:r>
              <a:rPr lang="ru-RU" sz="7200" b="1" dirty="0" smtClean="0"/>
              <a:t>      Анкета</a:t>
            </a:r>
            <a:endParaRPr lang="ru-RU" sz="7200" dirty="0" smtClean="0"/>
          </a:p>
          <a:p>
            <a:pPr lvl="0"/>
            <a:r>
              <a:rPr lang="ru-RU" sz="7200" dirty="0" smtClean="0"/>
              <a:t>Знаете ли вы, время появления бобров на реке Сухая </a:t>
            </a:r>
            <a:r>
              <a:rPr lang="ru-RU" sz="7200" dirty="0" err="1" smtClean="0"/>
              <a:t>Губерля</a:t>
            </a:r>
            <a:r>
              <a:rPr lang="ru-RU" sz="7200" dirty="0" smtClean="0"/>
              <a:t>? </a:t>
            </a:r>
          </a:p>
          <a:p>
            <a:pPr lvl="0">
              <a:buNone/>
            </a:pPr>
            <a:r>
              <a:rPr lang="ru-RU" sz="7200" dirty="0" smtClean="0"/>
              <a:t>Да            </a:t>
            </a:r>
            <a:r>
              <a:rPr lang="ru-RU" sz="7200" b="1" dirty="0" smtClean="0"/>
              <a:t>2 человек</a:t>
            </a:r>
            <a:endParaRPr lang="ru-RU" sz="7200" dirty="0" smtClean="0"/>
          </a:p>
          <a:p>
            <a:pPr lvl="0">
              <a:buNone/>
            </a:pPr>
            <a:r>
              <a:rPr lang="ru-RU" sz="7200" dirty="0" smtClean="0"/>
              <a:t>Нет          </a:t>
            </a:r>
            <a:r>
              <a:rPr lang="ru-RU" sz="7200" b="1" dirty="0" smtClean="0"/>
              <a:t>9</a:t>
            </a:r>
            <a:endParaRPr lang="ru-RU" sz="7200" dirty="0" smtClean="0"/>
          </a:p>
          <a:p>
            <a:pPr lvl="0"/>
            <a:r>
              <a:rPr lang="ru-RU" sz="7200" dirty="0" smtClean="0"/>
              <a:t>В каких местах реки они обитают?</a:t>
            </a:r>
          </a:p>
          <a:p>
            <a:pPr lvl="0">
              <a:buNone/>
            </a:pPr>
            <a:r>
              <a:rPr lang="ru-RU" sz="7200" dirty="0" smtClean="0"/>
              <a:t>Вверху реки     </a:t>
            </a:r>
            <a:r>
              <a:rPr lang="ru-RU" sz="7200" b="1" dirty="0" smtClean="0"/>
              <a:t>-6</a:t>
            </a:r>
            <a:endParaRPr lang="ru-RU" sz="7200" dirty="0" smtClean="0"/>
          </a:p>
          <a:p>
            <a:pPr lvl="0">
              <a:buNone/>
            </a:pPr>
            <a:r>
              <a:rPr lang="ru-RU" sz="7200" dirty="0" smtClean="0"/>
              <a:t>Внизу реки       </a:t>
            </a:r>
            <a:r>
              <a:rPr lang="ru-RU" sz="7200" b="1" dirty="0" smtClean="0"/>
              <a:t>-5</a:t>
            </a:r>
            <a:endParaRPr lang="ru-RU" sz="7200" dirty="0" smtClean="0"/>
          </a:p>
          <a:p>
            <a:pPr lvl="0"/>
            <a:r>
              <a:rPr lang="ru-RU" sz="7200" dirty="0" smtClean="0"/>
              <a:t>Как вы относитесь к появлению </a:t>
            </a:r>
          </a:p>
          <a:p>
            <a:pPr lvl="0">
              <a:buNone/>
            </a:pPr>
            <a:r>
              <a:rPr lang="ru-RU" sz="7200" dirty="0" smtClean="0"/>
              <a:t>      бобров в нашей местности?</a:t>
            </a:r>
          </a:p>
          <a:p>
            <a:pPr lvl="0">
              <a:buNone/>
            </a:pPr>
            <a:r>
              <a:rPr lang="ru-RU" sz="7200" dirty="0" smtClean="0"/>
              <a:t>Положительно       </a:t>
            </a:r>
            <a:r>
              <a:rPr lang="ru-RU" sz="7200" b="1" dirty="0" smtClean="0"/>
              <a:t>-10</a:t>
            </a:r>
            <a:endParaRPr lang="ru-RU" sz="7200" dirty="0" smtClean="0"/>
          </a:p>
          <a:p>
            <a:pPr lvl="0">
              <a:buNone/>
            </a:pPr>
            <a:r>
              <a:rPr lang="ru-RU" sz="7200" dirty="0" smtClean="0"/>
              <a:t>Отрицательно        </a:t>
            </a:r>
            <a:r>
              <a:rPr lang="ru-RU" sz="7200" b="1" dirty="0" smtClean="0"/>
              <a:t> </a:t>
            </a:r>
            <a:r>
              <a:rPr lang="ru-RU" sz="7200" b="1" dirty="0" smtClean="0"/>
              <a:t>-1</a:t>
            </a:r>
            <a:endParaRPr lang="ru-RU" sz="7200" dirty="0" smtClean="0"/>
          </a:p>
          <a:p>
            <a:pPr lvl="0"/>
            <a:r>
              <a:rPr lang="ru-RU" sz="7200" dirty="0" smtClean="0"/>
              <a:t>Наблюдали ли вы когда-либо за бобрами?</a:t>
            </a:r>
          </a:p>
          <a:p>
            <a:pPr lvl="0">
              <a:buNone/>
            </a:pPr>
            <a:r>
              <a:rPr lang="ru-RU" sz="7200" dirty="0" smtClean="0"/>
              <a:t>Да            </a:t>
            </a:r>
            <a:r>
              <a:rPr lang="ru-RU" sz="7200" b="1" dirty="0" smtClean="0"/>
              <a:t>-4</a:t>
            </a:r>
            <a:endParaRPr lang="ru-RU" sz="7200" dirty="0" smtClean="0"/>
          </a:p>
          <a:p>
            <a:pPr lvl="0">
              <a:buNone/>
            </a:pPr>
            <a:r>
              <a:rPr lang="ru-RU" sz="7200" dirty="0" smtClean="0"/>
              <a:t>Нет           </a:t>
            </a:r>
            <a:r>
              <a:rPr lang="ru-RU" sz="7200" b="1" dirty="0" smtClean="0"/>
              <a:t>-7</a:t>
            </a:r>
            <a:endParaRPr lang="ru-RU" sz="7200" dirty="0" smtClean="0"/>
          </a:p>
          <a:p>
            <a:pPr lvl="0"/>
            <a:r>
              <a:rPr lang="ru-RU" sz="7200" dirty="0" smtClean="0"/>
              <a:t>Как влияют бобры на экологию нашей местности?</a:t>
            </a:r>
          </a:p>
          <a:p>
            <a:pPr lvl="0">
              <a:buNone/>
            </a:pPr>
            <a:r>
              <a:rPr lang="ru-RU" sz="7200" dirty="0" smtClean="0"/>
              <a:t>Положительно          </a:t>
            </a:r>
            <a:r>
              <a:rPr lang="ru-RU" sz="7200" b="1" dirty="0" smtClean="0"/>
              <a:t>-10</a:t>
            </a:r>
            <a:endParaRPr lang="ru-RU" sz="7200" dirty="0" smtClean="0"/>
          </a:p>
          <a:p>
            <a:pPr lvl="0">
              <a:buNone/>
            </a:pPr>
            <a:r>
              <a:rPr lang="ru-RU" sz="7200" dirty="0" smtClean="0"/>
              <a:t>Отрицательно             </a:t>
            </a:r>
            <a:r>
              <a:rPr lang="ru-RU" sz="7200" b="1" dirty="0" smtClean="0"/>
              <a:t>-1</a:t>
            </a:r>
            <a:endParaRPr lang="ru-RU" sz="7200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714876" y="1166842"/>
            <a:ext cx="400052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ru-RU" dirty="0" smtClean="0"/>
              <a:t>Известны ли вам случаи негативных действий по отношению к бобрам?</a:t>
            </a:r>
          </a:p>
          <a:p>
            <a:pPr lvl="0"/>
            <a:r>
              <a:rPr lang="ru-RU" dirty="0" smtClean="0"/>
              <a:t>Да               -</a:t>
            </a:r>
            <a:r>
              <a:rPr lang="ru-RU" b="1" dirty="0" smtClean="0"/>
              <a:t>4</a:t>
            </a:r>
          </a:p>
          <a:p>
            <a:pPr lvl="0"/>
            <a:r>
              <a:rPr lang="ru-RU" dirty="0" smtClean="0"/>
              <a:t>Нет             </a:t>
            </a:r>
            <a:r>
              <a:rPr lang="ru-RU" b="1" dirty="0" smtClean="0"/>
              <a:t>-7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/>
              <a:t>Стали бы вы защищать бобров от действий таких людей? </a:t>
            </a:r>
          </a:p>
          <a:p>
            <a:pPr lvl="0"/>
            <a:r>
              <a:rPr lang="ru-RU" dirty="0" smtClean="0"/>
              <a:t>Да               </a:t>
            </a:r>
            <a:r>
              <a:rPr lang="ru-RU" b="1" dirty="0" smtClean="0"/>
              <a:t>-7</a:t>
            </a:r>
            <a:endParaRPr lang="ru-RU" dirty="0" smtClean="0"/>
          </a:p>
          <a:p>
            <a:pPr lvl="0"/>
            <a:r>
              <a:rPr lang="ru-RU" dirty="0" smtClean="0"/>
              <a:t>Нет              </a:t>
            </a:r>
            <a:r>
              <a:rPr lang="ru-RU" b="1" dirty="0" smtClean="0"/>
              <a:t>-4</a:t>
            </a:r>
          </a:p>
          <a:p>
            <a:r>
              <a:rPr lang="ru-RU" b="1" i="1" dirty="0" smtClean="0"/>
              <a:t>Анкетирование показало, что:</a:t>
            </a:r>
            <a:endParaRPr lang="ru-RU" dirty="0" smtClean="0"/>
          </a:p>
          <a:p>
            <a:pPr lvl="0">
              <a:buFont typeface="Arial" pitchFamily="34" charset="0"/>
              <a:buChar char="•"/>
            </a:pPr>
            <a:r>
              <a:rPr lang="ru-RU" dirty="0" smtClean="0"/>
              <a:t>жители знают о появлении бобров в нашей местности;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/>
              <a:t>бобры положительно влияют на экологию нашей местности;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/>
              <a:t>очень редки случаи негативных действий по отношению к бобрам;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/>
              <a:t>местные жители готовы охранять бобров.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500042"/>
            <a:ext cx="4857784" cy="5857916"/>
          </a:xfrm>
        </p:spPr>
        <p:txBody>
          <a:bodyPr>
            <a:normAutofit fontScale="25000" lnSpcReduction="20000"/>
          </a:bodyPr>
          <a:lstStyle/>
          <a:p>
            <a:pPr lvl="1">
              <a:buNone/>
            </a:pPr>
            <a:r>
              <a:rPr lang="ru-RU" sz="8000" b="1" i="1" u="sng" dirty="0" smtClean="0"/>
              <a:t>-Наблюдения в местах обитания бобров с.Новониколаевка</a:t>
            </a:r>
          </a:p>
          <a:p>
            <a:pPr algn="just"/>
            <a:r>
              <a:rPr lang="ru-RU" sz="7200" dirty="0" smtClean="0"/>
              <a:t>         Замечено, что в 2016 году в окрестностях с.Новониколаевка, в речке Сухая </a:t>
            </a:r>
            <a:r>
              <a:rPr lang="ru-RU" sz="7200" dirty="0" err="1" smtClean="0"/>
              <a:t>Губерля</a:t>
            </a:r>
            <a:r>
              <a:rPr lang="ru-RU" sz="7200" dirty="0" smtClean="0"/>
              <a:t>, появились бобры. Деревья обглоданы в виде заточенного карандаша. Всю осень наблюдались новые обглоданные деревья и сучки, которых на месте не оказывалось. Можно предположить, что бобры их запасали впрок или использовали для строительства хатки.</a:t>
            </a:r>
          </a:p>
          <a:p>
            <a:pPr algn="just"/>
            <a:r>
              <a:rPr lang="ru-RU" sz="7200" dirty="0" smtClean="0"/>
              <a:t>         2017-2018 г.г. Бобры по-прежнему обитают в нашей местности.</a:t>
            </a:r>
          </a:p>
          <a:p>
            <a:pPr algn="just" fontAlgn="base"/>
            <a:r>
              <a:rPr lang="ru-RU" sz="7200" dirty="0" smtClean="0"/>
              <a:t>          Август 2018. Я  пришел  на то место в овраге, где первый раз увидел необычную плотину. Признаки нахождения бобров в нашей реке есть. Там где раньше протекал узенький ручей, построена плотина из ила и сухих веток. Образовалась запруда. Новая запруда. Примерно в трехстах метрах, мы обнаружили вторую запруду. Она находится в очень труднопроходимом месте, но нам удалось до нее добраться. Недалеко мы увидели </a:t>
            </a:r>
            <a:r>
              <a:rPr lang="ru-RU" sz="7200" dirty="0" err="1" smtClean="0"/>
              <a:t>подгрызанные</a:t>
            </a:r>
            <a:r>
              <a:rPr lang="ru-RU" sz="7200" dirty="0" smtClean="0"/>
              <a:t> деревья. В роще растет много видов деревьев, но подпорченными оказались деревья ивы.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4" descr="https://popgun.ru/files/g/14/orig/72913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357166"/>
            <a:ext cx="2941624" cy="1571636"/>
          </a:xfrm>
          <a:prstGeom prst="rect">
            <a:avLst/>
          </a:prstGeom>
          <a:noFill/>
        </p:spPr>
      </p:pic>
      <p:pic>
        <p:nvPicPr>
          <p:cNvPr id="5" name="Picture 6" descr="https://i2.guns.ru/forums/icons/forum_pictures/001618/16185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928802"/>
            <a:ext cx="3357586" cy="2857520"/>
          </a:xfrm>
          <a:prstGeom prst="rect">
            <a:avLst/>
          </a:prstGeom>
          <a:noFill/>
        </p:spPr>
      </p:pic>
      <p:pic>
        <p:nvPicPr>
          <p:cNvPr id="6" name="Picture 4" descr="https://i.ytimg.com/vi/9fmfOkwblQc/maxresdefaul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4786322"/>
            <a:ext cx="2714644" cy="1714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4400552" cy="5626121"/>
          </a:xfrm>
        </p:spPr>
        <p:txBody>
          <a:bodyPr>
            <a:normAutofit fontScale="55000" lnSpcReduction="20000"/>
          </a:bodyPr>
          <a:lstStyle/>
          <a:p>
            <a:pPr fontAlgn="base">
              <a:buNone/>
            </a:pPr>
            <a:r>
              <a:rPr lang="ru-RU" dirty="0" smtClean="0"/>
              <a:t>       </a:t>
            </a:r>
            <a:r>
              <a:rPr lang="ru-RU" sz="3600" b="1" dirty="0" smtClean="0"/>
              <a:t>Наблюдения</a:t>
            </a:r>
          </a:p>
          <a:p>
            <a:pPr algn="just" fontAlgn="base"/>
            <a:r>
              <a:rPr lang="ru-RU" dirty="0" smtClean="0"/>
              <a:t>   Август 2018. Я  пришел  на то место в овраге, где первый раз увидел необычную плотину. Признаки нахождения бобров в нашей реке есть. Там где раньше протекал узенький ручей, построена плотина из ила и сухих веток. Образовалась запруда. Новая запруда. Примерно в трехстах метрах, мы обнаружили вторую запруду. Она находится в очень труднопроходимом месте, но нам удалось до нее добраться. Недалеко мы увидели </a:t>
            </a:r>
            <a:r>
              <a:rPr lang="ru-RU" dirty="0" err="1" smtClean="0"/>
              <a:t>подгрызанные</a:t>
            </a:r>
            <a:r>
              <a:rPr lang="ru-RU" dirty="0" smtClean="0"/>
              <a:t> деревья. В роще растет много видов деревьев, но подпорченными оказались деревья ивы.</a:t>
            </a:r>
          </a:p>
          <a:p>
            <a:pPr algn="just"/>
            <a:r>
              <a:rPr lang="ru-RU" dirty="0" smtClean="0"/>
              <a:t>    Март 2019 г. Из речки в полынью на сушу выходят бобры. На снегу видны их следы. Есть свежие обглоданные деревья, сучки.  Обследовать дальше место нет возможности. Речка засыпана снегом. Лед начал подтаивать.  </a:t>
            </a:r>
          </a:p>
          <a:p>
            <a:endParaRPr lang="ru-RU" dirty="0"/>
          </a:p>
        </p:txBody>
      </p:sp>
      <p:pic>
        <p:nvPicPr>
          <p:cNvPr id="4" name="Picture 8" descr="https://otvet.imgsmail.ru/download/7b25ebce766a30d30cbfeb81bc133d82_i-26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3571876"/>
            <a:ext cx="3786214" cy="2786082"/>
          </a:xfrm>
          <a:prstGeom prst="rect">
            <a:avLst/>
          </a:prstGeom>
          <a:noFill/>
        </p:spPr>
      </p:pic>
      <p:pic>
        <p:nvPicPr>
          <p:cNvPr id="6" name="Picture 2" descr="C:\Users\евро\Desktop\ПРОЕКТЫ 2019\Каракоцкий А. Бобры -водные мастера\IMG-20190416-WA00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500042"/>
            <a:ext cx="3571900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+mn-lt"/>
              </a:rPr>
              <a:t>Исследование речки </a:t>
            </a:r>
            <a:endParaRPr lang="ru-RU" sz="3600" dirty="0">
              <a:latin typeface="+mn-lt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14810" y="1357298"/>
            <a:ext cx="3429024" cy="1285885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1800" dirty="0" smtClean="0"/>
              <a:t>    </a:t>
            </a:r>
            <a:r>
              <a:rPr lang="ru-RU" sz="1800" dirty="0" smtClean="0"/>
              <a:t>    </a:t>
            </a:r>
            <a:r>
              <a:rPr lang="ru-RU" sz="2300" dirty="0" smtClean="0"/>
              <a:t>Я </a:t>
            </a:r>
            <a:r>
              <a:rPr lang="ru-RU" sz="2300" dirty="0" smtClean="0"/>
              <a:t>пришёл  </a:t>
            </a:r>
            <a:r>
              <a:rPr lang="ru-RU" sz="2300" dirty="0" smtClean="0"/>
              <a:t>на то место </a:t>
            </a:r>
            <a:r>
              <a:rPr lang="ru-RU" sz="2300" dirty="0" smtClean="0"/>
              <a:t>на </a:t>
            </a:r>
            <a:r>
              <a:rPr lang="ru-RU" sz="2300" dirty="0" smtClean="0"/>
              <a:t>реке, </a:t>
            </a:r>
            <a:r>
              <a:rPr lang="ru-RU" sz="2300" dirty="0" smtClean="0"/>
              <a:t>где первый раз увидели необычную плотину. </a:t>
            </a:r>
            <a:r>
              <a:rPr lang="ru-RU" sz="2300" dirty="0" smtClean="0"/>
              <a:t>Бобры продолжают осваивать территорию!</a:t>
            </a:r>
            <a:endParaRPr lang="ru-RU" sz="2300" dirty="0"/>
          </a:p>
        </p:txBody>
      </p:sp>
      <p:pic>
        <p:nvPicPr>
          <p:cNvPr id="3075" name="Picture 3" descr="C:\Users\евро\Desktop\ПРОЕКТЫ 2019\Каракоцкий А. Бобры -водные мастера\IMG-20190416-WA00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285860"/>
            <a:ext cx="3286116" cy="3000396"/>
          </a:xfrm>
          <a:prstGeom prst="rect">
            <a:avLst/>
          </a:prstGeom>
          <a:noFill/>
        </p:spPr>
      </p:pic>
      <p:pic>
        <p:nvPicPr>
          <p:cNvPr id="3076" name="Picture 4" descr="C:\Users\евро\Desktop\ПРОЕКТЫ 2019\Каракоцкий А. Бобры -водные мастера\IMG-20190416-WA002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2643183"/>
            <a:ext cx="3214678" cy="3643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latin typeface="+mn-lt"/>
              </a:rPr>
              <a:t>Признаки нахождения бобров в нашей реке</a:t>
            </a:r>
            <a:endParaRPr lang="ru-RU" sz="3600" dirty="0">
              <a:latin typeface="+mn-lt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1800" dirty="0" smtClean="0"/>
              <a:t>Где раньше протекал узенький ручей, построена плотина из ила и сухих веток. Образовалась запруда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098" name="Picture 2" descr="C:\Users\евро\Desktop\ПРОЕКТЫ 2019\Каракоцкий А. Бобры -водные мастера\IMG-20190416-WA00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571612"/>
            <a:ext cx="4071934" cy="4786346"/>
          </a:xfrm>
          <a:prstGeom prst="rect">
            <a:avLst/>
          </a:prstGeom>
          <a:noFill/>
        </p:spPr>
      </p:pic>
      <p:pic>
        <p:nvPicPr>
          <p:cNvPr id="4099" name="Picture 3" descr="C:\Users\евро\Desktop\ПРОЕКТЫ 2019\Каракоцкий А. Бобры -водные мастера\IMG-20190416-WA002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2786058"/>
            <a:ext cx="3214678" cy="36432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829180" cy="1143000"/>
          </a:xfrm>
        </p:spPr>
        <p:txBody>
          <a:bodyPr>
            <a:normAutofit/>
          </a:bodyPr>
          <a:lstStyle/>
          <a:p>
            <a:r>
              <a:rPr lang="ru-RU" sz="3600" dirty="0" err="1" smtClean="0">
                <a:latin typeface="+mn-lt"/>
              </a:rPr>
              <a:t>Подгрызанные</a:t>
            </a:r>
            <a:r>
              <a:rPr lang="ru-RU" sz="3600" dirty="0" smtClean="0">
                <a:latin typeface="+mn-lt"/>
              </a:rPr>
              <a:t> деревья</a:t>
            </a:r>
            <a:endParaRPr lang="ru-RU" sz="36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714348" y="1428736"/>
            <a:ext cx="2214578" cy="1357323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Количество </a:t>
            </a:r>
            <a:r>
              <a:rPr lang="ru-RU" sz="1800" dirty="0" err="1" smtClean="0"/>
              <a:t>подгрызанных</a:t>
            </a:r>
            <a:r>
              <a:rPr lang="ru-RU" sz="1800" dirty="0" smtClean="0"/>
              <a:t> деревьев увеличивается</a:t>
            </a:r>
            <a:endParaRPr lang="ru-RU" sz="1800" dirty="0"/>
          </a:p>
        </p:txBody>
      </p:sp>
      <p:pic>
        <p:nvPicPr>
          <p:cNvPr id="5123" name="Picture 3" descr="C:\Users\евро\Desktop\ПРОЕКТЫ 2019\Каракоцкий А. Бобры -водные мастера\IMG-20190416-WA00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714620"/>
            <a:ext cx="2857520" cy="3762359"/>
          </a:xfrm>
          <a:prstGeom prst="rect">
            <a:avLst/>
          </a:prstGeom>
          <a:noFill/>
        </p:spPr>
      </p:pic>
      <p:pic>
        <p:nvPicPr>
          <p:cNvPr id="5124" name="Picture 4" descr="C:\Users\евро\Desktop\ПРОЕКТЫ 2019\Каракоцкий А. Бобры -водные мастера\IMG-20190416-WA003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3429000"/>
            <a:ext cx="3143272" cy="3143229"/>
          </a:xfrm>
          <a:prstGeom prst="rect">
            <a:avLst/>
          </a:prstGeom>
          <a:noFill/>
        </p:spPr>
      </p:pic>
      <p:pic>
        <p:nvPicPr>
          <p:cNvPr id="5125" name="Picture 5" descr="C:\Users\евро\Desktop\ПРОЕКТЫ 2019\Каракоцкий А. Бобры -водные мастера\IMG-20190416-WA00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702" y="3857628"/>
            <a:ext cx="2166909" cy="2500330"/>
          </a:xfrm>
          <a:prstGeom prst="rect">
            <a:avLst/>
          </a:prstGeom>
          <a:noFill/>
        </p:spPr>
      </p:pic>
      <p:pic>
        <p:nvPicPr>
          <p:cNvPr id="5126" name="Picture 6" descr="C:\Users\евро\Desktop\ПРОЕКТЫ 2019\Каракоцкий А. Бобры -водные мастера\IMG-20190416-WA002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6512" y="500042"/>
            <a:ext cx="2428892" cy="2728079"/>
          </a:xfrm>
          <a:prstGeom prst="rect">
            <a:avLst/>
          </a:prstGeom>
          <a:noFill/>
        </p:spPr>
      </p:pic>
      <p:pic>
        <p:nvPicPr>
          <p:cNvPr id="10" name="Picture 2" descr="C:\Users\евро\Desktop\ПРОЕКТЫ 2019\Каракоцкий А. Бобры -водные мастера\IMG-20190416-WA002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00496" y="1142984"/>
            <a:ext cx="1857388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00042"/>
            <a:ext cx="5643570" cy="5626121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 smtClean="0"/>
              <a:t>Введение</a:t>
            </a:r>
            <a:endParaRPr lang="ru-RU" dirty="0" smtClean="0"/>
          </a:p>
          <a:p>
            <a:pPr algn="just" fontAlgn="base">
              <a:buNone/>
            </a:pPr>
            <a:r>
              <a:rPr lang="ru-RU" sz="2200" dirty="0" smtClean="0"/>
              <a:t>         Я проживаю в с.Новониколаевка </a:t>
            </a:r>
            <a:r>
              <a:rPr lang="ru-RU" sz="2200" dirty="0" err="1" smtClean="0"/>
              <a:t>Гайского</a:t>
            </a:r>
            <a:r>
              <a:rPr lang="ru-RU" sz="2200" dirty="0" smtClean="0"/>
              <a:t> городского округа Оренбургской области. </a:t>
            </a:r>
          </a:p>
          <a:p>
            <a:pPr algn="just" fontAlgn="base">
              <a:buNone/>
            </a:pPr>
            <a:r>
              <a:rPr lang="ru-RU" sz="2200" dirty="0" smtClean="0"/>
              <a:t>     Наше село расположено в степной зоне, полноводных рек и пышной растительности у нас нет. Но есть мелководная речушка Сухая </a:t>
            </a:r>
            <a:r>
              <a:rPr lang="ru-RU" sz="2200" dirty="0" err="1" smtClean="0"/>
              <a:t>Губерля</a:t>
            </a:r>
            <a:r>
              <a:rPr lang="ru-RU" sz="2200" dirty="0" smtClean="0"/>
              <a:t>. Речка протекает недалеко от нашего дома. Своё свободное время иногда провожу на речке.  Я обратил  внимание на </a:t>
            </a:r>
            <a:r>
              <a:rPr lang="ru-RU" sz="2200" dirty="0" err="1" smtClean="0"/>
              <a:t>плотинку</a:t>
            </a:r>
            <a:r>
              <a:rPr lang="ru-RU" sz="2200" dirty="0" smtClean="0"/>
              <a:t> из сухих веток и ила и предположил, что это сделали бобры. Мне стало интересно, что это за животные. Я решил провести наблюдение и узнать </a:t>
            </a:r>
            <a:r>
              <a:rPr lang="ru-RU" sz="2200" dirty="0" smtClean="0"/>
              <a:t>как можно больше </a:t>
            </a:r>
            <a:r>
              <a:rPr lang="ru-RU" sz="2200" dirty="0" smtClean="0"/>
              <a:t>о жизни этих зверьков. </a:t>
            </a:r>
          </a:p>
          <a:p>
            <a:endParaRPr lang="ru-RU" dirty="0"/>
          </a:p>
        </p:txBody>
      </p:sp>
      <p:pic>
        <p:nvPicPr>
          <p:cNvPr id="6" name="Picture 5" descr="бобры 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4357694"/>
            <a:ext cx="3071834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 descr="C:\Users\евро\Desktop\ПРОЕКТЫ 2019\Каракоцкий А. Бобры -водные мастера\IMG-20190416-WA00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357166"/>
            <a:ext cx="1857388" cy="2143140"/>
          </a:xfrm>
          <a:prstGeom prst="rect">
            <a:avLst/>
          </a:prstGeom>
          <a:noFill/>
        </p:spPr>
      </p:pic>
      <p:pic>
        <p:nvPicPr>
          <p:cNvPr id="1027" name="Picture 3" descr="C:\Users\евро\Desktop\ПРОЕКТЫ 2019\Каракоцкий А. Бобры -водные мастера\IMG-20190416-WA00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8" y="2000240"/>
            <a:ext cx="3071834" cy="235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500034" y="500042"/>
            <a:ext cx="8001056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Опрос местных жителей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1. </a:t>
            </a:r>
            <a:r>
              <a:rPr kumimoji="0" lang="ru-RU" sz="2400" b="0" i="0" u="sng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Каракоцкий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 Алексей Павлович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Бобры в нашей местности появились примерно 5 лет назад . Они построили плотину на р.Сухая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Губерля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, напротив ул.Центральной д.2- 2а. в прошлом году мы заметили новую плотину выше по реке, недалеко от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п.Жемутай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2. </a:t>
            </a:r>
            <a:r>
              <a:rPr kumimoji="0" lang="ru-RU" sz="2400" b="0" i="0" u="sng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Миняйло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 Сергей Григорьевич: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Возле нашего села Писаревка бобры появились лет 12 назад. Сначала они построили плотину возле старой общественной бани. Но с годами расселились по территории всей речки в районе села.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500034" y="571480"/>
            <a:ext cx="821537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Эксперимент на прочность плотины, построенной бобрами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 Плотины выдерживают вес человека, бывают длиной до 150 м и высотой 1 - 1,5 м. Поселения используются хозяевами постоянно, возможно, веками. Но иногда по каким-то причинам, чаще всего из-за недостатка кормов, звери бросают старую плотину и строят поблизости новую. Из интернет - источников я узнал, что плотина бобров выдерживает человека.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   Мой старший брат (вес 62 кг) испытал прочность плотины, встав на нее. Плотина выдержала. Бобры потрудились на славу.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357158" y="500042"/>
            <a:ext cx="5286412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Рекомендации по охране бобров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Исчезнувший бобр восстанавливает свои ареалы.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Строго запрещается разрушать норы, хатки, бобровые плотины.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Отлов и отстрел допускается только в научных целях.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На территории бобров запрещается применять и складировать ядохимикаты, минеральные удобрения и горюче – смазочные материалы.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Распахивать землю можно только в противопожарных полосах.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В плотине нельзя охотиться и ловить рыбу.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50" y="1214422"/>
            <a:ext cx="2071702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857884" y="500042"/>
            <a:ext cx="2828916" cy="571504"/>
          </a:xfrm>
          <a:solidFill>
            <a:schemeClr val="accent2"/>
          </a:solidFill>
        </p:spPr>
        <p:txBody>
          <a:bodyPr>
            <a:normAutofit fontScale="90000"/>
          </a:bodyPr>
          <a:lstStyle/>
          <a:p>
            <a:r>
              <a:rPr lang="ru-RU" sz="2200" dirty="0" smtClean="0">
                <a:latin typeface="+mn-lt"/>
              </a:rPr>
              <a:t>Гербы </a:t>
            </a:r>
            <a:r>
              <a:rPr lang="ru-RU" sz="2200" dirty="0" smtClean="0">
                <a:latin typeface="+mn-lt"/>
              </a:rPr>
              <a:t>с изображением бобров</a:t>
            </a:r>
            <a:endParaRPr lang="ru-RU" sz="2200" dirty="0">
              <a:latin typeface="+mn-lt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3929066"/>
            <a:ext cx="2090726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+mn-lt"/>
              </a:rPr>
              <a:t>Памятники бобрам</a:t>
            </a:r>
            <a:endParaRPr lang="ru-RU" sz="3600" dirty="0">
              <a:latin typeface="+mn-lt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729581"/>
            <a:ext cx="4714908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1643050"/>
            <a:ext cx="3500462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4286256"/>
            <a:ext cx="3500462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atin typeface="+mn-lt"/>
              </a:rPr>
              <a:t>Заключение</a:t>
            </a:r>
            <a:endParaRPr lang="ru-RU" sz="3600" dirty="0" smtClean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endParaRPr lang="ru-RU" dirty="0" smtClean="0"/>
          </a:p>
          <a:p>
            <a:pPr algn="just">
              <a:buNone/>
            </a:pPr>
            <a:r>
              <a:rPr lang="ru-RU" dirty="0" smtClean="0"/>
              <a:t>              Способами достижения цели моей работы, стали следующие методы проведения исследования: поиск информации при изучении научных и литературных источников, анализ тематических источников информации; наблюдение за жизнью бобров, опрос местных жителей, анкетирование, эксперимент: выдерживают ли плотины бобров взрослого человека, обобщение информации.</a:t>
            </a:r>
          </a:p>
          <a:p>
            <a:pPr algn="just">
              <a:buNone/>
            </a:pPr>
            <a:r>
              <a:rPr lang="ru-RU" dirty="0" smtClean="0"/>
              <a:t>              В результате наблюдений, анкетирования, опроса местных жителей я установил, что мои результаты исследования и сведения из литературы о жизни бобров совпадают. </a:t>
            </a:r>
          </a:p>
          <a:p>
            <a:pPr algn="just">
              <a:buNone/>
            </a:pPr>
            <a:r>
              <a:rPr lang="ru-RU" dirty="0" smtClean="0"/>
              <a:t>             Я выяснил, что речные бобры принадлежат к наиболее крупным представителям отряда грызунов. Уточнил, для чего бобру нужен такой мощный хвост.</a:t>
            </a:r>
          </a:p>
          <a:p>
            <a:pPr algn="just">
              <a:buNone/>
            </a:pPr>
            <a:r>
              <a:rPr lang="ru-RU" dirty="0" smtClean="0"/>
              <a:t>              Моя гипотеза о том, что эти животные являются настоящими водными мастерами, подтвердилась.</a:t>
            </a:r>
          </a:p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pPr lvl="0"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dirty="0" smtClean="0"/>
              <a:t>     Список литературы: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1.</a:t>
            </a:r>
            <a:r>
              <a:rPr lang="ru-RU" i="1" dirty="0" smtClean="0"/>
              <a:t>Скалон В.Н.</a:t>
            </a:r>
            <a:r>
              <a:rPr lang="ru-RU" dirty="0" smtClean="0"/>
              <a:t> Речные бобры Северной Азии. — М.: Издательство московского общества испытателей природы, 1961. — 208 с.</a:t>
            </a:r>
          </a:p>
          <a:p>
            <a:pPr>
              <a:buNone/>
            </a:pPr>
            <a:r>
              <a:rPr lang="ru-RU" dirty="0" smtClean="0"/>
              <a:t>2. Журнал «Муравейник» - М.: Издательство ООО Издательское Дело «Муравейник» , 2014год, №5, стр.12-15.</a:t>
            </a:r>
          </a:p>
          <a:p>
            <a:pPr>
              <a:buNone/>
            </a:pPr>
            <a:r>
              <a:rPr lang="ru-RU" dirty="0" smtClean="0"/>
              <a:t>3.</a:t>
            </a:r>
            <a:r>
              <a:rPr lang="en-US" dirty="0" smtClean="0"/>
              <a:t>www</a:t>
            </a:r>
            <a:r>
              <a:rPr lang="ru-RU" dirty="0" smtClean="0"/>
              <a:t>.</a:t>
            </a:r>
            <a:r>
              <a:rPr lang="en-US" dirty="0" smtClean="0"/>
              <a:t>KM</a:t>
            </a:r>
            <a:r>
              <a:rPr lang="ru-RU" dirty="0" smtClean="0"/>
              <a:t>.</a:t>
            </a:r>
            <a:r>
              <a:rPr lang="en-US" dirty="0" err="1" smtClean="0"/>
              <a:t>ru</a:t>
            </a:r>
            <a:r>
              <a:rPr lang="ru-RU" dirty="0" smtClean="0"/>
              <a:t>    Детская энциклопедия о животных.</a:t>
            </a:r>
          </a:p>
          <a:p>
            <a:pPr>
              <a:buNone/>
            </a:pPr>
            <a:r>
              <a:rPr lang="ru-RU" dirty="0" smtClean="0"/>
              <a:t>4.www.KM.ru    Детская энциклопедия   Кирилла и </a:t>
            </a:r>
            <a:r>
              <a:rPr lang="ru-RU" dirty="0" err="1" smtClean="0"/>
              <a:t>Мефодия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5.</a:t>
            </a:r>
            <a:r>
              <a:rPr lang="ru-RU" u="sng" dirty="0" smtClean="0">
                <a:hlinkClick r:id="rId2"/>
              </a:rPr>
              <a:t>www.regnum.ru/</a:t>
            </a:r>
            <a:r>
              <a:rPr lang="ru-RU" u="sng" dirty="0" err="1" smtClean="0">
                <a:hlinkClick r:id="rId2"/>
              </a:rPr>
              <a:t>news</a:t>
            </a:r>
            <a:r>
              <a:rPr lang="ru-RU" u="sng" dirty="0" smtClean="0">
                <a:hlinkClick r:id="rId2"/>
              </a:rPr>
              <a:t>/</a:t>
            </a:r>
            <a:r>
              <a:rPr lang="ru-RU" u="sng" dirty="0" err="1" smtClean="0">
                <a:hlinkClick r:id="rId2"/>
              </a:rPr>
              <a:t>ecology</a:t>
            </a:r>
            <a:r>
              <a:rPr lang="ru-RU" u="sng" dirty="0" smtClean="0">
                <a:hlinkClick r:id="rId2"/>
              </a:rPr>
              <a:t>/1335527.html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6.</a:t>
            </a:r>
            <a:r>
              <a:rPr lang="en-US" dirty="0" smtClean="0"/>
              <a:t>http</a:t>
            </a:r>
            <a:r>
              <a:rPr lang="ru-RU" dirty="0" smtClean="0"/>
              <a:t>://</a:t>
            </a:r>
            <a:r>
              <a:rPr lang="en-US" dirty="0" err="1" smtClean="0"/>
              <a:t>pogodaomsk</a:t>
            </a:r>
            <a:r>
              <a:rPr lang="ru-RU" dirty="0" smtClean="0"/>
              <a:t>.</a:t>
            </a:r>
            <a:r>
              <a:rPr lang="en-US" dirty="0" err="1" smtClean="0"/>
              <a:t>ru</a:t>
            </a:r>
            <a:r>
              <a:rPr lang="ru-RU" dirty="0" smtClean="0"/>
              <a:t>/</a:t>
            </a:r>
            <a:r>
              <a:rPr lang="en-US" dirty="0" smtClean="0"/>
              <a:t>Archive</a:t>
            </a:r>
            <a:r>
              <a:rPr lang="ru-RU" dirty="0" smtClean="0"/>
              <a:t>/</a:t>
            </a:r>
            <a:r>
              <a:rPr lang="en-US" dirty="0" err="1" smtClean="0"/>
              <a:t>Zhivotnye</a:t>
            </a:r>
            <a:r>
              <a:rPr lang="ru-RU" dirty="0" smtClean="0"/>
              <a:t>_</a:t>
            </a:r>
            <a:r>
              <a:rPr lang="en-US" dirty="0" err="1" smtClean="0"/>
              <a:t>Orenburgskoi</a:t>
            </a:r>
            <a:r>
              <a:rPr lang="ru-RU" dirty="0" smtClean="0"/>
              <a:t>_</a:t>
            </a:r>
            <a:r>
              <a:rPr lang="en-US" dirty="0" err="1" smtClean="0"/>
              <a:t>oblasti</a:t>
            </a:r>
            <a:r>
              <a:rPr lang="ru-RU" dirty="0" smtClean="0"/>
              <a:t>/</a:t>
            </a:r>
          </a:p>
          <a:p>
            <a:pPr>
              <a:buNone/>
            </a:pPr>
            <a:r>
              <a:rPr lang="ru-RU" dirty="0" smtClean="0"/>
              <a:t>7.</a:t>
            </a:r>
            <a:r>
              <a:rPr lang="en-US" u="sng" dirty="0" smtClean="0">
                <a:hlinkClick r:id="rId3"/>
              </a:rPr>
              <a:t>http</a:t>
            </a:r>
            <a:r>
              <a:rPr lang="ru-RU" u="sng" dirty="0" smtClean="0">
                <a:hlinkClick r:id="rId3"/>
              </a:rPr>
              <a:t>://</a:t>
            </a:r>
            <a:r>
              <a:rPr lang="en-US" u="sng" dirty="0" smtClean="0">
                <a:hlinkClick r:id="rId3"/>
              </a:rPr>
              <a:t>a</a:t>
            </a:r>
            <a:r>
              <a:rPr lang="ru-RU" u="sng" dirty="0" smtClean="0">
                <a:hlinkClick r:id="rId3"/>
              </a:rPr>
              <a:t>-</a:t>
            </a:r>
            <a:r>
              <a:rPr lang="en-US" u="sng" dirty="0" err="1" smtClean="0">
                <a:hlinkClick r:id="rId3"/>
              </a:rPr>
              <a:t>lu</a:t>
            </a:r>
            <a:r>
              <a:rPr lang="ru-RU" u="sng" dirty="0" smtClean="0">
                <a:hlinkClick r:id="rId3"/>
              </a:rPr>
              <a:t>.</a:t>
            </a:r>
            <a:r>
              <a:rPr lang="en-US" u="sng" dirty="0" err="1" smtClean="0">
                <a:hlinkClick r:id="rId3"/>
              </a:rPr>
              <a:t>narod</a:t>
            </a:r>
            <a:r>
              <a:rPr lang="ru-RU" u="sng" dirty="0" smtClean="0">
                <a:hlinkClick r:id="rId3"/>
              </a:rPr>
              <a:t>.</a:t>
            </a:r>
            <a:r>
              <a:rPr lang="en-US" u="sng" dirty="0" err="1" smtClean="0">
                <a:hlinkClick r:id="rId3"/>
              </a:rPr>
              <a:t>ru</a:t>
            </a:r>
            <a:r>
              <a:rPr lang="ru-RU" u="sng" dirty="0" smtClean="0">
                <a:hlinkClick r:id="rId3"/>
              </a:rPr>
              <a:t>/</a:t>
            </a:r>
            <a:r>
              <a:rPr lang="en-US" u="sng" dirty="0" err="1" smtClean="0">
                <a:hlinkClick r:id="rId3"/>
              </a:rPr>
              <a:t>turizm</a:t>
            </a:r>
            <a:r>
              <a:rPr lang="ru-RU" u="sng" dirty="0" smtClean="0">
                <a:hlinkClick r:id="rId3"/>
              </a:rPr>
              <a:t>/</a:t>
            </a:r>
            <a:r>
              <a:rPr lang="en-US" u="sng" dirty="0" smtClean="0">
                <a:hlinkClick r:id="rId3"/>
              </a:rPr>
              <a:t>green</a:t>
            </a:r>
            <a:r>
              <a:rPr lang="ru-RU" u="sng" dirty="0" smtClean="0">
                <a:hlinkClick r:id="rId3"/>
              </a:rPr>
              <a:t>/</a:t>
            </a:r>
            <a:r>
              <a:rPr lang="en-US" u="sng" dirty="0" smtClean="0">
                <a:hlinkClick r:id="rId3"/>
              </a:rPr>
              <a:t>green</a:t>
            </a:r>
            <a:r>
              <a:rPr lang="ru-RU" u="sng" dirty="0" smtClean="0">
                <a:hlinkClick r:id="rId3"/>
              </a:rPr>
              <a:t>_</a:t>
            </a:r>
            <a:r>
              <a:rPr lang="en-US" u="sng" dirty="0" smtClean="0">
                <a:hlinkClick r:id="rId3"/>
              </a:rPr>
              <a:t>book</a:t>
            </a:r>
            <a:r>
              <a:rPr lang="ru-RU" u="sng" dirty="0" smtClean="0">
                <a:hlinkClick r:id="rId3"/>
              </a:rPr>
              <a:t>_</a:t>
            </a:r>
            <a:r>
              <a:rPr lang="en-US" u="sng" dirty="0" smtClean="0">
                <a:hlinkClick r:id="rId3"/>
              </a:rPr>
              <a:t>intro</a:t>
            </a:r>
            <a:r>
              <a:rPr lang="ru-RU" u="sng" dirty="0" smtClean="0">
                <a:hlinkClick r:id="rId3"/>
              </a:rPr>
              <a:t>.</a:t>
            </a:r>
            <a:r>
              <a:rPr lang="en-US" u="sng" dirty="0" err="1" smtClean="0">
                <a:hlinkClick r:id="rId3"/>
              </a:rPr>
              <a:t>htm</a:t>
            </a:r>
            <a:endParaRPr lang="ru-RU" dirty="0" smtClean="0"/>
          </a:p>
          <a:p>
            <a:pPr>
              <a:buNone/>
            </a:pPr>
            <a:r>
              <a:rPr lang="ru-RU" u="sng" dirty="0" smtClean="0"/>
              <a:t>8.</a:t>
            </a:r>
            <a:r>
              <a:rPr lang="ru-RU" u="sng" dirty="0" smtClean="0">
                <a:hlinkClick r:id="rId4"/>
              </a:rPr>
              <a:t>www.zooclub.ru/</a:t>
            </a:r>
            <a:r>
              <a:rPr lang="ru-RU" u="sng" dirty="0" err="1" smtClean="0">
                <a:hlinkClick r:id="rId4"/>
              </a:rPr>
              <a:t>mouse</a:t>
            </a:r>
            <a:r>
              <a:rPr lang="ru-RU" u="sng" dirty="0" smtClean="0">
                <a:hlinkClick r:id="rId4"/>
              </a:rPr>
              <a:t>/</a:t>
            </a:r>
            <a:r>
              <a:rPr lang="ru-RU" u="sng" dirty="0" err="1" smtClean="0">
                <a:hlinkClick r:id="rId4"/>
              </a:rPr>
              <a:t>bobr</a:t>
            </a:r>
            <a:r>
              <a:rPr lang="ru-RU" u="sng" dirty="0" smtClean="0">
                <a:hlinkClick r:id="rId4"/>
              </a:rPr>
              <a:t>/3.shtml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28604"/>
            <a:ext cx="8786842" cy="6000792"/>
          </a:xfrm>
        </p:spPr>
        <p:txBody>
          <a:bodyPr>
            <a:normAutofit fontScale="55000" lnSpcReduction="20000"/>
          </a:bodyPr>
          <a:lstStyle/>
          <a:p>
            <a:pPr algn="ctr">
              <a:buNone/>
            </a:pPr>
            <a:r>
              <a:rPr lang="ru-RU" sz="4400" b="1" dirty="0" smtClean="0"/>
              <a:t>Актуальность</a:t>
            </a:r>
            <a:endParaRPr lang="ru-RU" sz="4400" dirty="0" smtClean="0"/>
          </a:p>
          <a:p>
            <a:pPr algn="just">
              <a:buNone/>
            </a:pPr>
            <a:r>
              <a:rPr lang="ru-RU" dirty="0" smtClean="0"/>
              <a:t>      </a:t>
            </a:r>
            <a:r>
              <a:rPr lang="ru-RU" sz="3600" dirty="0" smtClean="0"/>
              <a:t>Важность моего исследования в том, что изучение жизни бобров расширит мои представления и представления моих друзей об окружающем мире, о необходимости бережного отношения человека к природе: к животным, растениям, воде, земле, воздуху. Бобры занесены в Красную книгу России. Защита речного бобра, встречающегося в </a:t>
            </a:r>
            <a:r>
              <a:rPr lang="ru-RU" sz="3600" dirty="0" err="1" smtClean="0"/>
              <a:t>Гайском</a:t>
            </a:r>
            <a:r>
              <a:rPr lang="ru-RU" sz="3600" dirty="0" smtClean="0"/>
              <a:t> городском округе Оренбургской области, это дело каждого.</a:t>
            </a:r>
            <a:endParaRPr lang="ru-RU" dirty="0" smtClean="0"/>
          </a:p>
          <a:p>
            <a:pPr algn="ctr">
              <a:buNone/>
            </a:pPr>
            <a:r>
              <a:rPr lang="ru-RU" sz="4400" b="1" dirty="0" smtClean="0"/>
              <a:t>  Гипотеза</a:t>
            </a:r>
            <a:endParaRPr lang="ru-RU" sz="4400" dirty="0" smtClean="0"/>
          </a:p>
          <a:p>
            <a:pPr algn="just">
              <a:buNone/>
            </a:pPr>
            <a:r>
              <a:rPr lang="ru-RU" dirty="0" smtClean="0"/>
              <a:t>      </a:t>
            </a:r>
            <a:r>
              <a:rPr lang="ru-RU" sz="3600" dirty="0" smtClean="0"/>
              <a:t>Бобры обживают местность  нашего поселка. Попробовать доказать, что они являются настоящими водными мастерами.</a:t>
            </a:r>
          </a:p>
          <a:p>
            <a:pPr algn="just">
              <a:buNone/>
            </a:pPr>
            <a:endParaRPr lang="ru-RU" dirty="0" smtClean="0"/>
          </a:p>
          <a:p>
            <a:pPr algn="ctr">
              <a:buNone/>
            </a:pPr>
            <a:r>
              <a:rPr lang="ru-RU" b="1" dirty="0" smtClean="0"/>
              <a:t>         </a:t>
            </a:r>
            <a:r>
              <a:rPr lang="ru-RU" sz="4400" b="1" dirty="0" smtClean="0"/>
              <a:t> Объект исследования</a:t>
            </a:r>
            <a:endParaRPr lang="ru-RU" sz="4400" dirty="0" smtClean="0"/>
          </a:p>
          <a:p>
            <a:pPr algn="just">
              <a:buNone/>
            </a:pPr>
            <a:r>
              <a:rPr lang="ru-RU" dirty="0" smtClean="0"/>
              <a:t>      </a:t>
            </a:r>
            <a:r>
              <a:rPr lang="ru-RU" sz="3600" dirty="0" smtClean="0"/>
              <a:t>Бобр нашей местности (с.Новониколаевка </a:t>
            </a:r>
            <a:r>
              <a:rPr lang="ru-RU" sz="3600" dirty="0" err="1" smtClean="0"/>
              <a:t>Гайского</a:t>
            </a:r>
            <a:r>
              <a:rPr lang="ru-RU" sz="3600" dirty="0" smtClean="0"/>
              <a:t> городского округа Оренбургской области ).</a:t>
            </a:r>
            <a:endParaRPr lang="ru-RU" dirty="0" smtClean="0"/>
          </a:p>
          <a:p>
            <a:pPr algn="ctr">
              <a:buNone/>
            </a:pPr>
            <a:r>
              <a:rPr lang="ru-RU" b="1" dirty="0" smtClean="0"/>
              <a:t>          </a:t>
            </a:r>
            <a:r>
              <a:rPr lang="ru-RU" sz="4400" b="1" dirty="0" smtClean="0"/>
              <a:t>Предмет исследования</a:t>
            </a:r>
            <a:r>
              <a:rPr lang="ru-RU" sz="4400" dirty="0" smtClean="0"/>
              <a:t> </a:t>
            </a:r>
          </a:p>
          <a:p>
            <a:pPr algn="just">
              <a:buNone/>
            </a:pPr>
            <a:r>
              <a:rPr lang="ru-RU" dirty="0" smtClean="0"/>
              <a:t>      </a:t>
            </a:r>
            <a:r>
              <a:rPr lang="ru-RU" sz="3600" dirty="0" smtClean="0"/>
              <a:t>Особенности жизнедеятельности бобра. </a:t>
            </a:r>
          </a:p>
          <a:p>
            <a:pPr algn="just">
              <a:buNone/>
            </a:pPr>
            <a:r>
              <a:rPr lang="ru-RU" sz="3600" dirty="0" smtClean="0"/>
              <a:t>     Распространение животного в нашей местности.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357166"/>
            <a:ext cx="8572560" cy="6143668"/>
          </a:xfrm>
        </p:spPr>
        <p:txBody>
          <a:bodyPr>
            <a:noAutofit/>
          </a:bodyPr>
          <a:lstStyle/>
          <a:p>
            <a:pPr algn="ctr" fontAlgn="base">
              <a:buNone/>
            </a:pPr>
            <a:r>
              <a:rPr lang="ru-RU" sz="2400" b="1" dirty="0" smtClean="0"/>
              <a:t>Цель исследования</a:t>
            </a:r>
            <a:endParaRPr lang="ru-RU" sz="2400" dirty="0" smtClean="0"/>
          </a:p>
          <a:p>
            <a:pPr algn="just" fontAlgn="base">
              <a:buNone/>
            </a:pPr>
            <a:r>
              <a:rPr lang="ru-RU" sz="2000" dirty="0" smtClean="0"/>
              <a:t>        Изучить образ жизни бобра, как одного из представителей отряда грызунов; найти доказательства проживания бобров в нашей местности. </a:t>
            </a:r>
          </a:p>
          <a:p>
            <a:pPr algn="ctr" fontAlgn="base">
              <a:buNone/>
            </a:pPr>
            <a:r>
              <a:rPr lang="ru-RU" sz="2400" b="1" dirty="0" smtClean="0"/>
              <a:t>  Задачи</a:t>
            </a:r>
            <a:r>
              <a:rPr lang="ru-RU" sz="2400" dirty="0" smtClean="0"/>
              <a:t>: </a:t>
            </a:r>
          </a:p>
          <a:p>
            <a:pPr lvl="0" algn="just"/>
            <a:r>
              <a:rPr lang="ru-RU" sz="2000" dirty="0" smtClean="0"/>
              <a:t>изучить научную литературу по описанию образа жизни бобра;</a:t>
            </a:r>
          </a:p>
          <a:p>
            <a:pPr lvl="0" algn="just"/>
            <a:r>
              <a:rPr lang="ru-RU" sz="2000" dirty="0" smtClean="0"/>
              <a:t>определить места обитания;</a:t>
            </a:r>
          </a:p>
          <a:p>
            <a:pPr lvl="0" algn="just"/>
            <a:r>
              <a:rPr lang="ru-RU" sz="2000" dirty="0" smtClean="0"/>
              <a:t>изучить жилища;</a:t>
            </a:r>
          </a:p>
          <a:p>
            <a:pPr lvl="0" algn="just"/>
            <a:r>
              <a:rPr lang="ru-RU" sz="2000" dirty="0" smtClean="0"/>
              <a:t>изучить питание;</a:t>
            </a:r>
          </a:p>
          <a:p>
            <a:pPr lvl="0" algn="just"/>
            <a:r>
              <a:rPr lang="ru-RU" sz="2000" dirty="0" smtClean="0"/>
              <a:t>выяснить, какое влияние бобры оказывают на окружающую среду нашей местности.</a:t>
            </a:r>
          </a:p>
          <a:p>
            <a:pPr algn="ctr" fontAlgn="base">
              <a:buNone/>
            </a:pPr>
            <a:r>
              <a:rPr lang="ru-RU" sz="2000" b="1" dirty="0" smtClean="0"/>
              <a:t>  </a:t>
            </a:r>
            <a:r>
              <a:rPr lang="ru-RU" sz="2400" b="1" dirty="0" smtClean="0"/>
              <a:t>Методы исследования:</a:t>
            </a:r>
            <a:endParaRPr lang="ru-RU" sz="2400" dirty="0" smtClean="0"/>
          </a:p>
          <a:p>
            <a:pPr lvl="0" algn="just"/>
            <a:r>
              <a:rPr lang="ru-RU" sz="1800" dirty="0" smtClean="0"/>
              <a:t>поиск информации при изучении научных и литературных источников;</a:t>
            </a:r>
          </a:p>
          <a:p>
            <a:pPr lvl="0" algn="just"/>
            <a:r>
              <a:rPr lang="ru-RU" sz="1800" dirty="0" smtClean="0"/>
              <a:t>анализ тематических источников информации;</a:t>
            </a:r>
          </a:p>
          <a:p>
            <a:pPr lvl="0" algn="just"/>
            <a:r>
              <a:rPr lang="ru-RU" sz="1800" dirty="0" smtClean="0"/>
              <a:t>наблюдение за жизнью бобров;     опрос местных жителей;</a:t>
            </a:r>
          </a:p>
          <a:p>
            <a:pPr lvl="0" algn="just"/>
            <a:r>
              <a:rPr lang="ru-RU" sz="1800" dirty="0" smtClean="0"/>
              <a:t>анкетирование;</a:t>
            </a:r>
          </a:p>
          <a:p>
            <a:pPr lvl="0" algn="just"/>
            <a:r>
              <a:rPr lang="ru-RU" sz="1800" dirty="0" smtClean="0"/>
              <a:t>эксперимент: выдерживают ли плотины бобров взрослого человека.</a:t>
            </a:r>
          </a:p>
          <a:p>
            <a:pPr lvl="0" algn="just"/>
            <a:r>
              <a:rPr lang="ru-RU" sz="1800" dirty="0" smtClean="0"/>
              <a:t>обобщение информации.</a:t>
            </a:r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43438" y="571481"/>
            <a:ext cx="4043362" cy="2571767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i="1" dirty="0" smtClean="0"/>
              <a:t>Есть на речках лесорубы </a:t>
            </a:r>
            <a:endParaRPr lang="ru-RU" dirty="0" smtClean="0"/>
          </a:p>
          <a:p>
            <a:pPr>
              <a:buNone/>
            </a:pPr>
            <a:r>
              <a:rPr lang="ru-RU" i="1" dirty="0" smtClean="0"/>
              <a:t>В серебристо-бурых шубах. </a:t>
            </a:r>
            <a:endParaRPr lang="ru-RU" dirty="0" smtClean="0"/>
          </a:p>
          <a:p>
            <a:pPr>
              <a:buNone/>
            </a:pPr>
            <a:r>
              <a:rPr lang="ru-RU" i="1" dirty="0" smtClean="0"/>
              <a:t>Из деревьев, веток, глины </a:t>
            </a:r>
            <a:endParaRPr lang="ru-RU" dirty="0" smtClean="0"/>
          </a:p>
          <a:p>
            <a:pPr>
              <a:buNone/>
            </a:pPr>
            <a:r>
              <a:rPr lang="ru-RU" i="1" dirty="0" smtClean="0"/>
              <a:t>Строят прочные плотины.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“</a:t>
            </a:r>
            <a:r>
              <a:rPr lang="ru-RU" i="1" dirty="0" smtClean="0"/>
              <a:t>Только смерть может помешать, ему </a:t>
            </a:r>
            <a:endParaRPr lang="ru-RU" dirty="0" smtClean="0"/>
          </a:p>
          <a:p>
            <a:pPr>
              <a:buNone/>
            </a:pPr>
            <a:r>
              <a:rPr lang="ru-RU" i="1" dirty="0" smtClean="0"/>
              <a:t>строить”, — говорили в старину люди</a:t>
            </a:r>
            <a:endParaRPr lang="ru-RU" dirty="0" smtClean="0"/>
          </a:p>
          <a:p>
            <a:pPr fontAlgn="base">
              <a:buNone/>
            </a:pPr>
            <a:r>
              <a:rPr lang="ru-RU" i="1" dirty="0" smtClean="0"/>
              <a:t>об этом зверьке.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 descr="1335946846_bobr-bob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2643182"/>
            <a:ext cx="3929090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714348" y="3357562"/>
            <a:ext cx="3571900" cy="29289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Описание животного.</a:t>
            </a:r>
            <a:endParaRPr lang="ru-RU" dirty="0" smtClean="0">
              <a:solidFill>
                <a:prstClr val="black"/>
              </a:solidFill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Царство: </a:t>
            </a:r>
            <a:r>
              <a:rPr lang="ru-RU" b="1" dirty="0" smtClean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Животные.</a:t>
            </a:r>
            <a:endParaRPr lang="ru-RU" dirty="0" smtClean="0">
              <a:solidFill>
                <a:prstClr val="black"/>
              </a:solidFill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Класс: </a:t>
            </a:r>
            <a:r>
              <a:rPr lang="ru-RU" b="1" dirty="0" smtClean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Млекопитающие.</a:t>
            </a:r>
            <a:endParaRPr lang="ru-RU" dirty="0" smtClean="0">
              <a:solidFill>
                <a:prstClr val="black"/>
              </a:solidFill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Отряд: </a:t>
            </a:r>
            <a:r>
              <a:rPr lang="ru-RU" b="1" dirty="0" smtClean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Грызуны.</a:t>
            </a:r>
            <a:endParaRPr lang="ru-RU" dirty="0" smtClean="0">
              <a:solidFill>
                <a:prstClr val="black"/>
              </a:solidFill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Семейство: </a:t>
            </a:r>
            <a:r>
              <a:rPr lang="ru-RU" b="1" dirty="0" smtClean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Бобровые.</a:t>
            </a:r>
            <a:endParaRPr lang="ru-RU" dirty="0" smtClean="0">
              <a:solidFill>
                <a:prstClr val="black"/>
              </a:solidFill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Длина тела около 1 м.</a:t>
            </a:r>
            <a:endParaRPr lang="ru-RU" dirty="0" smtClean="0">
              <a:solidFill>
                <a:prstClr val="black"/>
              </a:solidFill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Масса – до 32 кг (может быть и больше).</a:t>
            </a:r>
            <a:endParaRPr lang="ru-RU" dirty="0" smtClean="0">
              <a:solidFill>
                <a:prstClr val="black"/>
              </a:solidFill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Длина хвоста около 30 см.</a:t>
            </a:r>
            <a:endParaRPr lang="ru-RU" dirty="0" smtClean="0">
              <a:solidFill>
                <a:prstClr val="black"/>
              </a:solidFill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Окраска коричневая.</a:t>
            </a:r>
            <a:endParaRPr lang="ru-RU" dirty="0" smtClean="0">
              <a:solidFill>
                <a:prstClr val="black"/>
              </a:solidFill>
              <a:cs typeface="Arial" pitchFamily="34" charset="0"/>
            </a:endParaRPr>
          </a:p>
        </p:txBody>
      </p:sp>
      <p:pic>
        <p:nvPicPr>
          <p:cNvPr id="24578" name="Picture 2" descr="https://im0-tub-ru.yandex.net/i?id=0987ce2938edd7f4cfb656ee9ef555ad-l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500042"/>
            <a:ext cx="3571900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74638"/>
            <a:ext cx="5500726" cy="439718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atin typeface="+mn-lt"/>
              </a:rPr>
              <a:t>1.Теоретическая часть</a:t>
            </a:r>
            <a:endParaRPr lang="ru-RU" sz="3600" dirty="0">
              <a:latin typeface="+mn-lt"/>
            </a:endParaRPr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357158" y="928670"/>
            <a:ext cx="3857652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       </a:t>
            </a:r>
            <a:r>
              <a:rPr lang="ru-RU" b="1" dirty="0" smtClean="0"/>
              <a:t>Внешний вид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Бобр — крупный грызун, приспособленный к полуводному образу жизни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Тело у бобра приземистое, с укороченными 5-палыми конечностями; задние значительно сильнее передних. Между пальцами имеются плавательные перепонки, сильно развитые на задних конечностях и слабо — на передних. Когти на лапах сильные, уплощённые. Глаза у бобра небольшие; уши широкие и короткие, едва выступающие над уровнем меха. Ушные отверстия и ноздри смыкаются под водой, глаза закрываются мигательными перепонками.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46083" name="Picture 3" descr="https://im0-tub-ru.yandex.net/i?id=804290cf609394ff151610615469fe6a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2643182"/>
            <a:ext cx="2214578" cy="1500198"/>
          </a:xfrm>
          <a:prstGeom prst="rect">
            <a:avLst/>
          </a:prstGeom>
          <a:noFill/>
        </p:spPr>
      </p:pic>
      <p:pic>
        <p:nvPicPr>
          <p:cNvPr id="46085" name="Picture 5" descr="https://nashzeleniymir.ru/wp-content/uploads/2018/12/%D0%9B%D0%B0%D0%BF%D1%8B-%D0%BE%D0%B1%D1%8B%D0%BA%D0%BD%D0%BE%D0%B2%D0%B5%D0%BD%D0%BD%D0%BE%D0%B3%D0%BE-%D0%B1%D0%BE%D0%B1%D1%80%D0%B0-%D1%84%D0%BE%D1%82%D0%BE-%D0%BB%D0%B0%D1%82.-Castor-fib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2143116"/>
            <a:ext cx="2357454" cy="1928826"/>
          </a:xfrm>
          <a:prstGeom prst="rect">
            <a:avLst/>
          </a:prstGeom>
          <a:noFill/>
        </p:spPr>
      </p:pic>
      <p:pic>
        <p:nvPicPr>
          <p:cNvPr id="46087" name="Picture 7" descr="https://ne-kurim.ru/forum/attachments/bobr-jpg.203899/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357166"/>
            <a:ext cx="2351747" cy="1714488"/>
          </a:xfrm>
          <a:prstGeom prst="rect">
            <a:avLst/>
          </a:prstGeom>
          <a:noFill/>
        </p:spPr>
      </p:pic>
      <p:pic>
        <p:nvPicPr>
          <p:cNvPr id="46089" name="Picture 9" descr="http://ru-wallp.com/w/2010/12/12/164039%D0%91%D0%BE%D0%B1%D1%80%20%D0%BD%D0%B0%20%D0%B7%D0%B0%D0%B4%D0%BD%D0%B8%D1%85%20%D0%BB%D0%B0%D0%BF%D0%B0%D1%8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4810" y="785794"/>
            <a:ext cx="2143140" cy="1643074"/>
          </a:xfrm>
          <a:prstGeom prst="rect">
            <a:avLst/>
          </a:prstGeom>
          <a:noFill/>
        </p:spPr>
      </p:pic>
      <p:pic>
        <p:nvPicPr>
          <p:cNvPr id="23554" name="Picture 2" descr="http://900igr.net/up/datai/231431/0005-010-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8" y="4143380"/>
            <a:ext cx="2380957" cy="2071702"/>
          </a:xfrm>
          <a:prstGeom prst="rect">
            <a:avLst/>
          </a:prstGeom>
          <a:noFill/>
        </p:spPr>
      </p:pic>
      <p:pic>
        <p:nvPicPr>
          <p:cNvPr id="3" name="Picture 2" descr="https://im0-tub-ru.yandex.net/i?id=de49d16dadb768e5bc5001e9c7c53858-l&amp;n=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14810" y="4286256"/>
            <a:ext cx="2143140" cy="1714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357166"/>
            <a:ext cx="5000660" cy="607223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7200" b="1" dirty="0" smtClean="0"/>
              <a:t>                               Внешний вид </a:t>
            </a:r>
          </a:p>
          <a:p>
            <a:pPr algn="just">
              <a:buNone/>
            </a:pPr>
            <a:r>
              <a:rPr lang="ru-RU" sz="7200" dirty="0" smtClean="0"/>
              <a:t>        Коренные зубы обычно не имеют корней. Резцы позади изолированы от ротовой полости особыми выростами губ, что позволяет бобру грызть под водой. Хвост веслообразный, сильно уплощённый сверху вниз; его длина — до 30 см, ширина — 10—13 см. Волосы на хвосте имеются лишь у его основания. </a:t>
            </a:r>
            <a:r>
              <a:rPr lang="ru-RU" sz="7200" dirty="0" err="1" smtClean="0"/>
              <a:t>Бо́льшая</a:t>
            </a:r>
            <a:r>
              <a:rPr lang="ru-RU" sz="7200" dirty="0" smtClean="0"/>
              <a:t> его часть покрыта крупными роговыми щитками, между которыми растут редкие, короткие и жёсткие волоски. Наверху по средней линии хвоста тянется роговой киль.</a:t>
            </a:r>
          </a:p>
          <a:p>
            <a:pPr algn="just">
              <a:buNone/>
            </a:pPr>
            <a:r>
              <a:rPr lang="ru-RU" sz="7200" b="1" i="1" dirty="0" smtClean="0"/>
              <a:t>             </a:t>
            </a:r>
            <a:r>
              <a:rPr lang="ru-RU" sz="6400" b="1" i="1" dirty="0" smtClean="0"/>
              <a:t>Итак, хвост бобра:</a:t>
            </a:r>
            <a:endParaRPr lang="ru-RU" sz="6400" dirty="0" smtClean="0"/>
          </a:p>
          <a:p>
            <a:pPr lvl="0" algn="just"/>
            <a:r>
              <a:rPr lang="ru-RU" sz="7200" dirty="0" smtClean="0"/>
              <a:t>Мастерок для замазывания отверстий в плотинах.</a:t>
            </a:r>
          </a:p>
          <a:p>
            <a:pPr lvl="0" algn="just"/>
            <a:r>
              <a:rPr lang="ru-RU" sz="7200" dirty="0" smtClean="0"/>
              <a:t>Руль, когда он плывёт.</a:t>
            </a:r>
          </a:p>
          <a:p>
            <a:pPr lvl="0" algn="just"/>
            <a:r>
              <a:rPr lang="ru-RU" sz="7200" dirty="0" smtClean="0"/>
              <a:t>Сигнал тревоги.</a:t>
            </a:r>
          </a:p>
          <a:p>
            <a:pPr lvl="0" algn="just"/>
            <a:r>
              <a:rPr lang="ru-RU" sz="7200" dirty="0" smtClean="0"/>
              <a:t>Опора, когда подпиливает деревья.</a:t>
            </a:r>
          </a:p>
          <a:p>
            <a:pPr lvl="0" algn="just"/>
            <a:r>
              <a:rPr lang="ru-RU" sz="7200" dirty="0" smtClean="0"/>
              <a:t>Запас жира для зимних холодов.</a:t>
            </a:r>
          </a:p>
          <a:p>
            <a:pPr lvl="0" algn="just"/>
            <a:r>
              <a:rPr lang="ru-RU" sz="7200" dirty="0" smtClean="0"/>
              <a:t>Спасение от перегрева, в жару он его опускает в воду. Благодаря кровеносным сосудам, расположенным в нём, происходит быстрый отток тепла из тела зверька, и температура нормализуется. </a:t>
            </a:r>
          </a:p>
          <a:p>
            <a:pPr lvl="0" algn="just">
              <a:buNone/>
            </a:pPr>
            <a:r>
              <a:rPr lang="ru-RU" sz="7200" dirty="0" smtClean="0"/>
              <a:t>      Вот это хвост! Цены ему нет.</a:t>
            </a:r>
          </a:p>
          <a:p>
            <a:endParaRPr lang="ru-RU" dirty="0"/>
          </a:p>
        </p:txBody>
      </p:sp>
      <p:pic>
        <p:nvPicPr>
          <p:cNvPr id="4" name="Picture 6" descr="https://ohota-tovar.com.ua/uploads/obzory/03_17/zubi_bobr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428604"/>
            <a:ext cx="3000396" cy="2143140"/>
          </a:xfrm>
          <a:prstGeom prst="rect">
            <a:avLst/>
          </a:prstGeom>
          <a:noFill/>
        </p:spPr>
      </p:pic>
      <p:pic>
        <p:nvPicPr>
          <p:cNvPr id="5" name="Picture 8" descr="https://opupenno.ru/uploads/posts/2018-04/test-dlya-nastoyaschih-znatokov-dikoy-prirody-kto-zapechatlen-na-snimke_22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7" y="2643182"/>
            <a:ext cx="3000396" cy="1814482"/>
          </a:xfrm>
          <a:prstGeom prst="rect">
            <a:avLst/>
          </a:prstGeom>
          <a:noFill/>
        </p:spPr>
      </p:pic>
      <p:pic>
        <p:nvPicPr>
          <p:cNvPr id="6" name="Picture 2" descr="https://popgun.ru/files/g/75/orig/17030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6" y="4572008"/>
            <a:ext cx="3071834" cy="1928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428604"/>
            <a:ext cx="4572032" cy="6143668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b="1" dirty="0" smtClean="0"/>
              <a:t>     </a:t>
            </a:r>
            <a:r>
              <a:rPr lang="ru-RU" sz="2000" b="1" dirty="0" smtClean="0"/>
              <a:t>Образ жизни. </a:t>
            </a:r>
            <a:r>
              <a:rPr lang="ru-RU" dirty="0" smtClean="0"/>
              <a:t> </a:t>
            </a:r>
            <a:r>
              <a:rPr lang="ru-RU" sz="1800" dirty="0" smtClean="0"/>
              <a:t>Для бобров важно наличие по берегам водоёма древесно-кустарниковой растительности из мягких лиственных пород, а также обилие водной и прибрежной травянистой растительности, составляющей их рацион. Наша речка, как раз подходит для обитания бобров. Бобры превосходно плавают и ныряют. Большие </a:t>
            </a:r>
            <a:r>
              <a:rPr lang="ru-RU" sz="1800" dirty="0" smtClean="0">
                <a:hlinkClick r:id="rId2" tooltip="Лёгкие"/>
              </a:rPr>
              <a:t>лёгкие</a:t>
            </a:r>
            <a:r>
              <a:rPr lang="ru-RU" sz="1800" dirty="0" smtClean="0"/>
              <a:t> и </a:t>
            </a:r>
            <a:r>
              <a:rPr lang="ru-RU" sz="1800" dirty="0" smtClean="0">
                <a:hlinkClick r:id="rId3" tooltip="Печень"/>
              </a:rPr>
              <a:t>печень</a:t>
            </a:r>
            <a:r>
              <a:rPr lang="ru-RU" sz="1800" dirty="0" smtClean="0"/>
              <a:t> обеспечивают им такие запасы воздуха и артериальной крови, что под водой бобры могут оставаться 10—15 минут, проплывая за это время до 750 м. На суше бобры довольно неуклюжи. Активны бобры ночью и в сумерках. Летом они выходят из жилищ в сумерках и трудятся до 4—6 часов утра. Осенью, когда начинается заготовка кормов на зиму, трудовой день удлиняется до 10—12 часов. Зимой активность снижается и сдвигается на светлое время суток; в это время года на поверхности бобры почти не показываются. При температуре ниже −20 °C животные остаются в своих жилищах.</a:t>
            </a:r>
          </a:p>
          <a:p>
            <a:pPr algn="just">
              <a:buNone/>
            </a:pPr>
            <a:endParaRPr lang="ru-RU" sz="1800" dirty="0" smtClean="0"/>
          </a:p>
          <a:p>
            <a:endParaRPr lang="ru-RU" dirty="0"/>
          </a:p>
        </p:txBody>
      </p:sp>
      <p:pic>
        <p:nvPicPr>
          <p:cNvPr id="4" name="Содержимое 4" descr="Бобры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6500826" y="357166"/>
            <a:ext cx="2286016" cy="157163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Содержимое 4" descr="Количество видов, которые предлагается занести в Красную книгу - 23 Января 2014 - Blog - Armawir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4857752" y="428604"/>
            <a:ext cx="1857388" cy="2000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45058" name="Picture 2" descr="https://im0-tub-ru.yandex.net/i?id=071c9f502324d84cb9697c26f5b756a3-l&amp;n=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8" y="2071678"/>
            <a:ext cx="2433901" cy="1643074"/>
          </a:xfrm>
          <a:prstGeom prst="rect">
            <a:avLst/>
          </a:prstGeom>
          <a:noFill/>
        </p:spPr>
      </p:pic>
      <p:pic>
        <p:nvPicPr>
          <p:cNvPr id="45060" name="Picture 4" descr="https://im0-tub-ru.yandex.net/i?id=26001c3d8b6831fcb8cbd165649ce1f3-l&amp;n=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86314" y="2571744"/>
            <a:ext cx="2000264" cy="1928826"/>
          </a:xfrm>
          <a:prstGeom prst="rect">
            <a:avLst/>
          </a:prstGeom>
          <a:noFill/>
        </p:spPr>
      </p:pic>
      <p:pic>
        <p:nvPicPr>
          <p:cNvPr id="45062" name="Picture 6" descr="https://im0-tub-ru.yandex.net/i?id=d35378a8fc246ccd00d2237eeadf7a63-l&amp;n=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72264" y="3929066"/>
            <a:ext cx="2286016" cy="1857388"/>
          </a:xfrm>
          <a:prstGeom prst="rect">
            <a:avLst/>
          </a:prstGeom>
          <a:noFill/>
        </p:spPr>
      </p:pic>
      <p:pic>
        <p:nvPicPr>
          <p:cNvPr id="8" name="Picture 2" descr="https://user17690.clients-cdnnow.ru/wp-content/uploads/2018/01/19575289_1448194005289775_5992326729137055323_o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857752" y="4643446"/>
            <a:ext cx="2000264" cy="1857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71480"/>
            <a:ext cx="8786842" cy="2500329"/>
          </a:xfrm>
        </p:spPr>
        <p:txBody>
          <a:bodyPr>
            <a:normAutofit fontScale="55000" lnSpcReduction="20000"/>
          </a:bodyPr>
          <a:lstStyle/>
          <a:p>
            <a:pPr algn="just" fontAlgn="base">
              <a:buNone/>
            </a:pPr>
            <a:r>
              <a:rPr lang="ru-RU" b="1" dirty="0" smtClean="0"/>
              <a:t>      Размножение</a:t>
            </a:r>
            <a:endParaRPr lang="ru-RU" dirty="0" smtClean="0"/>
          </a:p>
          <a:p>
            <a:pPr algn="just" fontAlgn="base">
              <a:buNone/>
            </a:pPr>
            <a:r>
              <a:rPr lang="ru-RU" dirty="0" smtClean="0"/>
              <a:t>       У бобров крепкая семья - пары соединяются, как правило, на всю жизнь. Потомство приносят 1 раз в год. Брачный сезон длится с середины января до конца февраля. Беременность длится 105—107 дней. Через 105 - 107 дней рождаются в апреле -мае от 1 до 5 (чаще всего 3) бобрят. Они </a:t>
            </a:r>
            <a:r>
              <a:rPr lang="ru-RU" dirty="0" err="1" smtClean="0"/>
              <a:t>полузрячие</a:t>
            </a:r>
            <a:r>
              <a:rPr lang="ru-RU" dirty="0" smtClean="0"/>
              <a:t>, хорошо опушённые, весят в среднем 450 г. Уже через день-два бобрята могут плавать. В возрасте 3-4 недель они едят зеленые корма, но мать сосут около 2 месяцев. В 2 года бобрята становятся взрослыми и покидают родительскую семью. Бывает, что из поселения уходят и годовики, еще не ставшие вполне взрослыми. В природе бобры живут 20-23 года.</a:t>
            </a:r>
          </a:p>
          <a:p>
            <a:endParaRPr lang="ru-RU" dirty="0"/>
          </a:p>
        </p:txBody>
      </p:sp>
      <p:pic>
        <p:nvPicPr>
          <p:cNvPr id="4" name="Содержимое 4" descr="Бобр доклад и фото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2714620"/>
            <a:ext cx="4038600" cy="3643338"/>
          </a:xfrm>
          <a:prstGeom prst="rect">
            <a:avLst/>
          </a:prstGeom>
          <a:noFill/>
          <a:ln>
            <a:noFill/>
          </a:ln>
        </p:spPr>
      </p:pic>
      <p:pic>
        <p:nvPicPr>
          <p:cNvPr id="47106" name="Picture 2" descr="https://im0-tub-ru.yandex.net/i?id=8b0098c3096af46cc664850ecea913f2-srl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714620"/>
            <a:ext cx="2545387" cy="1981160"/>
          </a:xfrm>
          <a:prstGeom prst="rect">
            <a:avLst/>
          </a:prstGeom>
          <a:noFill/>
        </p:spPr>
      </p:pic>
      <p:pic>
        <p:nvPicPr>
          <p:cNvPr id="47108" name="Picture 4" descr="https://im0-tub-ru.yandex.net/i?id=0f40f10ec19cf7d5f084e7a4d323dbe1-l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8" y="4714884"/>
            <a:ext cx="3000396" cy="1785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D26900"/>
      </a:hlink>
      <a:folHlink>
        <a:srgbClr val="FBD5B5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1412</TotalTime>
  <Words>1932</Words>
  <Application>Microsoft Office PowerPoint</Application>
  <PresentationFormat>Экран (4:3)</PresentationFormat>
  <Paragraphs>175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1.Теоретическая часть</vt:lpstr>
      <vt:lpstr>Слайд 7</vt:lpstr>
      <vt:lpstr>Слайд 8</vt:lpstr>
      <vt:lpstr>Слайд 9</vt:lpstr>
      <vt:lpstr>Слайд 10</vt:lpstr>
      <vt:lpstr>Слайд 11</vt:lpstr>
      <vt:lpstr>Влияние бобров на экологию водоёмов и жизнедеятельность человека </vt:lpstr>
      <vt:lpstr>Слайд 13</vt:lpstr>
      <vt:lpstr>2.  Практическая часть </vt:lpstr>
      <vt:lpstr>Слайд 15</vt:lpstr>
      <vt:lpstr>Слайд 16</vt:lpstr>
      <vt:lpstr>Исследование речки </vt:lpstr>
      <vt:lpstr>Признаки нахождения бобров в нашей реке</vt:lpstr>
      <vt:lpstr>Подгрызанные деревья</vt:lpstr>
      <vt:lpstr>Слайд 20</vt:lpstr>
      <vt:lpstr>Слайд 21</vt:lpstr>
      <vt:lpstr>Гербы с изображением бобров</vt:lpstr>
      <vt:lpstr>Памятники бобрам</vt:lpstr>
      <vt:lpstr>Заключение</vt:lpstr>
      <vt:lpstr>Слайд 25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Acer</cp:lastModifiedBy>
  <cp:revision>174</cp:revision>
  <dcterms:created xsi:type="dcterms:W3CDTF">2013-08-23T08:38:35Z</dcterms:created>
  <dcterms:modified xsi:type="dcterms:W3CDTF">2019-04-16T16:01:35Z</dcterms:modified>
</cp:coreProperties>
</file>