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9" r:id="rId6"/>
    <p:sldId id="260" r:id="rId7"/>
    <p:sldId id="261" r:id="rId8"/>
    <p:sldId id="263" r:id="rId9"/>
    <p:sldId id="264" r:id="rId10"/>
    <p:sldId id="262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50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1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0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1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11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15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75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65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49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7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6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2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1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0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60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27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1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96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800" b="1" dirty="0" smtClean="0"/>
              <a:t>Ранняя психолого-педагогическая помощь детям с ДЦП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013176"/>
            <a:ext cx="6620968" cy="86142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Учитель-дефектолог </a:t>
            </a:r>
          </a:p>
          <a:p>
            <a:pPr algn="r"/>
            <a:r>
              <a:rPr lang="ru-RU" dirty="0" smtClean="0"/>
              <a:t>МБДОУ «Аленький цветочек»</a:t>
            </a:r>
          </a:p>
          <a:p>
            <a:pPr algn="r"/>
            <a:r>
              <a:rPr lang="ru-RU" dirty="0" smtClean="0"/>
              <a:t> Шестакова И.В.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05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6048671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solidFill>
                  <a:srgbClr val="FFC000"/>
                </a:solidFill>
              </a:rPr>
              <a:t>Нормализация тонуса мышц и моторики артикуляционного аппарата </a:t>
            </a:r>
            <a:r>
              <a:rPr lang="ru-RU" sz="2800" dirty="0"/>
              <a:t>; развитие подвижности органов артикуляции;</a:t>
            </a:r>
          </a:p>
          <a:p>
            <a:r>
              <a:rPr lang="ru-RU" sz="2800" dirty="0">
                <a:solidFill>
                  <a:srgbClr val="FFC000"/>
                </a:solidFill>
              </a:rPr>
              <a:t>Стимуляция голосовых реакций, звуковой и речевой активности</a:t>
            </a:r>
            <a:r>
              <a:rPr lang="ru-RU" sz="2800" dirty="0"/>
              <a:t> (недифференцированной голосовой активности, </a:t>
            </a:r>
            <a:r>
              <a:rPr lang="ru-RU" sz="2800" dirty="0" err="1"/>
              <a:t>гуления</a:t>
            </a:r>
            <a:r>
              <a:rPr lang="ru-RU" sz="2800" dirty="0"/>
              <a:t>, лепета и </a:t>
            </a:r>
            <a:r>
              <a:rPr lang="ru-RU" sz="2800" dirty="0" err="1"/>
              <a:t>лепетных</a:t>
            </a:r>
            <a:r>
              <a:rPr lang="ru-RU" sz="2800" dirty="0"/>
              <a:t> слов);</a:t>
            </a:r>
          </a:p>
          <a:p>
            <a:r>
              <a:rPr lang="ru-RU" sz="2800" dirty="0">
                <a:solidFill>
                  <a:srgbClr val="FFC000"/>
                </a:solidFill>
              </a:rPr>
              <a:t>Коррекция кормления </a:t>
            </a:r>
            <a:r>
              <a:rPr lang="ru-RU" sz="2800" dirty="0"/>
              <a:t>(сосания, глотания, жевания); стимуляция рефлексов орального автоматизма (в первые месяцы жизни – до 3х месяцев), подавление оральных автоматизмов ( после 3х месяцев</a:t>
            </a:r>
            <a:r>
              <a:rPr lang="ru-RU" sz="2800" dirty="0" smtClean="0"/>
              <a:t>);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Развитие речевого дыхания и голоса</a:t>
            </a:r>
            <a:r>
              <a:rPr lang="ru-RU" sz="2800" dirty="0" smtClean="0"/>
              <a:t>: вокализация выдоха, увеличение объема, длительности и силы выдоха, выработка ритмичности дыхания и движений ребенка;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Формирование подготовительных этапов понимания речи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33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055380" cy="3816424"/>
          </a:xfrm>
        </p:spPr>
        <p:txBody>
          <a:bodyPr/>
          <a:lstStyle/>
          <a:p>
            <a:r>
              <a:rPr lang="ru-RU" dirty="0" smtClean="0"/>
              <a:t>Основные направления коррекционно-педагогической работы в раннем возрасте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894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1"/>
            <a:ext cx="7920880" cy="5339686"/>
          </a:xfrm>
        </p:spPr>
        <p:txBody>
          <a:bodyPr/>
          <a:lstStyle/>
          <a:p>
            <a:r>
              <a:rPr lang="ru-RU" sz="3200" dirty="0" smtClean="0">
                <a:solidFill>
                  <a:srgbClr val="FFC000"/>
                </a:solidFill>
              </a:rPr>
              <a:t>Формирование предметной деятельности </a:t>
            </a:r>
            <a:r>
              <a:rPr lang="ru-RU" sz="3200" dirty="0" smtClean="0"/>
              <a:t>(использование предметов по функциональному назначению), способности произвольно включаться в деятельность. </a:t>
            </a:r>
          </a:p>
          <a:p>
            <a:r>
              <a:rPr lang="ru-RU" sz="3200" dirty="0" smtClean="0">
                <a:solidFill>
                  <a:srgbClr val="FFC000"/>
                </a:solidFill>
              </a:rPr>
              <a:t>Формирование наглядно-действенного мышления</a:t>
            </a:r>
            <a:r>
              <a:rPr lang="ru-RU" sz="3200" dirty="0" smtClean="0"/>
              <a:t>, формирование произвольного устойчивого внимания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059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FFC000"/>
                </a:solidFill>
              </a:rPr>
              <a:t>Формирование речевого и предметно-практического общения с окружающими:</a:t>
            </a:r>
            <a:br>
              <a:rPr lang="ru-RU" sz="2800" dirty="0">
                <a:solidFill>
                  <a:srgbClr val="FFC000"/>
                </a:solidFill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10" y="2060848"/>
            <a:ext cx="7975722" cy="419548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развитие понимания обращенной речи, </a:t>
            </a:r>
          </a:p>
          <a:p>
            <a:r>
              <a:rPr lang="ru-RU" sz="2800" dirty="0" smtClean="0"/>
              <a:t>активизация собственной речевой активности,</a:t>
            </a:r>
          </a:p>
          <a:p>
            <a:r>
              <a:rPr lang="ru-RU" sz="2800" dirty="0" smtClean="0"/>
              <a:t>Формирование всех форм неречевой коммуникации – мимики, жеста и интонации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040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08912" cy="58052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Развитие знаний  и представлений об окружающем </a:t>
            </a:r>
            <a:r>
              <a:rPr lang="ru-RU" sz="2800" dirty="0" smtClean="0"/>
              <a:t>(с обобщающей функцией слова);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Стимуляция сенсорной активности</a:t>
            </a:r>
            <a:r>
              <a:rPr lang="ru-RU" sz="2800" dirty="0" smtClean="0"/>
              <a:t>: зрительного, слухового, кинестетического восприятия;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Формирование функциональных возможностей кистей и пальцев рук</a:t>
            </a:r>
            <a:r>
              <a:rPr lang="ru-RU" sz="2800" dirty="0" smtClean="0"/>
              <a:t>. 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Развитие зрительно-моторной координации</a:t>
            </a:r>
            <a:r>
              <a:rPr lang="ru-RU" sz="2800" dirty="0" smtClean="0"/>
              <a:t>;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Развитие навыков опрятности и самообслуживания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6011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6711654" cy="41954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Литература :</a:t>
            </a:r>
          </a:p>
          <a:p>
            <a:r>
              <a:rPr lang="ru-RU" dirty="0" smtClean="0"/>
              <a:t>Левченко </a:t>
            </a:r>
            <a:r>
              <a:rPr lang="ru-RU" dirty="0"/>
              <a:t>И.Ю., Приходько О. Г., Технологии обучения и воспитания детей с нарушениями опорно-двигательного аппарата: Учеб. пособие для студ. сред. </a:t>
            </a:r>
            <a:r>
              <a:rPr lang="ru-RU" dirty="0" err="1"/>
              <a:t>пед</a:t>
            </a:r>
            <a:r>
              <a:rPr lang="ru-RU" dirty="0"/>
              <a:t>. учеб. заведений. — М.: Издательский центр «Академия», 2001. — 192 с. ISBN 5-7695-0564-8 </a:t>
            </a:r>
            <a:endParaRPr lang="ru-RU" dirty="0" smtClean="0"/>
          </a:p>
          <a:p>
            <a:r>
              <a:rPr lang="ru-RU" dirty="0"/>
              <a:t>Смирнова И. А. «Специальное образование дошкольников с ДЦП». Учебно-методическое пособие. СПб.: «ДЕТСТВО-ПРЕСС», 2003. - 160 с. ISBN 5-89814-186-3 </a:t>
            </a:r>
          </a:p>
        </p:txBody>
      </p:sp>
    </p:spTree>
    <p:extLst>
      <p:ext uri="{BB962C8B-B14F-4D97-AF65-F5344CB8AC3E}">
        <p14:creationId xmlns:p14="http://schemas.microsoft.com/office/powerpoint/2010/main" val="209414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FFC000"/>
                </a:solidFill>
              </a:rPr>
              <a:t>Необходимость ранней коррекционно-логопедической работы при ДЦП </a:t>
            </a:r>
            <a:br>
              <a:rPr lang="ru-RU" sz="2800" dirty="0">
                <a:solidFill>
                  <a:srgbClr val="FFC000"/>
                </a:solidFill>
              </a:rPr>
            </a:b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2052925"/>
            <a:ext cx="7776748" cy="447241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Особенности детского мозга – его пластичность и универсальная способность к компенсированию нарушенных функций;</a:t>
            </a:r>
          </a:p>
          <a:p>
            <a:r>
              <a:rPr lang="ru-RU" sz="2800" dirty="0" smtClean="0"/>
              <a:t>Наиболее оптимальные сроки созревания речевой функциональной системы являются первые три года жизни ребенка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9067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Значение ранней диагностики ДЦП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4710" y="2052925"/>
            <a:ext cx="8407770" cy="440041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Ранее выявление патологии доречевого развития и нарушения ориентировочно-познавательной деятельности;</a:t>
            </a:r>
          </a:p>
          <a:p>
            <a:r>
              <a:rPr lang="ru-RU" sz="2800" dirty="0" smtClean="0"/>
              <a:t>Своевременное коррекционно-педагогическое воздействие в младенческом и раннем возрасте;</a:t>
            </a:r>
          </a:p>
          <a:p>
            <a:r>
              <a:rPr lang="ru-RU" sz="2800" dirty="0" smtClean="0"/>
              <a:t>Уменьшение, а в некоторых случаях и исключение </a:t>
            </a:r>
            <a:r>
              <a:rPr lang="ru-RU" sz="2800" dirty="0" err="1" smtClean="0"/>
              <a:t>психо</a:t>
            </a:r>
            <a:r>
              <a:rPr lang="ru-RU" sz="2800" dirty="0" smtClean="0"/>
              <a:t>-речевых нарушений у детей с ДЦП в старшем возрасте;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717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Особенность коррекционной работы с детьми с ДЦП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10" y="2052925"/>
            <a:ext cx="8407770" cy="480507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Коррекционная работа строится не у учетом возраста, а с учетом того, на каком этапе </a:t>
            </a:r>
            <a:r>
              <a:rPr lang="ru-RU" sz="2400" dirty="0" err="1" smtClean="0"/>
              <a:t>психо</a:t>
            </a:r>
            <a:r>
              <a:rPr lang="ru-RU" sz="2400" dirty="0" smtClean="0"/>
              <a:t>-физического развития находится ребенок;</a:t>
            </a:r>
          </a:p>
          <a:p>
            <a:r>
              <a:rPr lang="ru-RU" sz="2400" dirty="0" smtClean="0"/>
              <a:t>Коррекционно-педагогическая работа организуется в рамках ведущей деятельности. т.е. при коррекционно-педагогических мероприятиях стимулируется ведущий для данного возраста вид деятельности: в младенческом возрасте – эмоциональное общение со взрослым, в раннем возрасте – предметная деятельность, в дошкольном возрасте – игровая деятельность.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3811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1"/>
            <a:ext cx="7287834" cy="5699726"/>
          </a:xfrm>
        </p:spPr>
        <p:txBody>
          <a:bodyPr>
            <a:normAutofit/>
          </a:bodyPr>
          <a:lstStyle/>
          <a:p>
            <a:r>
              <a:rPr lang="ru-RU" dirty="0"/>
              <a:t>Важно развитие скоординированной системы межанализаторных связей, опора на все анализаторы с обязательным включением двигательно-кинестетического анализатора. Желательно опираться одновременно на несколько анализаторов (зрительный и тактильный, тактильный и слуховой).</a:t>
            </a:r>
          </a:p>
          <a:p>
            <a:r>
              <a:rPr lang="ru-RU" dirty="0"/>
              <a:t>Необходимо гибкое сочетание различных видов и форм коррекционно-педагогической работы </a:t>
            </a:r>
            <a:endParaRPr lang="ru-RU" dirty="0" smtClean="0"/>
          </a:p>
          <a:p>
            <a:r>
              <a:rPr lang="ru-RU" dirty="0"/>
              <a:t>Тесное взаимодействие с родителями и всем </a:t>
            </a:r>
            <a:r>
              <a:rPr lang="ru-RU" dirty="0" smtClean="0"/>
              <a:t>окружением- необходима </a:t>
            </a:r>
            <a:r>
              <a:rPr lang="ru-RU" dirty="0"/>
              <a:t>такая организация среды (быта, досуга, воспитания), которая могла бы максимальным образом стимулировать это развитие, сглаживать негативное влияние заболевания на психическое состояние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33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975722" cy="520853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направления коррекционно-педагогической работы в </a:t>
            </a:r>
            <a:r>
              <a:rPr lang="ru-RU" dirty="0" smtClean="0">
                <a:solidFill>
                  <a:srgbClr val="FFC000"/>
                </a:solidFill>
              </a:rPr>
              <a:t>младенческом возрасте </a:t>
            </a:r>
            <a:r>
              <a:rPr lang="ru-RU" dirty="0" smtClean="0"/>
              <a:t>(в доречевой период)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30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2052925"/>
            <a:ext cx="7704740" cy="419548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стимуляция «комплекса оживления», стремления продлить эмоциональный контакт со взрослым, включения общения в практическое сотрудничество со взрослым;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98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C000"/>
                </a:solidFill>
              </a:rPr>
              <a:t>Развитие сенсорных процессов: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52925"/>
            <a:ext cx="8424936" cy="447241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зрительного </a:t>
            </a:r>
            <a:r>
              <a:rPr lang="ru-RU" sz="3200" dirty="0"/>
              <a:t>сосредоточения и </a:t>
            </a:r>
            <a:r>
              <a:rPr lang="ru-RU" sz="3200" dirty="0" smtClean="0"/>
              <a:t>плавного </a:t>
            </a:r>
            <a:r>
              <a:rPr lang="ru-RU" sz="3200" dirty="0"/>
              <a:t>прослеживания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слухового сосредоточения, локализации звука в пространстве, восприятия различно интонируемого голоса взрослого; </a:t>
            </a:r>
            <a:endParaRPr lang="ru-RU" sz="3200" dirty="0" smtClean="0"/>
          </a:p>
          <a:p>
            <a:r>
              <a:rPr lang="ru-RU" sz="3200" dirty="0" smtClean="0"/>
              <a:t>Двигательное-кинестетических ощущений и пальцевого осязания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455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FFC000"/>
                </a:solidFill>
              </a:rPr>
              <a:t>Формирование движений руки и действий с предметами:</a:t>
            </a:r>
            <a:br>
              <a:rPr lang="ru-RU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710" y="1853248"/>
            <a:ext cx="8191746" cy="4744104"/>
          </a:xfrm>
        </p:spPr>
        <p:txBody>
          <a:bodyPr/>
          <a:lstStyle/>
          <a:p>
            <a:r>
              <a:rPr lang="ru-RU" sz="2400" dirty="0" smtClean="0"/>
              <a:t>Нормализация </a:t>
            </a:r>
            <a:r>
              <a:rPr lang="ru-RU" sz="2400" dirty="0"/>
              <a:t>положения кисти и пальцев рук, необходимых для формирования зрительно-моторной координации;</a:t>
            </a:r>
          </a:p>
          <a:p>
            <a:r>
              <a:rPr lang="ru-RU" sz="2400" dirty="0"/>
              <a:t>Развитие хватательной функции рук;</a:t>
            </a:r>
          </a:p>
          <a:p>
            <a:r>
              <a:rPr lang="ru-RU" sz="2400" dirty="0"/>
              <a:t>Развитие </a:t>
            </a:r>
            <a:r>
              <a:rPr lang="ru-RU" sz="2400" dirty="0" err="1"/>
              <a:t>манипулятивной</a:t>
            </a:r>
            <a:r>
              <a:rPr lang="ru-RU" sz="2400" dirty="0"/>
              <a:t> функции- неспецифических и специфических манипуляций;</a:t>
            </a:r>
          </a:p>
          <a:p>
            <a:r>
              <a:rPr lang="ru-RU" sz="2400" dirty="0"/>
              <a:t>Развитие дифференцированных движений пальцев рук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757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</TotalTime>
  <Words>601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Ион</vt:lpstr>
      <vt:lpstr>Ранняя психолого-педагогическая помощь детям с ДЦП</vt:lpstr>
      <vt:lpstr>Необходимость ранней коррекционно-логопедической работы при ДЦП  </vt:lpstr>
      <vt:lpstr>Значение ранней диагностики ДЦП</vt:lpstr>
      <vt:lpstr>Особенность коррекционной работы с детьми с ДЦП</vt:lpstr>
      <vt:lpstr>Презентация PowerPoint</vt:lpstr>
      <vt:lpstr> Основные направления коррекционно-педагогической работы в младенческом возрасте (в доречевой период)</vt:lpstr>
      <vt:lpstr>Презентация PowerPoint</vt:lpstr>
      <vt:lpstr>Развитие сенсорных процессов: </vt:lpstr>
      <vt:lpstr>Формирование движений руки и действий с предметами: </vt:lpstr>
      <vt:lpstr>Презентация PowerPoint</vt:lpstr>
      <vt:lpstr>Основные направления коррекционно-педагогической работы в раннем возрасте</vt:lpstr>
      <vt:lpstr>Презентация PowerPoint</vt:lpstr>
      <vt:lpstr>Формирование речевого и предметно-практического общения с окружающими: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Шестакова</dc:creator>
  <cp:lastModifiedBy>Ирина Шестакова</cp:lastModifiedBy>
  <cp:revision>13</cp:revision>
  <dcterms:created xsi:type="dcterms:W3CDTF">2019-02-27T15:39:22Z</dcterms:created>
  <dcterms:modified xsi:type="dcterms:W3CDTF">2019-04-23T19:03:42Z</dcterms:modified>
</cp:coreProperties>
</file>