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96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797F7-60AE-4A67-877A-96164754A61B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8B485-BDF9-4081-8438-C68881292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190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индивидуальных программ сопровождения ребенка раннего возраста с  ОВЗ и его семьи должна проводиться специалистами Службы ранней помощи на основе углубленной психолого-педагогической диагностики совместно с его родителями (законными представителями, воспитателями). П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8B485-BDF9-4081-8438-C688812921D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471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7200" y="1556792"/>
            <a:ext cx="5712179" cy="2179830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x-none" sz="2000" b="1" dirty="0"/>
              <a:t>Алгоритм разработки индивидуальных программ ранней помощи  ребенку с ограниченными возможностями здоровья и его семье</a:t>
            </a:r>
            <a:r>
              <a:rPr lang="ru-RU" sz="1200" b="1" i="1" dirty="0"/>
              <a:t/>
            </a:r>
            <a:br>
              <a:rPr lang="ru-RU" sz="1200" b="1" i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37748" y="4005064"/>
            <a:ext cx="5712179" cy="1152128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/>
              <a:t>Учитель-дефектолог</a:t>
            </a:r>
          </a:p>
          <a:p>
            <a:pPr algn="r"/>
            <a:r>
              <a:rPr lang="ru-RU" sz="1800" dirty="0" smtClean="0"/>
              <a:t>МБДОУ «Аленький цветочек»</a:t>
            </a:r>
          </a:p>
          <a:p>
            <a:pPr algn="r"/>
            <a:r>
              <a:rPr lang="ru-RU" sz="1800" dirty="0" smtClean="0"/>
              <a:t>Шестакова И.В.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135632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052736"/>
            <a:ext cx="6543829" cy="4670333"/>
          </a:xfrm>
        </p:spPr>
        <p:txBody>
          <a:bodyPr>
            <a:normAutofit/>
          </a:bodyPr>
          <a:lstStyle/>
          <a:p>
            <a:r>
              <a:rPr lang="ru-RU" dirty="0"/>
              <a:t>Выбор конкретных методик при реализации программы относится к ответственности специалистов и производится с согласия родителей. </a:t>
            </a:r>
            <a:endParaRPr lang="ru-RU" dirty="0" smtClean="0"/>
          </a:p>
          <a:p>
            <a:r>
              <a:rPr lang="ru-RU" dirty="0" smtClean="0"/>
              <a:t>Определяясь </a:t>
            </a:r>
            <a:r>
              <a:rPr lang="ru-RU" dirty="0"/>
              <a:t>с методиками, специалисты должны основываться на особенностях индивидуального профиля функционирования ребенка, а именно опираться на ресурсные категории, выявленные при первичной и углубленной оценке развития ребенка и факторов окружающей среды.</a:t>
            </a:r>
          </a:p>
        </p:txBody>
      </p:sp>
    </p:spTree>
    <p:extLst>
      <p:ext uri="{BB962C8B-B14F-4D97-AF65-F5344CB8AC3E}">
        <p14:creationId xmlns:p14="http://schemas.microsoft.com/office/powerpoint/2010/main" val="573448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836712"/>
            <a:ext cx="6840760" cy="5112568"/>
          </a:xfrm>
        </p:spPr>
        <p:txBody>
          <a:bodyPr>
            <a:normAutofit/>
          </a:bodyPr>
          <a:lstStyle/>
          <a:p>
            <a:r>
              <a:rPr lang="ru-RU" dirty="0"/>
              <a:t>Целью </a:t>
            </a:r>
            <a:r>
              <a:rPr lang="ru-RU" b="1" dirty="0"/>
              <a:t>5-го этапа </a:t>
            </a:r>
            <a:r>
              <a:rPr lang="ru-RU" dirty="0"/>
              <a:t>является определение параметров и критериев оценки эффективности реализации индивидуальной программы ранней помощи ребенку с ОВЗ и его семье.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6326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980728"/>
            <a:ext cx="7128792" cy="4968552"/>
          </a:xfrm>
        </p:spPr>
        <p:txBody>
          <a:bodyPr>
            <a:normAutofit/>
          </a:bodyPr>
          <a:lstStyle/>
          <a:p>
            <a:r>
              <a:rPr lang="ru-RU" dirty="0"/>
              <a:t>Регулярность оценки эффективности реализации программы согласовывается с родителями и указывается в дополнении к плану. </a:t>
            </a:r>
            <a:endParaRPr lang="ru-RU" dirty="0" smtClean="0"/>
          </a:p>
          <a:p>
            <a:r>
              <a:rPr lang="ru-RU" dirty="0" smtClean="0"/>
              <a:t>Рекомендуемая </a:t>
            </a:r>
            <a:r>
              <a:rPr lang="ru-RU" dirty="0"/>
              <a:t>частота оценки – не реже 1 раза в 3 месяца.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ходе анализа эффективности за истекший период необходимо соотнести прогнозируемые и реальные достижения ребенка и при необходимости внести коррективы и дополнения в индивидуальную программу.</a:t>
            </a:r>
          </a:p>
        </p:txBody>
      </p:sp>
    </p:spTree>
    <p:extLst>
      <p:ext uri="{BB962C8B-B14F-4D97-AF65-F5344CB8AC3E}">
        <p14:creationId xmlns:p14="http://schemas.microsoft.com/office/powerpoint/2010/main" val="4000149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908720"/>
            <a:ext cx="6543829" cy="48143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/>
              <a:t>Литература: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ОБСЛЕДОВАНИЮ И СОСТАВЛЕНИЮ ИНДИВИДУАЛЬНЫХ ПРОГРАММ РАННЕЙ ПОМОЩИ ДЕТЯМ С ОГРАНИЧЕННЫМИ ВОЗМОЖНОСТЯМИ ЗДОРОВЬЯ 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ИНВАЛИДНОСТЬЮ/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ВПО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Московский государственный гуманитарный университет имени М.А. Шолохова»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5462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980728"/>
            <a:ext cx="6965245" cy="1202485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Алгоритм разработки индивидуальной программы развития ребенка.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9" y="1988840"/>
            <a:ext cx="7596832" cy="413732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1 этап.</a:t>
            </a:r>
            <a:r>
              <a:rPr lang="ru-RU" dirty="0"/>
              <a:t> Определение запроса родителей, его сопоставление с заключением и рекомендациями ПМПК, разработка программы углубленного обследования ребенка;</a:t>
            </a:r>
          </a:p>
          <a:p>
            <a:r>
              <a:rPr lang="ru-RU" b="1" dirty="0"/>
              <a:t>2 этап.</a:t>
            </a:r>
            <a:r>
              <a:rPr lang="ru-RU" dirty="0"/>
              <a:t> Проведение совместного с родителями углубленного обследования ребенка, при необходимости -  оптимизация запроса родителей (или законных представителей интересов ребенка)</a:t>
            </a:r>
          </a:p>
          <a:p>
            <a:r>
              <a:rPr lang="ru-RU" b="1" dirty="0"/>
              <a:t>3 этап.</a:t>
            </a:r>
            <a:r>
              <a:rPr lang="ru-RU" dirty="0"/>
              <a:t> Определение основных направлений ранней помощи, их приоритетности, содержательных аспектов,  специальных условий и методов и сроков реализации индивидуальной программы сопровождения ребенка и семьи;</a:t>
            </a:r>
          </a:p>
          <a:p>
            <a:r>
              <a:rPr lang="ru-RU" b="1" dirty="0"/>
              <a:t>4 этап.</a:t>
            </a:r>
            <a:r>
              <a:rPr lang="ru-RU" dirty="0"/>
              <a:t> Документальное оформление индивидуальной программы сопровождения ребенка и его семьи;</a:t>
            </a:r>
          </a:p>
          <a:p>
            <a:r>
              <a:rPr lang="ru-RU" b="1" dirty="0"/>
              <a:t>5 этап.</a:t>
            </a:r>
            <a:r>
              <a:rPr lang="ru-RU" dirty="0"/>
              <a:t> Определение параметров и критериев оценки эффективности реализации программы.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584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836712"/>
            <a:ext cx="7200800" cy="518457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Целью </a:t>
            </a:r>
            <a:r>
              <a:rPr lang="ru-RU" b="1" dirty="0"/>
              <a:t>1-го этапа  </a:t>
            </a:r>
            <a:r>
              <a:rPr lang="ru-RU" dirty="0"/>
              <a:t>является знакомство с потребностями семьи, запросом родителей, воспитывающих ребенка с ОВЗ раннего </a:t>
            </a:r>
            <a:r>
              <a:rPr lang="ru-RU" dirty="0" smtClean="0"/>
              <a:t>возраста: </a:t>
            </a:r>
          </a:p>
          <a:p>
            <a:r>
              <a:rPr lang="ru-RU" dirty="0" smtClean="0"/>
              <a:t>необходимо выяснить </a:t>
            </a:r>
            <a:r>
              <a:rPr lang="ru-RU" dirty="0"/>
              <a:t>то, что является целью обращения родителей, чего они ожидают от программы ранней помощи.</a:t>
            </a:r>
          </a:p>
          <a:p>
            <a:pPr algn="just"/>
            <a:r>
              <a:rPr lang="ru-RU" dirty="0" smtClean="0"/>
              <a:t>бывает </a:t>
            </a:r>
            <a:r>
              <a:rPr lang="ru-RU" dirty="0"/>
              <a:t>так, что родители приходят с четким запросом.  Однако многие не могут дифференцированно описать свои ожидания и определяют цели довольно диффузно: «чтобы стал как все», «чтобы во всем стал успешнее» и т.д.</a:t>
            </a:r>
          </a:p>
          <a:p>
            <a:pPr algn="just"/>
            <a:r>
              <a:rPr lang="ru-RU" dirty="0" smtClean="0"/>
              <a:t>часто </a:t>
            </a:r>
            <a:r>
              <a:rPr lang="ru-RU" dirty="0"/>
              <a:t>запрос родителей не согласуется с результатами обследования ребенка в ПМПК. Оптимизации запросов могут способствовать специальные технологии психологического консультирования (активное слушание, конструктивный диалог и т.д.), а также – вовлечение родителя в диагностический процесс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 smtClean="0"/>
          </a:p>
          <a:p>
            <a:pPr marL="0" indent="357188">
              <a:buNone/>
            </a:pPr>
            <a:r>
              <a:rPr lang="ru-RU" dirty="0" smtClean="0"/>
              <a:t>Планируя </a:t>
            </a:r>
            <a:r>
              <a:rPr lang="ru-RU" dirty="0"/>
              <a:t>программу диагностического изучения ребенка в Службе ранней помощи, следует учесть возможность привлечения родителей к диагностике: они могут дать информацию о ребенке, отвечая на вопросы тестов-опросников, присутствовать и даже участвовать в </a:t>
            </a:r>
            <a:r>
              <a:rPr lang="ru-RU" dirty="0" smtClean="0"/>
              <a:t>обследовании </a:t>
            </a:r>
            <a:r>
              <a:rPr lang="ru-RU" dirty="0"/>
              <a:t>ребенка специалистами.</a:t>
            </a:r>
          </a:p>
        </p:txBody>
      </p:sp>
    </p:spTree>
    <p:extLst>
      <p:ext uri="{BB962C8B-B14F-4D97-AF65-F5344CB8AC3E}">
        <p14:creationId xmlns:p14="http://schemas.microsoft.com/office/powerpoint/2010/main" val="263111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908720"/>
            <a:ext cx="6984776" cy="51125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Целью</a:t>
            </a:r>
            <a:r>
              <a:rPr lang="ru-RU" b="1" dirty="0"/>
              <a:t> 2-го этапа  </a:t>
            </a:r>
            <a:r>
              <a:rPr lang="ru-RU" dirty="0"/>
              <a:t>является комплексное всестороннее углубленной изучение ребенка специалистами Службы ранней помощи совместно с родителями. </a:t>
            </a:r>
          </a:p>
          <a:p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/>
              <a:t>данном этапе необходимо применять диагностический инструментарий, соответствующий возрасту и психофизическим особенностям детей, а также методы, позволяющие получить информацию от родителей (опросники, проективные методики, наблюдение и др.).</a:t>
            </a:r>
          </a:p>
          <a:p>
            <a:r>
              <a:rPr lang="ru-RU" dirty="0"/>
              <a:t>Процедура углубленного обследования не должна сводиться только к использованию диагностических методик, она должна включать наблюдение за игрой ребенка, взаимоотношениями в семье, включая домашний визит, анализ видеозаписей.</a:t>
            </a:r>
          </a:p>
          <a:p>
            <a:r>
              <a:rPr lang="ru-RU" dirty="0"/>
              <a:t>Итогом этого этапа должны стать оптимизация запроса родителей и получение информации о ребенке, достаточной для разработки индивидуальной программы.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845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836712"/>
            <a:ext cx="6984776" cy="525658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/>
              <a:t>Целью</a:t>
            </a:r>
            <a:r>
              <a:rPr lang="ru-RU" b="1" dirty="0"/>
              <a:t> 3-го этапа  </a:t>
            </a:r>
            <a:r>
              <a:rPr lang="ru-RU" dirty="0"/>
              <a:t>является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составление индивидуальной программы ранней помощи ребенку с ОВЗ и его семье. </a:t>
            </a:r>
          </a:p>
          <a:p>
            <a:r>
              <a:rPr lang="ru-RU" dirty="0" smtClean="0"/>
              <a:t>На </a:t>
            </a:r>
            <a:r>
              <a:rPr lang="ru-RU" dirty="0"/>
              <a:t>основе анализа результатов диагностики и запроса родителей, в ходе совместного обсуждения с ними проблем ребенка, прогноза его дальнейшего развития, ресурсов семьи и учреждения, </a:t>
            </a:r>
            <a:r>
              <a:rPr lang="ru-RU" b="1" dirty="0"/>
              <a:t>определяются основные  направления, </a:t>
            </a:r>
            <a:r>
              <a:rPr lang="ru-RU" dirty="0"/>
              <a:t>содержание, специальные условия, методы и сроки реализации индивидуальной программы сопровождения ребенка и семьи. </a:t>
            </a:r>
          </a:p>
          <a:p>
            <a:r>
              <a:rPr lang="ru-RU" dirty="0"/>
              <a:t>На этом этапе необходимо </a:t>
            </a:r>
            <a:r>
              <a:rPr lang="ru-RU" b="1" dirty="0"/>
              <a:t>определить участие специалистов, механизм их взаимодействия, роль семьи в реализации  индивидуальной программ</a:t>
            </a:r>
            <a:r>
              <a:rPr lang="ru-RU" dirty="0"/>
              <a:t>ы.</a:t>
            </a:r>
          </a:p>
          <a:p>
            <a:r>
              <a:rPr lang="ru-RU" dirty="0"/>
              <a:t>Кроме того, необходимо </a:t>
            </a:r>
            <a:r>
              <a:rPr lang="ru-RU" b="1" dirty="0"/>
              <a:t>определить содержание работы с родителями</a:t>
            </a:r>
            <a:r>
              <a:rPr lang="ru-RU" dirty="0"/>
              <a:t>, в частности его педагогическую и психологическую составляющие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3360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24744"/>
            <a:ext cx="6543829" cy="4598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Индивидуальные  программы должны ориентироваться не только на работу непосредственно с ребенком, но и на использование потенциала семьи для решения проблем ребенка. </a:t>
            </a:r>
          </a:p>
          <a:p>
            <a:pPr marL="0" indent="0">
              <a:buNone/>
            </a:pPr>
            <a:r>
              <a:rPr lang="ru-RU" dirty="0"/>
              <a:t>Достижение этой цели возможно только при обучении членов семьи продуктивному взаимодействию с ребенком, доступным им приемам и методам коррекционно-развивающей работы. этот аспект должен быть отражен в индивидуальной программе ранней помощи.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2622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764704"/>
            <a:ext cx="7128792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Целью </a:t>
            </a:r>
            <a:r>
              <a:rPr lang="ru-RU" b="1" dirty="0"/>
              <a:t>4-го этапа  </a:t>
            </a:r>
            <a:r>
              <a:rPr lang="ru-RU" dirty="0"/>
              <a:t>является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оформление индивидуальной программы ранней помощи ребенку с ОВЗ и его семье в виде документа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6851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В этом документе должны быть обозначены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772816"/>
            <a:ext cx="6543829" cy="395025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этапы </a:t>
            </a:r>
            <a:r>
              <a:rPr lang="ru-RU" dirty="0"/>
              <a:t>работы, </a:t>
            </a:r>
            <a:endParaRPr lang="ru-RU" dirty="0" smtClean="0"/>
          </a:p>
          <a:p>
            <a:r>
              <a:rPr lang="ru-RU" dirty="0" smtClean="0"/>
              <a:t>задачи </a:t>
            </a:r>
            <a:r>
              <a:rPr lang="ru-RU" dirty="0"/>
              <a:t>каждого этапа, </a:t>
            </a:r>
            <a:endParaRPr lang="ru-RU" dirty="0" smtClean="0"/>
          </a:p>
          <a:p>
            <a:r>
              <a:rPr lang="ru-RU" dirty="0" smtClean="0"/>
              <a:t>методы </a:t>
            </a:r>
            <a:r>
              <a:rPr lang="ru-RU" dirty="0"/>
              <a:t>решения этих задачи, </a:t>
            </a:r>
            <a:endParaRPr lang="ru-RU" dirty="0" smtClean="0"/>
          </a:p>
          <a:p>
            <a:r>
              <a:rPr lang="ru-RU" dirty="0" smtClean="0"/>
              <a:t>прогнозируемые </a:t>
            </a:r>
            <a:r>
              <a:rPr lang="ru-RU" dirty="0"/>
              <a:t>результаты, </a:t>
            </a:r>
            <a:endParaRPr lang="ru-RU" dirty="0" smtClean="0"/>
          </a:p>
          <a:p>
            <a:r>
              <a:rPr lang="ru-RU" dirty="0" smtClean="0"/>
              <a:t>сроки </a:t>
            </a:r>
            <a:r>
              <a:rPr lang="ru-RU" dirty="0"/>
              <a:t>достижения этих результатов, </a:t>
            </a:r>
            <a:endParaRPr lang="ru-RU" dirty="0" smtClean="0"/>
          </a:p>
          <a:p>
            <a:r>
              <a:rPr lang="ru-RU" dirty="0" smtClean="0"/>
              <a:t>намечены </a:t>
            </a:r>
            <a:r>
              <a:rPr lang="ru-RU" dirty="0"/>
              <a:t>сроки проведения динамических диагностических обследований, </a:t>
            </a:r>
            <a:endParaRPr lang="ru-RU" dirty="0" smtClean="0"/>
          </a:p>
          <a:p>
            <a:r>
              <a:rPr lang="ru-RU" dirty="0" smtClean="0"/>
              <a:t>обозначен </a:t>
            </a:r>
            <a:r>
              <a:rPr lang="ru-RU" dirty="0"/>
              <a:t>алгоритм распределения обязанностей между специалистами и семьей, </a:t>
            </a:r>
            <a:endParaRPr lang="ru-RU" dirty="0" smtClean="0"/>
          </a:p>
          <a:p>
            <a:r>
              <a:rPr lang="ru-RU" dirty="0" smtClean="0"/>
              <a:t>механизм </a:t>
            </a:r>
            <a:r>
              <a:rPr lang="ru-RU" dirty="0"/>
              <a:t>взаимодействия специалистов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даты проведения консультаций и тренингов с родителями.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4577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268760"/>
            <a:ext cx="6840760" cy="475252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После завершения документального оформления программы должна быть составлена циклограмма участия специалистов, родителей и ребенка в ее </a:t>
            </a:r>
            <a:r>
              <a:rPr lang="ru-RU" dirty="0" smtClean="0"/>
              <a:t>реализации.</a:t>
            </a:r>
          </a:p>
          <a:p>
            <a:pPr marL="0" indent="0">
              <a:buNone/>
            </a:pPr>
            <a:r>
              <a:rPr lang="ru-RU" dirty="0" smtClean="0"/>
              <a:t>Такая </a:t>
            </a:r>
            <a:r>
              <a:rPr lang="ru-RU" dirty="0"/>
              <a:t>циклограмма позволит определить нагрузку сотрудников службы ранней помощи для оптимизации финансовых расчетов.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72130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25</TotalTime>
  <Words>840</Words>
  <Application>Microsoft Office PowerPoint</Application>
  <PresentationFormat>Экран (4:3)</PresentationFormat>
  <Paragraphs>52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Brush Script MT</vt:lpstr>
      <vt:lpstr>Calibri</vt:lpstr>
      <vt:lpstr>Constantia</vt:lpstr>
      <vt:lpstr>Franklin Gothic Book</vt:lpstr>
      <vt:lpstr>Rage Italic</vt:lpstr>
      <vt:lpstr>Times New Roman</vt:lpstr>
      <vt:lpstr>Wingdings</vt:lpstr>
      <vt:lpstr>Кнопка</vt:lpstr>
      <vt:lpstr>Алгоритм разработки индивидуальных программ ранней помощи  ребенку с ограниченными возможностями здоровья и его семье </vt:lpstr>
      <vt:lpstr>Алгоритм разработки индивидуальной программы развития ребенка.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 этом документе должны быть обозначены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разработки индивидуальных программ ранней помощи  ребенку с ограниченными возможностями здоровья и его семье </dc:title>
  <dc:creator>Шестакова</dc:creator>
  <cp:lastModifiedBy>Ирина Шестакова</cp:lastModifiedBy>
  <cp:revision>4</cp:revision>
  <dcterms:created xsi:type="dcterms:W3CDTF">2019-02-28T07:47:13Z</dcterms:created>
  <dcterms:modified xsi:type="dcterms:W3CDTF">2019-04-23T19:28:38Z</dcterms:modified>
</cp:coreProperties>
</file>