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58" r:id="rId3"/>
    <p:sldId id="277" r:id="rId4"/>
    <p:sldId id="260" r:id="rId5"/>
    <p:sldId id="269" r:id="rId6"/>
    <p:sldId id="270" r:id="rId7"/>
    <p:sldId id="271" r:id="rId8"/>
    <p:sldId id="274" r:id="rId9"/>
    <p:sldId id="272" r:id="rId10"/>
    <p:sldId id="273" r:id="rId11"/>
    <p:sldId id="275" r:id="rId12"/>
    <p:sldId id="266" r:id="rId13"/>
    <p:sldId id="276" r:id="rId14"/>
    <p:sldId id="26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5324" autoAdjust="0"/>
  </p:normalViewPr>
  <p:slideViewPr>
    <p:cSldViewPr snapToGrid="0">
      <p:cViewPr varScale="1">
        <p:scale>
          <a:sx n="92" d="100"/>
          <a:sy n="92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8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537856"/>
        <c:axId val="420271424"/>
      </c:barChart>
      <c:catAx>
        <c:axId val="4175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271424"/>
        <c:crosses val="autoZero"/>
        <c:auto val="1"/>
        <c:lblAlgn val="ctr"/>
        <c:lblOffset val="100"/>
        <c:noMultiLvlLbl val="0"/>
      </c:catAx>
      <c:valAx>
        <c:axId val="420271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75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ru-RU" smtClean="0"/>
              <a:t>24.04.2019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ru-RU" smtClean="0"/>
              <a:t>24.04.2019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5473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3776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48622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46455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74707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1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2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5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Текст нижнего колонтитула</a:t>
            </a:r>
            <a:endParaRPr lang="ru-RU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22 июля 2012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Текст нижнего колонтитула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D8D479-8942-46E8-A226-A4E01F7A10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7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3363" y="-436969"/>
            <a:ext cx="7190378" cy="238760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b="1" dirty="0" smtClean="0">
                <a:solidFill>
                  <a:srgbClr val="92D050"/>
                </a:solidFill>
                <a:latin typeface="Corbel"/>
              </a:rPr>
              <a:t>Проблемы </a:t>
            </a:r>
            <a:br>
              <a:rPr lang="ru-RU" sz="6600" b="1" dirty="0" smtClean="0">
                <a:solidFill>
                  <a:srgbClr val="92D050"/>
                </a:solidFill>
                <a:latin typeface="Corbel"/>
              </a:rPr>
            </a:br>
            <a:r>
              <a:rPr lang="ru-RU" sz="6600" b="1" dirty="0" smtClean="0">
                <a:solidFill>
                  <a:srgbClr val="92D050"/>
                </a:solidFill>
                <a:latin typeface="Corbel"/>
              </a:rPr>
              <a:t>отходов</a:t>
            </a:r>
            <a:endParaRPr lang="ru-RU" sz="6600" b="1" i="0" dirty="0">
              <a:solidFill>
                <a:srgbClr val="92D050"/>
              </a:solidFill>
              <a:latin typeface="Corbe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76761"/>
            <a:ext cx="7766936" cy="581239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sz="1400" b="0" i="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0" y="2088654"/>
            <a:ext cx="4215595" cy="316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89" y="2088654"/>
            <a:ext cx="4062911" cy="31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532" y="-566115"/>
            <a:ext cx="6527799" cy="12784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Чем опасны отходы? 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63" y="1374179"/>
            <a:ext cx="5400741" cy="36030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11557"/>
            <a:ext cx="4089807" cy="55264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захоронении отходов в землю выделяющиеся из них ядовитые вещества могут попадать через почву в грунтовые воды, оказывая таким образом вредное воздействие на людей, животных и растения. С паводковыми водами яды могут распространяться на обширную территорию.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Тяжелые металлы и другие токсины загрязняют почву, грунтовые воды и источники питьевой воды. Попадая в организм человека или животных, они могут вызывать различные заболевания.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Сжигание отходов в неправильных  условиях, например, в собственном дворе, может наносить вред здоровью. При  сжигании в атмосферу могут освобождаться  </a:t>
            </a:r>
            <a:r>
              <a:rPr lang="ru-RU" dirty="0" err="1"/>
              <a:t>диоксины</a:t>
            </a:r>
            <a:r>
              <a:rPr lang="ru-RU" dirty="0"/>
              <a:t>, тяжелые металлы и другие химические вещества, которые приводят к выпадению кислотных дождей и образованию газов, способствующих изменению климата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59661" y="5982799"/>
            <a:ext cx="91193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90664" y="6041362"/>
            <a:ext cx="636464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8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549" y="-10346"/>
            <a:ext cx="7803573" cy="1320800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dirty="0" smtClean="0">
                <a:solidFill>
                  <a:srgbClr val="92D050"/>
                </a:solidFill>
                <a:latin typeface="Corbel"/>
              </a:rPr>
              <a:t>Решения проблемы отходов</a:t>
            </a:r>
            <a:endParaRPr lang="ru-RU" b="0" i="0" dirty="0">
              <a:solidFill>
                <a:srgbClr val="92D050"/>
              </a:solidFill>
              <a:latin typeface="Corbel"/>
            </a:endParaRPr>
          </a:p>
        </p:txBody>
      </p:sp>
      <p:graphicFrame>
        <p:nvGraphicFramePr>
          <p:cNvPr id="9" name="Объект 8" descr="Гистограмма с группировкой" title="Ch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4313282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7886695" y="5132843"/>
            <a:ext cx="4184034" cy="38807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40" y="3156652"/>
            <a:ext cx="5314769" cy="35927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3491" y="531924"/>
            <a:ext cx="80348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уменьшить количество мусора, можно перерабатывать отходы и вырабатывать вторсырье, пригодное для последующего использования в промышленности. Существует целая индустрия мусороперерабатывающих и </a:t>
            </a:r>
            <a:r>
              <a:rPr lang="ru-RU" dirty="0" err="1"/>
              <a:t>мусоросжигающих</a:t>
            </a:r>
            <a:r>
              <a:rPr lang="ru-RU" dirty="0"/>
              <a:t> заводов, которые перерабатывают и утилизируют мусор и отходы городского населения.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068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/>
              <a:t>Переработка отходов и мусора — основное направление экологии в борьбе за чистоту </a:t>
            </a:r>
            <a:r>
              <a:rPr lang="ru-RU" b="1" u="sng" dirty="0" smtClean="0"/>
              <a:t>планеты.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076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688" y="-639233"/>
            <a:ext cx="6198640" cy="1278466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Решения </a:t>
            </a:r>
            <a:r>
              <a:rPr lang="ru-RU" sz="3600" dirty="0"/>
              <a:t>проблемы </a:t>
            </a:r>
            <a:r>
              <a:rPr lang="ru-RU" sz="3600" dirty="0" smtClean="0"/>
              <a:t>отходов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008" y="639233"/>
            <a:ext cx="4337084" cy="4022532"/>
          </a:xfrm>
        </p:spPr>
        <p:txBody>
          <a:bodyPr>
            <a:normAutofit/>
          </a:bodyPr>
          <a:lstStyle/>
          <a:p>
            <a:r>
              <a:rPr lang="ru-RU" sz="1600" dirty="0"/>
              <a:t>Около трети из всех отходов перерабатывается, то есть утилизируется. Остальные же вынуждены лежать мёртвым грузом и загрязнять нашу атмосферу. И чем дольше мы живём с этим мусором рядом, тем меньше шансов на выживание у будущих поколений. Этот вопрос назрел уже настолько явно, что пора всем задуматься и тревожно бить в колокола. Утилизация отходов является комплексной мерой. Чтобы качественно подойти к решению данной проблемы, нужно принять во внимание наличие разных видов отходов и к переработке каждого из них следует подойти индивидуально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14418" y="3189185"/>
            <a:ext cx="41387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Люди из разных стран изобретают всевозможные варианты использования переработанного сырья. К примеру, из 10 килограмм отходов пластмасс можно получить 5 литров топлива. Очень эффективно собирать использованную бумажную продукцию и сдавать макулатуру. Это позволит уменьшить количество вырубленных деревьев. Удачное использование бумажного вторсырья – это изготовление теплоизоляционного материала, который применяется как утеплитель в жилище.</a:t>
            </a: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1" y="807552"/>
            <a:ext cx="3642129" cy="2422555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4446141"/>
            <a:ext cx="4019765" cy="241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389" y="0"/>
            <a:ext cx="8596668" cy="1320800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3400" dirty="0">
                <a:solidFill>
                  <a:srgbClr val="8BAA00"/>
                </a:solidFill>
                <a:latin typeface="Corbel"/>
              </a:rPr>
              <a:t>Решения проблемы </a:t>
            </a:r>
            <a:r>
              <a:rPr lang="ru-RU" sz="3400" dirty="0" smtClean="0">
                <a:solidFill>
                  <a:srgbClr val="8BAA00"/>
                </a:solidFill>
                <a:latin typeface="Corbel"/>
              </a:rPr>
              <a:t>отходов</a:t>
            </a:r>
            <a:endParaRPr lang="ru-RU" sz="3400" b="0" i="0" dirty="0">
              <a:solidFill>
                <a:srgbClr val="8BAA00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61102" y="2841248"/>
            <a:ext cx="4184035" cy="3880772"/>
          </a:xfrm>
        </p:spPr>
        <p:txBody>
          <a:bodyPr/>
          <a:lstStyle/>
          <a:p>
            <a:pPr marL="210312" indent="-210312" defTabSz="914400">
              <a:lnSpc>
                <a:spcPct val="90000"/>
              </a:lnSpc>
              <a:spcBef>
                <a:spcPts val="1100"/>
              </a:spcBef>
              <a:buClr>
                <a:srgbClr val="4D3E2F"/>
              </a:buClr>
              <a:buFont typeface="Arial"/>
              <a:buChar char="•"/>
            </a:pPr>
            <a:endParaRPr lang="ru-RU" sz="2200" b="1" i="0" u="sng" dirty="0" smtClean="0">
              <a:solidFill>
                <a:schemeClr val="tx1"/>
              </a:solidFill>
              <a:latin typeface="Corbel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r>
              <a:rPr lang="ru-R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.</a:t>
            </a: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13159"/>
            <a:ext cx="7824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Урны для раздельного мусора можно </a:t>
            </a:r>
            <a:r>
              <a:rPr lang="ru-RU" sz="2000" dirty="0" smtClean="0"/>
              <a:t>увидеть на улицах в разных странах. </a:t>
            </a:r>
            <a:r>
              <a:rPr lang="ru-RU" sz="2000" dirty="0"/>
              <a:t>Обычно они имеют три отсека: для газет и бумаг, для бутылок и другого стекла и для всего остального.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7160"/>
            <a:ext cx="8641679" cy="4320840"/>
          </a:xfrm>
          <a:prstGeom prst="rect">
            <a:avLst/>
          </a:prstGeom>
        </p:spPr>
      </p:pic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7438316" y="4466100"/>
            <a:ext cx="4184034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4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70" y="-65347"/>
            <a:ext cx="8596668" cy="1320800"/>
          </a:xfrm>
        </p:spPr>
        <p:txBody>
          <a:bodyPr/>
          <a:lstStyle/>
          <a:p>
            <a:r>
              <a:rPr lang="ru-RU" dirty="0"/>
              <a:t>Переработка мусора в </a:t>
            </a:r>
            <a:r>
              <a:rPr lang="ru-RU" dirty="0" smtClean="0"/>
              <a:t>разных странах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024" y="1130332"/>
            <a:ext cx="8269238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92D050"/>
                </a:solidFill>
              </a:rPr>
              <a:t>1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Франция. </a:t>
            </a:r>
            <a:r>
              <a:rPr lang="ru-RU" sz="2000" dirty="0"/>
              <a:t>Пузырь номер состоит из переработанного пластика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" y="1631373"/>
            <a:ext cx="8246944" cy="5076451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70" y="-68339"/>
            <a:ext cx="8596668" cy="1320800"/>
          </a:xfrm>
        </p:spPr>
        <p:txBody>
          <a:bodyPr/>
          <a:lstStyle/>
          <a:p>
            <a:r>
              <a:rPr lang="ru-RU" dirty="0"/>
              <a:t>Переработка мусора </a:t>
            </a:r>
            <a:r>
              <a:rPr lang="ru-RU" dirty="0" smtClean="0"/>
              <a:t>в разных странах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5893" y="888710"/>
            <a:ext cx="8726439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2D050"/>
                </a:solidFill>
              </a:rPr>
              <a:t>2</a:t>
            </a:r>
            <a:r>
              <a:rPr lang="ru-RU" sz="2000" dirty="0">
                <a:solidFill>
                  <a:srgbClr val="92D050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"Тигр", сделанный из переработанных материалов накануне празднования Китайского Нового Года </a:t>
            </a:r>
            <a:r>
              <a:rPr lang="ru-RU" sz="2000" b="1" dirty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Сиднее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55054"/>
            <a:ext cx="7528380" cy="520294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389" y="4769482"/>
            <a:ext cx="91193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853" y="0"/>
            <a:ext cx="8596668" cy="1320800"/>
          </a:xfrm>
        </p:spPr>
        <p:txBody>
          <a:bodyPr/>
          <a:lstStyle/>
          <a:p>
            <a:r>
              <a:rPr lang="ru-RU" dirty="0"/>
              <a:t>Переработка мусора в </a:t>
            </a:r>
            <a:r>
              <a:rPr lang="ru-RU" dirty="0" smtClean="0"/>
              <a:t>разных странах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2839" y="924070"/>
            <a:ext cx="8609493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92D050"/>
                </a:solidFill>
              </a:rPr>
              <a:t>3. </a:t>
            </a:r>
            <a:r>
              <a:rPr lang="ru-RU" sz="2000" dirty="0" smtClean="0"/>
              <a:t>Израильская </a:t>
            </a:r>
            <a:r>
              <a:rPr lang="ru-RU" sz="2000" dirty="0"/>
              <a:t>дизайнер </a:t>
            </a:r>
            <a:r>
              <a:rPr lang="ru-RU" sz="2000" dirty="0" err="1"/>
              <a:t>Хадас</a:t>
            </a:r>
            <a:r>
              <a:rPr lang="ru-RU" sz="2000" dirty="0"/>
              <a:t> Ицкович рядом с моделью земного шара, который она создала, используя переработанные бутылки накануне празднования Дня Земли в городе </a:t>
            </a:r>
            <a:r>
              <a:rPr lang="ru-RU" sz="2000" b="1" dirty="0" err="1"/>
              <a:t>Петах-Тиква</a:t>
            </a:r>
            <a:r>
              <a:rPr lang="ru-RU" sz="2000" dirty="0"/>
              <a:t> недалеко от </a:t>
            </a:r>
            <a:r>
              <a:rPr lang="ru-RU" sz="2000" b="1" dirty="0" smtClean="0"/>
              <a:t>Тель-Авива.</a:t>
            </a:r>
            <a:endParaRPr lang="ru-RU" sz="20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64" y="2244870"/>
            <a:ext cx="6597093" cy="4530003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3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42" y="-46903"/>
            <a:ext cx="8596668" cy="1320800"/>
          </a:xfrm>
        </p:spPr>
        <p:txBody>
          <a:bodyPr/>
          <a:lstStyle/>
          <a:p>
            <a:r>
              <a:rPr lang="ru-RU" dirty="0"/>
              <a:t>Переработка мусора в </a:t>
            </a:r>
            <a:r>
              <a:rPr lang="ru-RU" dirty="0" smtClean="0"/>
              <a:t>разных странах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653" y="778598"/>
            <a:ext cx="8277010" cy="38807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4.</a:t>
            </a:r>
            <a:r>
              <a:rPr lang="ru-RU" dirty="0" smtClean="0"/>
              <a:t> Студент </a:t>
            </a:r>
            <a:r>
              <a:rPr lang="ru-RU" dirty="0"/>
              <a:t>факультета </a:t>
            </a:r>
            <a:r>
              <a:rPr lang="ru-RU" dirty="0" err="1"/>
              <a:t>оптометрии</a:t>
            </a:r>
            <a:r>
              <a:rPr lang="ru-RU" dirty="0"/>
              <a:t> Университета штата Огайо </a:t>
            </a:r>
            <a:r>
              <a:rPr lang="ru-RU" dirty="0" smtClean="0"/>
              <a:t>с </a:t>
            </a:r>
            <a:r>
              <a:rPr lang="ru-RU" dirty="0"/>
              <a:t>грудой выброшенных очков, в городе </a:t>
            </a:r>
            <a:r>
              <a:rPr lang="ru-RU" b="1" u="sng" dirty="0" err="1"/>
              <a:t>Колумбус</a:t>
            </a:r>
            <a:r>
              <a:rPr lang="ru-RU" b="1" u="sng" dirty="0"/>
              <a:t>, штат </a:t>
            </a:r>
            <a:r>
              <a:rPr lang="ru-RU" b="1" u="sng" dirty="0" smtClean="0"/>
              <a:t>Огайо</a:t>
            </a:r>
            <a:r>
              <a:rPr lang="ru-RU" dirty="0" smtClean="0"/>
              <a:t>. </a:t>
            </a:r>
            <a:r>
              <a:rPr lang="ru-RU" dirty="0"/>
              <a:t>Студенты факультета собирают такие очки, чинят их и </a:t>
            </a:r>
            <a:r>
              <a:rPr lang="ru-RU" dirty="0" smtClean="0"/>
              <a:t>чистят, </a:t>
            </a:r>
            <a:r>
              <a:rPr lang="ru-RU" dirty="0"/>
              <a:t>а потом раздают нуждающимся.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0" y="1995489"/>
            <a:ext cx="7283575" cy="4758602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7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53" y="0"/>
            <a:ext cx="8596668" cy="1320800"/>
          </a:xfrm>
        </p:spPr>
        <p:txBody>
          <a:bodyPr/>
          <a:lstStyle/>
          <a:p>
            <a:r>
              <a:rPr lang="ru-RU" dirty="0" smtClean="0"/>
              <a:t>Переработка мусора в разных странах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113" y="944853"/>
            <a:ext cx="9013889" cy="38807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5.</a:t>
            </a:r>
            <a:r>
              <a:rPr lang="ru-RU" dirty="0" smtClean="0"/>
              <a:t> Съемка </a:t>
            </a:r>
            <a:r>
              <a:rPr lang="ru-RU" dirty="0"/>
              <a:t>внутри здания </a:t>
            </a:r>
            <a:r>
              <a:rPr lang="ru-RU" dirty="0" err="1"/>
              <a:t>EcoArk</a:t>
            </a:r>
            <a:r>
              <a:rPr lang="ru-RU" dirty="0"/>
              <a:t>, сделанного из пластиковых бутылок во время выставки в </a:t>
            </a:r>
            <a:r>
              <a:rPr lang="ru-RU" b="1" u="sng" dirty="0" smtClean="0"/>
              <a:t>Тайбэе</a:t>
            </a:r>
            <a:r>
              <a:rPr lang="ru-RU" u="sng" dirty="0" smtClean="0"/>
              <a:t>.</a:t>
            </a:r>
            <a:r>
              <a:rPr lang="ru-RU" dirty="0" smtClean="0"/>
              <a:t> </a:t>
            </a:r>
            <a:r>
              <a:rPr lang="ru-RU" b="1" u="sng" dirty="0"/>
              <a:t>Тайваньская </a:t>
            </a:r>
            <a:r>
              <a:rPr lang="ru-RU" dirty="0"/>
              <a:t>компания построила трехэтажный выставочный </a:t>
            </a:r>
            <a:r>
              <a:rPr lang="ru-RU" dirty="0" smtClean="0"/>
              <a:t>зал, </a:t>
            </a:r>
            <a:r>
              <a:rPr lang="ru-RU" dirty="0"/>
              <a:t>использовав для этого 1,5 миллионов пластиковых бутылок вместо кирпичей. Акция была проведена для повышения интереса к утилизации </a:t>
            </a:r>
            <a:r>
              <a:rPr lang="ru-RU" dirty="0" smtClean="0"/>
              <a:t>отходов.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2" y="2265653"/>
            <a:ext cx="6891841" cy="4426093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8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905" y="118078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Берегите планету!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6" y="2545175"/>
            <a:ext cx="8285687" cy="31923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31934" y="3109235"/>
            <a:ext cx="4184034" cy="388077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90833" y="6041362"/>
            <a:ext cx="91193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9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379"/>
            <a:ext cx="8596668" cy="1320800"/>
          </a:xfrm>
        </p:spPr>
        <p:txBody>
          <a:bodyPr/>
          <a:lstStyle/>
          <a:p>
            <a:r>
              <a:rPr lang="ru-RU" dirty="0" smtClean="0"/>
              <a:t>Содержание: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32" y="991482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такое отходы? </a:t>
            </a:r>
          </a:p>
          <a:p>
            <a:r>
              <a:rPr lang="ru-RU" dirty="0" smtClean="0"/>
              <a:t>Какие бывают отходы? </a:t>
            </a:r>
          </a:p>
          <a:p>
            <a:r>
              <a:rPr lang="ru-RU" dirty="0"/>
              <a:t>Бытовые или коммунальные. </a:t>
            </a:r>
          </a:p>
          <a:p>
            <a:r>
              <a:rPr lang="ru-RU" dirty="0"/>
              <a:t>Промышленные.</a:t>
            </a:r>
          </a:p>
          <a:p>
            <a:r>
              <a:rPr lang="ru-RU" dirty="0"/>
              <a:t>Сельскохозяйственные.</a:t>
            </a:r>
          </a:p>
          <a:p>
            <a:r>
              <a:rPr lang="ru-RU" dirty="0"/>
              <a:t>Строительные.</a:t>
            </a:r>
          </a:p>
          <a:p>
            <a:r>
              <a:rPr lang="ru-RU" dirty="0"/>
              <a:t>Радиоактивные отходы.</a:t>
            </a:r>
          </a:p>
          <a:p>
            <a:r>
              <a:rPr lang="ru-RU" dirty="0" smtClean="0"/>
              <a:t>Чем опасны отходы?</a:t>
            </a:r>
          </a:p>
          <a:p>
            <a:r>
              <a:rPr lang="ru-RU" dirty="0" smtClean="0"/>
              <a:t>Решения проблемы отходов.</a:t>
            </a:r>
          </a:p>
          <a:p>
            <a:r>
              <a:rPr lang="ru-RU" dirty="0" smtClean="0"/>
              <a:t>Переработка мусора в разных странах.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40" y="1103618"/>
            <a:ext cx="4698592" cy="31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402" y="-47709"/>
            <a:ext cx="9371949" cy="118356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>
                <a:solidFill>
                  <a:srgbClr val="8BAA00"/>
                </a:solidFill>
                <a:latin typeface="Corbel"/>
              </a:rPr>
              <a:t>Что такое отходы? </a:t>
            </a:r>
            <a:r>
              <a:rPr lang="ru-RU" sz="2400" dirty="0">
                <a:solidFill>
                  <a:srgbClr val="8BAA00"/>
                </a:solidFill>
                <a:latin typeface="Corbel"/>
              </a:rPr>
              <a:t/>
            </a:r>
            <a:br>
              <a:rPr lang="ru-RU" sz="2400" dirty="0">
                <a:solidFill>
                  <a:srgbClr val="8BAA00"/>
                </a:solidFill>
                <a:latin typeface="Corbel"/>
              </a:rPr>
            </a:br>
            <a:endParaRPr lang="ru-RU" sz="2400" b="0" i="0" dirty="0">
              <a:solidFill>
                <a:srgbClr val="8BAA00"/>
              </a:solidFill>
              <a:latin typeface="Corbel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-89929" y="6629400"/>
            <a:ext cx="1000662" cy="228600"/>
          </a:xfrm>
        </p:spPr>
        <p:txBody>
          <a:bodyPr/>
          <a:lstStyle/>
          <a:p>
            <a:pPr algn="r" defTabSz="914400">
              <a:buNone/>
            </a:pPr>
            <a:r>
              <a:rPr lang="ru-R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.</a:t>
            </a: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053" y="544074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Отходы – это одна из основных современных экологических проблем, которая несет в себе потенциальную опасность для здоровья людей, а также опасность для окружающей природной среды. Во многих странах до сих пор существует проблема недопонимания всей серьезности проблемы твердых бытовых отходов, в связи с чем, нет строго регламента, а также необходимых нормативно-правовых актов, регулирующих вопросы, связанные с отходами и мусором.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76" y="3073400"/>
            <a:ext cx="56769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35" y="-913291"/>
            <a:ext cx="8596668" cy="1826581"/>
          </a:xfrm>
        </p:spPr>
        <p:txBody>
          <a:bodyPr/>
          <a:lstStyle/>
          <a:p>
            <a:r>
              <a:rPr lang="ru-RU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745" y="1046494"/>
            <a:ext cx="8596668" cy="4200915"/>
          </a:xfrm>
        </p:spPr>
        <p:txBody>
          <a:bodyPr>
            <a:normAutofit/>
          </a:bodyPr>
          <a:lstStyle/>
          <a:p>
            <a:pPr lvl="1"/>
            <a:r>
              <a:rPr lang="ru-RU" sz="2200" dirty="0">
                <a:solidFill>
                  <a:schemeClr val="tx1"/>
                </a:solidFill>
              </a:rPr>
              <a:t>Отходы бывают жидкие и твердые. В зависимости от их происхождения, они имеют разный уровень опасности для экологии. На сегодняшний день человечество вырабатывает такие виды отходов: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Бытовые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или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коммунальные.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Промышленные.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Сельскохозяйственные.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Строительные.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Радиоактивные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отходы.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48" y="2285314"/>
            <a:ext cx="4415962" cy="331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476" y="-212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Бытовые или коммунальные                 отходы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6" y="5465100"/>
            <a:ext cx="4185623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2476" y="1273236"/>
            <a:ext cx="8825271" cy="330411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Огромное множество </a:t>
            </a:r>
            <a:r>
              <a:rPr lang="ru-RU" sz="2000" dirty="0"/>
              <a:t>жидких и твердых отходов, выбрасываемых человеком, а также образующихся в результате жизнедеятельности человека. Это могут быть испорченные или просроченные продукты питания, лекарственные препараты, бытовые предметы и прочий мусор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56426" y="6181604"/>
            <a:ext cx="4185618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6" y="2916012"/>
            <a:ext cx="4260165" cy="2946583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01" y="2933412"/>
            <a:ext cx="3917885" cy="29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643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Промышленные отходы</a:t>
            </a:r>
            <a:endParaRPr lang="ru-RU" sz="4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ru-RU" sz="800" b="0" i="0" dirty="0" smtClean="0">
                <a:solidFill>
                  <a:srgbClr val="8BAA00">
                    <a:lumMod val="75000"/>
                  </a:srgbClr>
                </a:solidFill>
                <a:latin typeface="Corbel"/>
                <a:ea typeface="+mn-ea"/>
                <a:cs typeface="+mn-cs"/>
              </a:rPr>
              <a:t>Текст нижнего колонтитула</a:t>
            </a: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643" y="896403"/>
            <a:ext cx="83170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Сырьевые </a:t>
            </a:r>
            <a:r>
              <a:rPr lang="ru-RU" dirty="0"/>
              <a:t>остатки, которые образовались в результате производства какой либо продукции, производственных работ и утратили свои свойства полностью или частично. Промышленные отходы могут быть жидкими и твердыми. </a:t>
            </a:r>
            <a:endParaRPr lang="ru-RU" dirty="0" smtClean="0"/>
          </a:p>
          <a:p>
            <a:r>
              <a:rPr lang="ru-RU" u="sng" dirty="0" smtClean="0"/>
              <a:t>Твердые </a:t>
            </a:r>
            <a:r>
              <a:rPr lang="ru-RU" u="sng" dirty="0"/>
              <a:t>промышленные отходы:</a:t>
            </a:r>
            <a:r>
              <a:rPr lang="ru-RU" dirty="0"/>
              <a:t> металлы и сплавы, древесина, пластмассы, пыль, </a:t>
            </a:r>
            <a:r>
              <a:rPr lang="ru-RU" dirty="0" err="1"/>
              <a:t>пенополиуретаны</a:t>
            </a:r>
            <a:r>
              <a:rPr lang="ru-RU" dirty="0"/>
              <a:t>, </a:t>
            </a:r>
            <a:r>
              <a:rPr lang="ru-RU" dirty="0" err="1"/>
              <a:t>пенополистиролы</a:t>
            </a:r>
            <a:r>
              <a:rPr lang="ru-RU" dirty="0"/>
              <a:t>, полиэтилены и прочий мусор. </a:t>
            </a:r>
            <a:endParaRPr lang="ru-RU" dirty="0" smtClean="0"/>
          </a:p>
          <a:p>
            <a:r>
              <a:rPr lang="ru-RU" u="sng" dirty="0" smtClean="0"/>
              <a:t>Жидкие </a:t>
            </a:r>
            <a:r>
              <a:rPr lang="ru-RU" u="sng" dirty="0"/>
              <a:t>промышленные отходы</a:t>
            </a:r>
            <a:r>
              <a:rPr lang="ru-RU" dirty="0"/>
              <a:t>: сточные воды различной степени загрязненности и их осадки.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49" y="3242011"/>
            <a:ext cx="4414797" cy="2893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7" y="3637590"/>
            <a:ext cx="4095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316" y="58882"/>
            <a:ext cx="8596667" cy="5667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Сельскохозяйственные отходы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290" y="1027536"/>
            <a:ext cx="8102984" cy="1699119"/>
          </a:xfrm>
        </p:spPr>
        <p:txBody>
          <a:bodyPr>
            <a:noAutofit/>
          </a:bodyPr>
          <a:lstStyle/>
          <a:p>
            <a:r>
              <a:rPr lang="ru-RU" sz="2400" dirty="0" smtClean="0"/>
              <a:t>Любые </a:t>
            </a:r>
            <a:r>
              <a:rPr lang="ru-RU" sz="2400" dirty="0"/>
              <a:t>отходы, образующиеся в результате сельскохозяйственной деятельности: навоз, гнилая или непригодная для использования солома, сено, остатки силосных ям, испорченный или непригодный комбикорм и жидкие корма.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 b="16454"/>
          <a:stretch>
            <a:fillRect/>
          </a:stretch>
        </p:blipFill>
        <p:spPr>
          <a:xfrm>
            <a:off x="602746" y="3201308"/>
            <a:ext cx="7988300" cy="3573565"/>
          </a:xfrm>
        </p:spPr>
      </p:pic>
    </p:spTree>
    <p:extLst>
      <p:ext uri="{BB962C8B-B14F-4D97-AF65-F5344CB8AC3E}">
        <p14:creationId xmlns:p14="http://schemas.microsoft.com/office/powerpoint/2010/main" val="10098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828423" y="4023020"/>
            <a:ext cx="6297612" cy="365125"/>
          </a:xfrm>
        </p:spPr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8101" y="-96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+mj-lt"/>
              </a:rPr>
              <a:t>Строительные отходы</a:t>
            </a:r>
            <a:endParaRPr lang="ru-RU" sz="36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757" y="765015"/>
            <a:ext cx="84666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Появляются </a:t>
            </a:r>
            <a:r>
              <a:rPr lang="ru-RU" dirty="0"/>
              <a:t>в результате производства строительных и отделочных материалов (лакокрасочных, теплоизоляционных и т.д.), при строительстве зданий и сооружений, а также при проведении монтажных, отделочных, облицовочных и ремонтных работ. Строительными отходами (как твердыми, так и жидкими) могут быть просроченные, непригодные для использования, бракованные, лишние, сломанные и имеющие дефекты товары и материалы: </a:t>
            </a:r>
            <a:r>
              <a:rPr lang="ru-RU" dirty="0" err="1"/>
              <a:t>металлопрофиль</a:t>
            </a:r>
            <a:r>
              <a:rPr lang="ru-RU" dirty="0"/>
              <a:t>, металлические и капроновые трубы, гипсокартонные, </a:t>
            </a:r>
            <a:r>
              <a:rPr lang="ru-RU" dirty="0" err="1"/>
              <a:t>гипсоволокнистые</a:t>
            </a:r>
            <a:r>
              <a:rPr lang="ru-RU" dirty="0"/>
              <a:t>, цементно-стружечные и прочие листы. Кроме того, различная строительная химия (лаки, краски, клеи, растворители, противоморозные, противогрибковые и защитные добавки и средства).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71" y="3733081"/>
            <a:ext cx="6265501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281" y="-1363125"/>
            <a:ext cx="7448358" cy="1978608"/>
          </a:xfrm>
        </p:spPr>
        <p:txBody>
          <a:bodyPr>
            <a:normAutofit/>
          </a:bodyPr>
          <a:lstStyle/>
          <a:p>
            <a:r>
              <a:rPr lang="ru-RU" sz="3600" dirty="0"/>
              <a:t>Радиоактивные отходы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08" y="3181274"/>
            <a:ext cx="6241472" cy="35108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9950" y="3822038"/>
            <a:ext cx="3854528" cy="25844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400">
              <a:buNone/>
            </a:pPr>
            <a:endParaRPr lang="ru-RU" sz="800" b="0" i="0" dirty="0">
              <a:solidFill>
                <a:srgbClr val="8BAA00">
                  <a:lumMod val="7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334" y="10840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862" y="822560"/>
            <a:ext cx="7955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Радиоактивные элементы, содержащиеся в ядерных отходах, излучают ионизирующую радиацию. Ионизация означает, что в результате излучения происходит перераспределение электрического заряда в клетках. Такое перераспределение вызывает ряд химических реакций в органических тканях, что может привести как к массовой гибели клеток, так и мутагенезу. Определенные дозы ионизирующей радиации оказывают интенсивное пагубное воздействие на организм человека, который спустя время не в состоянии с ней справится.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0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1011</Words>
  <Application>Microsoft Office PowerPoint</Application>
  <PresentationFormat>Широкоэкранный</PresentationFormat>
  <Paragraphs>66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Corbel</vt:lpstr>
      <vt:lpstr>Trebuchet MS</vt:lpstr>
      <vt:lpstr>Wingdings</vt:lpstr>
      <vt:lpstr>Wingdings 3</vt:lpstr>
      <vt:lpstr>Грань</vt:lpstr>
      <vt:lpstr>Проблемы  отходов</vt:lpstr>
      <vt:lpstr>Содержание: </vt:lpstr>
      <vt:lpstr>Что такое отходы?  </vt:lpstr>
      <vt:lpstr>Какие бывают отходы?</vt:lpstr>
      <vt:lpstr>Бытовые или коммунальные                 отходы</vt:lpstr>
      <vt:lpstr>Промышленные отходы</vt:lpstr>
      <vt:lpstr>Сельскохозяйственные отходы </vt:lpstr>
      <vt:lpstr>Презентация PowerPoint</vt:lpstr>
      <vt:lpstr>Радиоактивные отходы</vt:lpstr>
      <vt:lpstr>Чем опасны отходы? </vt:lpstr>
      <vt:lpstr>Решения проблемы отходов</vt:lpstr>
      <vt:lpstr>Решения проблемы отходов</vt:lpstr>
      <vt:lpstr>Решения проблемы отходов</vt:lpstr>
      <vt:lpstr>Переработка мусора в разных странах </vt:lpstr>
      <vt:lpstr>Переработка мусора в разных странах </vt:lpstr>
      <vt:lpstr>Переработка мусора в разных странах </vt:lpstr>
      <vt:lpstr>Переработка мусора в разных странах </vt:lpstr>
      <vt:lpstr>Переработка мусора в разных странах</vt:lpstr>
      <vt:lpstr>Берегите планету! 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2016-09-08T19:31:46Z</dcterms:created>
  <dcterms:modified xsi:type="dcterms:W3CDTF">2019-04-24T19:12:05Z</dcterms:modified>
  <cp:contentStatus>Окончательное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  <property fmtid="{D5CDD505-2E9C-101B-9397-08002B2CF9AE}" pid="3" name="_MarkAsFinal">
    <vt:bool>true</vt:bool>
  </property>
</Properties>
</file>