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FCC"/>
    <a:srgbClr val="E9D3CF"/>
    <a:srgbClr val="F3D5C5"/>
    <a:srgbClr val="EBE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391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30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79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4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8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10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93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29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75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5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857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115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EFD55-0D6F-4F63-BB9B-6B5CEEC54C40}" type="datetimeFigureOut">
              <a:rPr lang="ru-RU" smtClean="0"/>
              <a:t>28.04.2019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FFAF-1CD0-4D7B-A3A6-6DD9BF6FE6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32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81081"/>
            <a:ext cx="7772400" cy="123871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«Духовно-нравственное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школьников на уроке изобразительного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искусства»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51638" y="4740863"/>
            <a:ext cx="25703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сделала:</a:t>
            </a:r>
          </a:p>
          <a:p>
            <a:r>
              <a:rPr lang="ru-RU" dirty="0" smtClean="0"/>
              <a:t>Учитель изо 1 категории</a:t>
            </a:r>
          </a:p>
          <a:p>
            <a:r>
              <a:rPr lang="ru-RU" dirty="0" smtClean="0"/>
              <a:t>Шаронова Н.Н.</a:t>
            </a:r>
          </a:p>
          <a:p>
            <a:r>
              <a:rPr lang="ru-RU" dirty="0" smtClean="0"/>
              <a:t>МБУ «Школа № 82»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99613" y="6086169"/>
            <a:ext cx="1744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Тольятти, 2019 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59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07810" cy="704973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8002" y="353963"/>
            <a:ext cx="7345311" cy="94343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вопросов: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06244" y="1524000"/>
            <a:ext cx="7517069" cy="48669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бываю груб со сверстниками и взрослыми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считаю нужным помочь однокласснику, когда он попал в беду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считаю, что можно быть не сдержанным с некоторыми взрослыми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4.Наверное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нет ничего страшного в том, чтобы нагрубить неприятному мне человеку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считаю, что вежливость не помогает мне хорошо себя чувствовать среди людей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думаю, что можно позволить себе выругаться на несправедливое замечание в мой адрес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7.Если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кого-то в классе дразнят, то я его тоже дразню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8.Мне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приятно делать людям радость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9.Мне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кажется, что нельзя прощать людям их отрицательные поступки</a:t>
            </a:r>
          </a:p>
          <a:p>
            <a:pPr marL="0" indent="0">
              <a:buNone/>
            </a:pPr>
            <a:r>
              <a:rPr lang="ru-RU" sz="6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10.Я </a:t>
            </a:r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думаю, что не следует понимать других людей, если они не правы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416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30756" cy="69907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диагностики уровня нравственной направленности личности обучающихся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приведённой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мы видим, что уровень нравственной воспитанности у учащихся находится на среднем уровне в обоих классах 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548332"/>
              </p:ext>
            </p:extLst>
          </p:nvPr>
        </p:nvGraphicFramePr>
        <p:xfrm>
          <a:off x="909484" y="3007658"/>
          <a:ext cx="7325031" cy="3169305"/>
        </p:xfrm>
        <a:graphic>
          <a:graphicData uri="http://schemas.openxmlformats.org/drawingml/2006/table">
            <a:tbl>
              <a:tblPr firstRow="1" firstCol="1" bandRow="1"/>
              <a:tblGrid>
                <a:gridCol w="1504334">
                  <a:extLst>
                    <a:ext uri="{9D8B030D-6E8A-4147-A177-3AD203B41FA5}">
                      <a16:colId xmlns:a16="http://schemas.microsoft.com/office/drawing/2014/main" val="4139916670"/>
                    </a:ext>
                  </a:extLst>
                </a:gridCol>
                <a:gridCol w="1976284">
                  <a:extLst>
                    <a:ext uri="{9D8B030D-6E8A-4147-A177-3AD203B41FA5}">
                      <a16:colId xmlns:a16="http://schemas.microsoft.com/office/drawing/2014/main" val="1444168080"/>
                    </a:ext>
                  </a:extLst>
                </a:gridCol>
                <a:gridCol w="2012964">
                  <a:extLst>
                    <a:ext uri="{9D8B030D-6E8A-4147-A177-3AD203B41FA5}">
                      <a16:colId xmlns:a16="http://schemas.microsoft.com/office/drawing/2014/main" val="51125027"/>
                    </a:ext>
                  </a:extLst>
                </a:gridCol>
                <a:gridCol w="1831449">
                  <a:extLst>
                    <a:ext uri="{9D8B030D-6E8A-4147-A177-3AD203B41FA5}">
                      <a16:colId xmlns:a16="http://schemas.microsoft.com/office/drawing/2014/main" val="1115441894"/>
                    </a:ext>
                  </a:extLst>
                </a:gridCol>
              </a:tblGrid>
              <a:tr h="195361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Достаточная нравственная воспитанность</a:t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Некоторая безнравственная ориентация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Неустойчивое, импульсивное поведение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4070262"/>
                  </a:ext>
                </a:extLst>
              </a:tr>
              <a:tr h="6078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2498501"/>
                  </a:ext>
                </a:extLst>
              </a:tr>
              <a:tr h="6078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060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84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30756" cy="699073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2028" y="748584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исследования и апробация эффективных приемов нравственного воспитания школьников средствами декоративно-прикладного искусства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226" y="2639396"/>
            <a:ext cx="7423356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Этот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 исследования включает работу по развитию духовно-нравственного воспитания школьника. Апробация приемов проводилась в 5 "А" классе. Знакомя учащихся с ДПИ, им было рассказано и показано, что декоративно-прикладное искусство бережно сохраняет и творчески развивает традиции, пришедшие из глубокой древности. Основу декоративно-прикладного искусства составляет творческий ручной труд мастера. </a:t>
            </a:r>
          </a:p>
        </p:txBody>
      </p:sp>
    </p:spTree>
    <p:extLst>
      <p:ext uri="{BB962C8B-B14F-4D97-AF65-F5344CB8AC3E}">
        <p14:creationId xmlns:p14="http://schemas.microsoft.com/office/powerpoint/2010/main" val="2414889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69284" cy="702023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7132" y="1055462"/>
            <a:ext cx="3883742" cy="5056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творческом детском коллективе большой популярностью пользуются проводимые педагогом диспуты и дискуссии, способствующие при умелой организации привлечь внимание учащихся к различным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творческим, нравственным и иным точкам зрения.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475" y="1812546"/>
            <a:ext cx="4007012" cy="3005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77750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413" y="0"/>
            <a:ext cx="9130756" cy="699073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5034" y="1337187"/>
            <a:ext cx="3785421" cy="53510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Народное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– уникальный мир духовных ценностей. Это тот корень, который питает всё дерево культуры общества. Народное декоративное искусство рассматривается сейчас, как важнейшее содержательное звено в системе приобщения детей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духовной культуре.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65" y="1632288"/>
            <a:ext cx="4326014" cy="3244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3066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70008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49" y="745869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исследования и апробация эффективных приемов  духовного воспитания школьников путем знакомства с произведениями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художников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9148" y="2553212"/>
            <a:ext cx="7285703" cy="4122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уроках, благодаря новым технологиям, у нас есть возможность показать детям красоту работ русских и зарубежных художников разных эпох, в том числе и картины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библейские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евангельские сюжеты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Восприятие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произведений искусства предполагает развитие специальных навыков, развитие чувств, а также овладение образным языком искусства. </a:t>
            </a:r>
          </a:p>
        </p:txBody>
      </p:sp>
    </p:spTree>
    <p:extLst>
      <p:ext uri="{BB962C8B-B14F-4D97-AF65-F5344CB8AC3E}">
        <p14:creationId xmlns:p14="http://schemas.microsoft.com/office/powerpoint/2010/main" val="243187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56441" cy="7010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педагогических условий для духовно воспитания необходимо соблюдение следующих принципов: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6916" y="1825625"/>
            <a:ext cx="7629833" cy="46046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Личностно-ориентированная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влияний на учащегося: учет особенностей развития личности каждого учащегося, уровня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его интересов,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Принцип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требованиям современного общества и общественно значимым ценностям. Раскрытие перед учащимися роли культуры в развитии общества.</a:t>
            </a:r>
          </a:p>
          <a:p>
            <a:pPr marL="514350" indent="-514350">
              <a:buAutoNum type="arabicPeriod" startAt="3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Духовная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отбора содержания обучения является также важнейшим принципом. Работа с фольклорными формами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514350" indent="-514350">
              <a:buAutoNum type="arabicPeriod" startAt="3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Важнейшим условием является создание комфортной психологической обстановки, способствующей плодотворному педагогическому сотрудничеству.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86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94968" cy="703989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эксперимент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070" y="1825625"/>
            <a:ext cx="7384027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истечении формирующего эксперимента, на контрольном этапе проводилось повторное анкетирование в обоих классах.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контрольной группе 5 "Б" класса, изменения в ответах практически не произошли, а в экспериментальной 5 "А" класса процентные показатели возросли.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А классе из 24 учащихся, высокий результат у 18 (75%) учащихся, средний у 6 (25%) низкий отсутствует. В 5 Б классе из 21 учащегося, высокий результат у 6 (28,57%) учащихся, средний у 15 (71,43%), низкий отсутствует.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2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70008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337" y="630598"/>
            <a:ext cx="78867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повторной диагностики уровня нравственной направленности личности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968412"/>
              </p:ext>
            </p:extLst>
          </p:nvPr>
        </p:nvGraphicFramePr>
        <p:xfrm>
          <a:off x="1061260" y="2633325"/>
          <a:ext cx="7178171" cy="2927062"/>
        </p:xfrm>
        <a:graphic>
          <a:graphicData uri="http://schemas.openxmlformats.org/drawingml/2006/table">
            <a:tbl>
              <a:tblPr firstRow="1" firstCol="1" bandRow="1"/>
              <a:tblGrid>
                <a:gridCol w="1426301">
                  <a:extLst>
                    <a:ext uri="{9D8B030D-6E8A-4147-A177-3AD203B41FA5}">
                      <a16:colId xmlns:a16="http://schemas.microsoft.com/office/drawing/2014/main" val="2583393934"/>
                    </a:ext>
                  </a:extLst>
                </a:gridCol>
                <a:gridCol w="1877962">
                  <a:extLst>
                    <a:ext uri="{9D8B030D-6E8A-4147-A177-3AD203B41FA5}">
                      <a16:colId xmlns:a16="http://schemas.microsoft.com/office/drawing/2014/main" val="2340502422"/>
                    </a:ext>
                  </a:extLst>
                </a:gridCol>
                <a:gridCol w="2079178">
                  <a:extLst>
                    <a:ext uri="{9D8B030D-6E8A-4147-A177-3AD203B41FA5}">
                      <a16:colId xmlns:a16="http://schemas.microsoft.com/office/drawing/2014/main" val="4185931829"/>
                    </a:ext>
                  </a:extLst>
                </a:gridCol>
                <a:gridCol w="1794730">
                  <a:extLst>
                    <a:ext uri="{9D8B030D-6E8A-4147-A177-3AD203B41FA5}">
                      <a16:colId xmlns:a16="http://schemas.microsoft.com/office/drawing/2014/main" val="445500226"/>
                    </a:ext>
                  </a:extLst>
                </a:gridCol>
              </a:tblGrid>
              <a:tr h="168942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Достаточная нравственная воспитанность</a:t>
                      </a:r>
                      <a:b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обучающихся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Некоторая безнравственная ориентация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Неустойчивое, импульсивное поведение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934598"/>
                  </a:ext>
                </a:extLst>
              </a:tr>
              <a:tr h="5491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368735"/>
                  </a:ext>
                </a:extLst>
              </a:tr>
              <a:tr h="5491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Б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60%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663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81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94968" cy="70398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1548" y="1710812"/>
            <a:ext cx="7325033" cy="49161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Можно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вывод о положительной динамике повышения уровня духовно-нравственного воспитания в экспериментальной группе.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анкетирования уровень духовно-нравственного воспитания определить сложно, поэтому было проведено повторное тестирование " Методика диагностики направленности личности Б.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(Опросник Смекала-Кучера)"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29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00875"/>
          </a:xfr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123767" y="442452"/>
            <a:ext cx="4672780" cy="62911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61884" y="1514014"/>
            <a:ext cx="6912078" cy="442467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Духовно - нравственное воспитание –это целенаправленный процесс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педагогов и воспитанников, направленный на формирование гармоничной личности, на развитие ее ценностно-смысловой сферы посредством сообщения ей духовно – нравственных и базовых национальных ценностей. К. Д. Ушинский писал: «Влияние нравственное составляет главную задачу воспитания» </a:t>
            </a:r>
          </a:p>
        </p:txBody>
      </p:sp>
    </p:spTree>
    <p:extLst>
      <p:ext uri="{BB962C8B-B14F-4D97-AF65-F5344CB8AC3E}">
        <p14:creationId xmlns:p14="http://schemas.microsoft.com/office/powerpoint/2010/main" val="114257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599" cy="70005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3897" y="1461831"/>
            <a:ext cx="7344698" cy="4811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Традиционные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нравственному воспитанию  школьников в основном и выстраивались на передаче готового нравственного опыта.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попытались внедрить различные формы коллективной деятельности в уроки изобразительного искусства. Чтобы увидеть ребенка в процессе образования, его надо открыть, повернуть к себе, включить в деятельность.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Учащиеся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интересом изучают материал, связанный с традициями народной культуры, особенно когда сами являются участниками творческого процесса. </a:t>
            </a:r>
          </a:p>
        </p:txBody>
      </p:sp>
    </p:spTree>
    <p:extLst>
      <p:ext uri="{BB962C8B-B14F-4D97-AF65-F5344CB8AC3E}">
        <p14:creationId xmlns:p14="http://schemas.microsoft.com/office/powerpoint/2010/main" val="349418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00875"/>
          </a:xfrm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2392925" y="678119"/>
            <a:ext cx="4446639" cy="69793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071716" y="924001"/>
            <a:ext cx="7000567" cy="4798373"/>
          </a:xfrm>
        </p:spPr>
        <p:txBody>
          <a:bodyPr>
            <a:normAutofit fontScale="92500" lnSpcReduction="20000"/>
          </a:bodyPr>
          <a:lstStyle/>
          <a:p>
            <a:endParaRPr lang="ru-RU" sz="2800" dirty="0" smtClean="0"/>
          </a:p>
          <a:p>
            <a:endParaRPr lang="ru-RU" sz="2800" dirty="0"/>
          </a:p>
          <a:p>
            <a:pPr algn="just">
              <a:lnSpc>
                <a:spcPct val="150000"/>
              </a:lnSpc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Выявление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возможностей искусства как средства духовно-нравственного воспитания.</a:t>
            </a:r>
          </a:p>
          <a:p>
            <a:pPr algn="just">
              <a:lnSpc>
                <a:spcPct val="15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Объектом исследования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духовно-нравственное воспитание школьников.</a:t>
            </a:r>
          </a:p>
          <a:p>
            <a:pPr algn="just">
              <a:lnSpc>
                <a:spcPct val="150000"/>
              </a:lnSpc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Предметом исследования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эффективные приёмы и способы духовно-нравственного воспитания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05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00875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868129" y="570271"/>
            <a:ext cx="5547852" cy="73726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61884" y="1956619"/>
            <a:ext cx="7167716" cy="4326193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научно-методическую литературу по данному вопросу.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уровень духовно-нравственного воспитания у школьников.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эффективные, оптимальные методы, приемы, способы духовно-нравственного воспитания школьников в учебной деятельности.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упражнений, способствующих духовно-нравственному воспитанию школьников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434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70008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2386" y="1582994"/>
            <a:ext cx="7020233" cy="4483509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литературных источников изучение психолого-педагогической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методической литературы по проблеме исследования;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-анкетирование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тест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эксперимент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методы математической обработки данных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22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70008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755701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Опытно-экспериментальное исследование  духовно-нравственного воспитания на уроках изобразительного искусства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4735" y="2497394"/>
            <a:ext cx="7344698" cy="37952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Базой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исследования послужили 5 "А" и 5"Б" классы школы № 82. Условия школы благоприятны для обучения и воспитания детей.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проводилось по следующему плану: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Констатирующий эксперимент: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Проведение анкетирования, тестирования;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Обобщение результатов.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Формирующий эксперимент: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Апробация творческих заданий;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62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69282" cy="702023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Контрольный эксперимент: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840" y="1609751"/>
            <a:ext cx="7462684" cy="4351338"/>
          </a:xfrm>
        </p:spPr>
        <p:txBody>
          <a:bodyPr/>
          <a:lstStyle/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повторное проведение анкетирования, тестирования, сравнение его результатов с результатами констатирующего эксперимента;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Анализ результатов и выводы.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данному исследованию с целью планомерного внедрения заданий и контроля над их выполнением, был составлен календарный план эксперимента. (Таблица 1)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42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3599" cy="70005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8692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Календарный план эксперимента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120829"/>
              </p:ext>
            </p:extLst>
          </p:nvPr>
        </p:nvGraphicFramePr>
        <p:xfrm>
          <a:off x="628650" y="2212258"/>
          <a:ext cx="7886700" cy="374346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6292">
                  <a:extLst>
                    <a:ext uri="{9D8B030D-6E8A-4147-A177-3AD203B41FA5}">
                      <a16:colId xmlns:a16="http://schemas.microsoft.com/office/drawing/2014/main" val="3551182194"/>
                    </a:ext>
                  </a:extLst>
                </a:gridCol>
                <a:gridCol w="6460408">
                  <a:extLst>
                    <a:ext uri="{9D8B030D-6E8A-4147-A177-3AD203B41FA5}">
                      <a16:colId xmlns:a16="http://schemas.microsoft.com/office/drawing/2014/main" val="1312414832"/>
                    </a:ext>
                  </a:extLst>
                </a:gridCol>
              </a:tblGrid>
              <a:tr h="591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Анкета открытого типа, с прямыми вопросами для уровня диагностики нравственной самооценки учащихся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781758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Методика диагностики направленности личности Б. </a:t>
                      </a:r>
                      <a:r>
                        <a:rPr lang="ru-RU" dirty="0" err="1" smtClean="0"/>
                        <a:t>Басса</a:t>
                      </a:r>
                      <a:r>
                        <a:rPr lang="ru-RU" dirty="0" smtClean="0"/>
                        <a:t> (Опросник Смекала-Кучера; ориентационная анкета </a:t>
                      </a:r>
                      <a:r>
                        <a:rPr lang="ru-RU" dirty="0" err="1" smtClean="0"/>
                        <a:t>Басса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4559879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Занятия по знакомству с декоративно-прикладным искусством для нравственного воспитания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7586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Занятия по знакомству с великими художниками мира и их произведениями в развитии духовного воспитания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999465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Повторное анкетирование и тестирование учащихся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918452"/>
                  </a:ext>
                </a:extLst>
              </a:tr>
              <a:tr h="5915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Сравнение результатов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9047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4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7000875"/>
          </a:xfrm>
          <a:prstGeom prst="rect">
            <a:avLst/>
          </a:prstGeom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94735" y="648929"/>
            <a:ext cx="7334866" cy="5528034"/>
          </a:xfrm>
        </p:spPr>
        <p:txBody>
          <a:bodyPr>
            <a:normAutofit fontScale="92500"/>
          </a:bodyPr>
          <a:lstStyle/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Констатирующий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 проводился с целью получения представления об уровне исследуемого предмета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проводился в 5 А и 5 Б классах на основе тестирования и анкетирования. Анкета отвечала следующим требованиям: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вопросы были чётко сформулированы и понятны детям;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вопросы не вызывали отрицательных эмоций;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вопросы не навязывали чужое мнение;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допускалась слишком большая вариативность ответов.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Анкета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открытого типа, с прямыми вопросами для диагностики уровня нравственной самооценки учащихся (Приложение А)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147</TotalTime>
  <Words>1158</Words>
  <Application>Microsoft Office PowerPoint</Application>
  <PresentationFormat>Экран (4:3)</PresentationFormat>
  <Paragraphs>121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 Office</vt:lpstr>
      <vt:lpstr>«Духовно-нравственное воспитание школьников на уроке изобразительного искусства»</vt:lpstr>
      <vt:lpstr>Введение</vt:lpstr>
      <vt:lpstr>Цель исследования</vt:lpstr>
      <vt:lpstr>Задачи исследования</vt:lpstr>
      <vt:lpstr>Методы исследования</vt:lpstr>
      <vt:lpstr>Опытно-экспериментальное исследование  духовно-нравственного воспитания на уроках изобразительного искусства</vt:lpstr>
      <vt:lpstr>Контрольный эксперимент:</vt:lpstr>
      <vt:lpstr>Таблица 1. Календарный план эксперимента</vt:lpstr>
      <vt:lpstr>Презентация PowerPoint</vt:lpstr>
      <vt:lpstr>Текст вопросов:</vt:lpstr>
      <vt:lpstr>Результаты диагностики уровня нравственной направленности личности обучающихся</vt:lpstr>
      <vt:lpstr>Методика исследования и апробация эффективных приемов нравственного воспитания школьников средствами декоративно-прикладного искусства </vt:lpstr>
      <vt:lpstr>Презентация PowerPoint</vt:lpstr>
      <vt:lpstr>Презентация PowerPoint</vt:lpstr>
      <vt:lpstr>Методика исследования и апробация эффективных приемов  духовного воспитания школьников путем знакомства с произведениями художников</vt:lpstr>
      <vt:lpstr>При создании педагогических условий для духовно воспитания необходимо соблюдение следующих принципов:</vt:lpstr>
      <vt:lpstr>Контрольный эксперимент</vt:lpstr>
      <vt:lpstr>Результаты повторной диагностики уровня нравственной направленности личности обучающихся</vt:lpstr>
      <vt:lpstr>Презентация PowerPoint</vt:lpstr>
      <vt:lpstr>Заключение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Духовно-нравственное воспитание школьников на уроке изобразительного искусства</dc:title>
  <dc:creator>Пользователь Windows</dc:creator>
  <cp:lastModifiedBy>Пользователь Windows</cp:lastModifiedBy>
  <cp:revision>81</cp:revision>
  <dcterms:created xsi:type="dcterms:W3CDTF">2018-01-18T19:14:05Z</dcterms:created>
  <dcterms:modified xsi:type="dcterms:W3CDTF">2019-04-28T05:53:43Z</dcterms:modified>
</cp:coreProperties>
</file>