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85" r:id="rId3"/>
    <p:sldId id="280" r:id="rId4"/>
    <p:sldId id="279" r:id="rId5"/>
    <p:sldId id="278" r:id="rId6"/>
    <p:sldId id="281" r:id="rId7"/>
    <p:sldId id="259" r:id="rId8"/>
    <p:sldId id="269" r:id="rId9"/>
    <p:sldId id="264" r:id="rId10"/>
    <p:sldId id="266" r:id="rId11"/>
    <p:sldId id="268" r:id="rId12"/>
    <p:sldId id="261" r:id="rId13"/>
    <p:sldId id="282" r:id="rId14"/>
    <p:sldId id="260" r:id="rId15"/>
    <p:sldId id="272" r:id="rId16"/>
    <p:sldId id="270" r:id="rId17"/>
    <p:sldId id="271" r:id="rId18"/>
    <p:sldId id="273" r:id="rId19"/>
    <p:sldId id="283" r:id="rId20"/>
    <p:sldId id="28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568952" cy="273630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Формирование у младших школьников контрольно - оценочной </a:t>
            </a:r>
            <a:r>
              <a:rPr lang="ru-RU" b="1" dirty="0" smtClean="0"/>
              <a:t>самостоятельности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149080"/>
            <a:ext cx="5680720" cy="2112640"/>
          </a:xfrm>
        </p:spPr>
        <p:txBody>
          <a:bodyPr>
            <a:normAutofit/>
          </a:bodyPr>
          <a:lstStyle/>
          <a:p>
            <a:pPr algn="l"/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Колупаева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Галина Владимировна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Учительница начальных классов МБОУ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Шаталовской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«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3.infourok.ru/uploads/ex/0db5/0000e48c-b4bfff84/4/img1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6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e2d/0004f02c-82284288/img1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8892480" cy="647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 концу 1 класса учащиеся могут 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457256" cy="4989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– сравнить действие (отдельные операции) и результат с готовым образцом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– по заданным критериям оценить свои действия и соотнести свою оценку с оценкой учителя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– предъявить на оценку свои достижения по заданному или назначенному самим ребенком критерию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– отделить известное от неизвестного в знаниях (способах действия с предметом).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4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2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Оценивание во 2 классе</a:t>
            </a:r>
            <a:r>
              <a:rPr lang="ru-RU" dirty="0" smtClean="0"/>
              <a:t>: </a:t>
            </a:r>
            <a:endParaRPr lang="ru-RU" dirty="0"/>
          </a:p>
        </p:txBody>
      </p:sp>
      <p:pic>
        <p:nvPicPr>
          <p:cNvPr id="4" name="Объект 3" descr="https://ds04.infourok.ru/uploads/ex/0bc8/0005ebaf-435cfcf6/img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052736"/>
            <a:ext cx="8892480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3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5.infourok.ru/uploads/ex/08fc/0003645b-4889f7c2/2/img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60648"/>
            <a:ext cx="885698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1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1070/0004f26f-4eaba679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6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3.infourok.ru/uploads/ex/12c0/0002aacf-e96a7d8b/img2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8352928" cy="5750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8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288032"/>
          </a:xfrm>
        </p:spPr>
        <p:txBody>
          <a:bodyPr>
            <a:normAutofit fontScale="90000"/>
          </a:bodyPr>
          <a:lstStyle/>
          <a:p>
            <a:r>
              <a:rPr lang="ru-RU" dirty="0"/>
              <a:t>На конец второго этапа формирования действий контроля и оценки у младших школьников они могут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7467600" cy="398105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определить возможные «</a:t>
            </a:r>
            <a:r>
              <a:rPr lang="ru-RU" dirty="0" err="1"/>
              <a:t>ошибкоопасные</a:t>
            </a:r>
            <a:r>
              <a:rPr lang="ru-RU" dirty="0"/>
              <a:t>» места, например, в тексте;</a:t>
            </a:r>
          </a:p>
          <a:p>
            <a:r>
              <a:rPr lang="ru-RU" dirty="0"/>
              <a:t>– установить возможные причины возникших ошибок и наметить план их индивидуальной ликвидации и коррекции;</a:t>
            </a:r>
          </a:p>
          <a:p>
            <a:r>
              <a:rPr lang="ru-RU" dirty="0"/>
              <a:t>– установить границу применимости того или иного способа действия, выделить из группы заданий то, которое не соответствует данному способу решения;</a:t>
            </a:r>
          </a:p>
          <a:p>
            <a:r>
              <a:rPr lang="ru-RU" dirty="0"/>
              <a:t>– классифицировать задания по сложности, выбирать объем и уровень сложности заданий для индивидуальной самостоятельной работы;</a:t>
            </a:r>
          </a:p>
          <a:p>
            <a:r>
              <a:rPr lang="ru-RU" dirty="0"/>
              <a:t>– формализовать оценку своих действий с помощью, например, баллов на основе суммы разных умений (по совокупности критериев).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8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3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6632"/>
            <a:ext cx="932452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2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2.infourok.ru/uploads/ex/0e81/00079c18-73e1ee48/1/img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316416" cy="6357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3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7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1296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6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4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568952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5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оценочной деятельности в первом классе закладываются два вида оценки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</a:t>
            </a:r>
            <a:r>
              <a:rPr lang="ru-RU" sz="2900" dirty="0"/>
              <a:t>)</a:t>
            </a:r>
            <a:r>
              <a:rPr lang="ru-RU" sz="2900" b="1" dirty="0"/>
              <a:t> </a:t>
            </a:r>
            <a:r>
              <a:rPr lang="ru-RU" sz="29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Ретроспективная </a:t>
            </a:r>
            <a:r>
              <a:rPr lang="ru-RU" sz="2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</a:t>
            </a:r>
          </a:p>
          <a:p>
            <a:endParaRPr lang="ru-RU" sz="29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FE8637"/>
              </a:buClr>
            </a:pPr>
            <a:r>
              <a:rPr lang="ru-RU" sz="2900" dirty="0">
                <a:solidFill>
                  <a:srgbClr val="333333"/>
                </a:solidFill>
                <a:latin typeface="PT Serif"/>
              </a:rPr>
              <a:t>«</a:t>
            </a:r>
            <a:r>
              <a:rPr lang="ru-RU" sz="2900" dirty="0">
                <a:solidFill>
                  <a:srgbClr val="333333"/>
                </a:solidFill>
              </a:rPr>
              <a:t>Лесенка» (авторы: Ч. Д. </a:t>
            </a:r>
            <a:r>
              <a:rPr lang="ru-RU" sz="2900" dirty="0" err="1">
                <a:solidFill>
                  <a:srgbClr val="333333"/>
                </a:solidFill>
              </a:rPr>
              <a:t>Спилбергер</a:t>
            </a:r>
            <a:r>
              <a:rPr lang="ru-RU" sz="2900" dirty="0">
                <a:solidFill>
                  <a:srgbClr val="333333"/>
                </a:solidFill>
              </a:rPr>
              <a:t>, Л. Ханин)</a:t>
            </a:r>
          </a:p>
          <a:p>
            <a:pPr lvl="0">
              <a:buClr>
                <a:srgbClr val="FE8637"/>
              </a:buClr>
            </a:pPr>
            <a:r>
              <a:rPr lang="ru-RU" sz="2900" dirty="0">
                <a:solidFill>
                  <a:srgbClr val="333333"/>
                </a:solidFill>
              </a:rPr>
              <a:t> «Задания — ловушки» </a:t>
            </a:r>
          </a:p>
          <a:p>
            <a:pPr lvl="0">
              <a:buClr>
                <a:srgbClr val="FE8637"/>
              </a:buClr>
            </a:pPr>
            <a:r>
              <a:rPr lang="ru-RU" sz="2900" dirty="0">
                <a:solidFill>
                  <a:srgbClr val="333333"/>
                </a:solidFill>
              </a:rPr>
              <a:t>«Прогностическая оценка»  </a:t>
            </a:r>
          </a:p>
          <a:p>
            <a:pPr lvl="0">
              <a:buClr>
                <a:srgbClr val="FE8637"/>
              </a:buClr>
            </a:pPr>
            <a:r>
              <a:rPr lang="ru-RU" sz="2900" dirty="0">
                <a:solidFill>
                  <a:srgbClr val="333333"/>
                </a:solidFill>
              </a:rPr>
              <a:t>Работа в парах и оценивание </a:t>
            </a:r>
          </a:p>
          <a:p>
            <a:r>
              <a:rPr lang="ru-RU" sz="2900" dirty="0">
                <a:solidFill>
                  <a:srgbClr val="333333"/>
                </a:solidFill>
              </a:rPr>
              <a:t>«Волшебные линеечки</a:t>
            </a:r>
            <a:r>
              <a:rPr lang="ru-RU" sz="2900" dirty="0" smtClean="0">
                <a:solidFill>
                  <a:srgbClr val="333333"/>
                </a:solidFill>
              </a:rPr>
              <a:t>»</a:t>
            </a:r>
          </a:p>
          <a:p>
            <a:r>
              <a:rPr lang="ru-RU" sz="2900" dirty="0" smtClean="0"/>
              <a:t> </a:t>
            </a:r>
            <a:r>
              <a:rPr lang="ru-RU" sz="2900" dirty="0"/>
              <a:t>“</a:t>
            </a:r>
            <a:r>
              <a:rPr lang="ru-RU" sz="2900" b="1" dirty="0"/>
              <a:t>Дерево успехов”</a:t>
            </a:r>
            <a:endParaRPr lang="ru-RU" sz="2900" dirty="0"/>
          </a:p>
          <a:p>
            <a:endParaRPr lang="ru-RU" sz="2900" dirty="0"/>
          </a:p>
          <a:p>
            <a:pPr lvl="0">
              <a:buClr>
                <a:srgbClr val="FE8637"/>
              </a:buClr>
            </a:pPr>
            <a:endParaRPr lang="ru-RU" sz="29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FE8637"/>
              </a:buClr>
            </a:pPr>
            <a:r>
              <a:rPr lang="ru-RU" sz="2900" dirty="0">
                <a:solidFill>
                  <a:prstClr val="black"/>
                </a:solidFill>
              </a:rPr>
              <a:t>б)</a:t>
            </a:r>
            <a:r>
              <a:rPr lang="ru-RU" sz="29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Рефлексивная оценка. </a:t>
            </a:r>
          </a:p>
          <a:p>
            <a:pPr marL="0" lvl="0" indent="0">
              <a:buClr>
                <a:srgbClr val="FE8637"/>
              </a:buClr>
              <a:buNone/>
            </a:pPr>
            <a:endParaRPr lang="ru-RU" sz="2900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FE8637"/>
              </a:buClr>
            </a:pPr>
            <a:r>
              <a:rPr lang="ru-RU" sz="2900" dirty="0">
                <a:solidFill>
                  <a:prstClr val="black"/>
                </a:solidFill>
              </a:rPr>
              <a:t>«Место сомнений (тренировки)»; </a:t>
            </a:r>
          </a:p>
          <a:p>
            <a:pPr lvl="0">
              <a:buClr>
                <a:srgbClr val="FE8637"/>
              </a:buClr>
            </a:pPr>
            <a:r>
              <a:rPr lang="ru-RU" sz="2900" dirty="0">
                <a:solidFill>
                  <a:prstClr val="black"/>
                </a:solidFill>
              </a:rPr>
              <a:t>«Место на оценку».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7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029/00068fd8-18fbd997/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260648"/>
            <a:ext cx="9251950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0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Формы оценивания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xn--i1abbnckbmcl9fb.xn--p1ai/%D1%81%D1%82%D0%B0%D1%82%D1%8C%D0%B8/561553/img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838422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3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</TotalTime>
  <Words>213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Формирование у младших школьников контрольно - оценочной самостоятельности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оценочной деятельности в первом классе закладываются два вида оценки: </vt:lpstr>
      <vt:lpstr>Презентация PowerPoint</vt:lpstr>
      <vt:lpstr>Формы оценивания</vt:lpstr>
      <vt:lpstr>Презентация PowerPoint</vt:lpstr>
      <vt:lpstr>Презентация PowerPoint</vt:lpstr>
      <vt:lpstr>К концу 1 класса учащиеся могут :</vt:lpstr>
      <vt:lpstr>Презентация PowerPoint</vt:lpstr>
      <vt:lpstr>Оценивание во 2 классе: </vt:lpstr>
      <vt:lpstr>Презентация PowerPoint</vt:lpstr>
      <vt:lpstr>Презентация PowerPoint</vt:lpstr>
      <vt:lpstr>Презентация PowerPoint</vt:lpstr>
      <vt:lpstr>На конец второго этапа формирования действий контроля и оценки у младших школьников они могут: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младших школьников контрольно - оценочной самостоятельности</dc:title>
  <dc:creator>ПАПАМАМАСАНЯ</dc:creator>
  <cp:lastModifiedBy>Настя</cp:lastModifiedBy>
  <cp:revision>20</cp:revision>
  <dcterms:created xsi:type="dcterms:W3CDTF">2018-11-07T18:24:56Z</dcterms:created>
  <dcterms:modified xsi:type="dcterms:W3CDTF">2019-04-07T17:57:01Z</dcterms:modified>
</cp:coreProperties>
</file>