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0" r:id="rId3"/>
    <p:sldId id="257" r:id="rId4"/>
    <p:sldId id="262" r:id="rId5"/>
    <p:sldId id="264" r:id="rId6"/>
    <p:sldId id="263" r:id="rId7"/>
    <p:sldId id="265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9AD6F"/>
    <a:srgbClr val="0D5EFF"/>
    <a:srgbClr val="CC3300"/>
    <a:srgbClr val="FF99CC"/>
    <a:srgbClr val="F68426"/>
    <a:srgbClr val="F577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F5338-D8F0-4120-9D46-D08DC37D8318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90DD5-E723-4433-8849-A44F65943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44;&#1051;&#1071;%20&#1059;&#1043;%20&#1053;&#1054;&#1042;&#1054;&#1045;\&#1057;&#1077;&#1084;&#1080;&#1085;&#1072;&#1088;\&#1041;&#1072;&#1088;&#1073;&#1072;&#1088;&#1080;&#1082;&#1080;__&#1044;&#1088;&#1091;&#1078;&#1073;&#1072;_(audiopoisk.com).mp3" TargetMode="Externa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ilor-samara.ru/UserFiles/Image/0002822.jpg" TargetMode="External"/><Relationship Id="rId13" Type="http://schemas.openxmlformats.org/officeDocument/2006/relationships/hyperlink" Target="http://s44.radikal.ru/i106/0812/46/1b06e904cd06.png" TargetMode="External"/><Relationship Id="rId18" Type="http://schemas.openxmlformats.org/officeDocument/2006/relationships/hyperlink" Target="http://www.dimitraki.info/news/klipart/images/image-17185.jpg" TargetMode="External"/><Relationship Id="rId3" Type="http://schemas.openxmlformats.org/officeDocument/2006/relationships/hyperlink" Target="http://religia.eduhmao.ru/var/db/html/23996.st08.jpg" TargetMode="External"/><Relationship Id="rId7" Type="http://schemas.openxmlformats.org/officeDocument/2006/relationships/hyperlink" Target="http://i.allday.ru/uploads/posts/2009-05/1241412458_015.jpg" TargetMode="External"/><Relationship Id="rId12" Type="http://schemas.openxmlformats.org/officeDocument/2006/relationships/hyperlink" Target="http://www.coollady.ru/puc/6/NG/07.jpg" TargetMode="External"/><Relationship Id="rId17" Type="http://schemas.openxmlformats.org/officeDocument/2006/relationships/hyperlink" Target="http://www.mweb.ru/grafika/clipart/30/02.gif" TargetMode="External"/><Relationship Id="rId2" Type="http://schemas.openxmlformats.org/officeDocument/2006/relationships/hyperlink" Target="http://img1.liveinternet.ru/images/attach/c/2/72/794/72794338_4.jpg" TargetMode="External"/><Relationship Id="rId16" Type="http://schemas.openxmlformats.org/officeDocument/2006/relationships/hyperlink" Target="http://helpster.ru/pic/project/pic/6302/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59.radikal.ru/i164/0909/9a/7427889162e0.jpg" TargetMode="External"/><Relationship Id="rId11" Type="http://schemas.openxmlformats.org/officeDocument/2006/relationships/hyperlink" Target="http://img1.liveinternet.ru/images/attach/c/2/68/251/68251830_1293137812_023927349.png" TargetMode="External"/><Relationship Id="rId5" Type="http://schemas.openxmlformats.org/officeDocument/2006/relationships/hyperlink" Target="http://img1.liveinternet.ru/images/attach/c/0/63/243/63243731_1282881075_04.png" TargetMode="External"/><Relationship Id="rId15" Type="http://schemas.openxmlformats.org/officeDocument/2006/relationships/hyperlink" Target="http://i039.radikal.ru/0910/5c/f8aa9e7c6fae.jpg" TargetMode="External"/><Relationship Id="rId10" Type="http://schemas.openxmlformats.org/officeDocument/2006/relationships/hyperlink" Target="http://manol-group.ru/manol_group/img/134327.jpg" TargetMode="External"/><Relationship Id="rId19" Type="http://schemas.openxmlformats.org/officeDocument/2006/relationships/hyperlink" Target="http://i018.radikal.ru/0902/8f/37bf50657d6e.png" TargetMode="External"/><Relationship Id="rId4" Type="http://schemas.openxmlformats.org/officeDocument/2006/relationships/hyperlink" Target="http://crestintotal.files.wordpress.com/2009/01/13.jpg" TargetMode="External"/><Relationship Id="rId9" Type="http://schemas.openxmlformats.org/officeDocument/2006/relationships/hyperlink" Target="http://elkotoys.ru/products_pictures/c89_big.jpg" TargetMode="External"/><Relationship Id="rId14" Type="http://schemas.openxmlformats.org/officeDocument/2006/relationships/hyperlink" Target="http://s59.radikal.ru/i164/0812/13/4d4d6780e392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039.radikal.ru/0910/5c/f8aa9e7c6f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643314"/>
            <a:ext cx="3286148" cy="26266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00034" y="1758961"/>
            <a:ext cx="83582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«Что такое хорошо и что такое плохо?»</a:t>
            </a:r>
            <a:endParaRPr kumimoji="0" lang="ru-RU" sz="3600" b="1" i="0" u="none" strike="noStrike" normalizeH="0" baseline="0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«Уроки добра» </a:t>
            </a:r>
            <a:r>
              <a:rPr kumimoji="0" lang="en-US" sz="2400" b="1" i="0" u="none" strike="noStrike" normalizeH="0" baseline="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(1-2 </a:t>
            </a:r>
            <a:r>
              <a:rPr kumimoji="0" lang="ru-RU" sz="2400" b="1" i="0" u="none" strike="noStrike" normalizeH="0" baseline="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классы</a:t>
            </a:r>
            <a:r>
              <a:rPr kumimoji="0" lang="en-US" sz="2400" b="1" i="0" u="none" strike="noStrike" normalizeH="0" baseline="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2400" b="1" i="0" u="none" strike="noStrike" normalizeH="0" baseline="0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94700" y="4714884"/>
            <a:ext cx="50321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t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Михайлова Вера Викторовна</a:t>
            </a:r>
          </a:p>
          <a:p>
            <a:pPr lvl="0" algn="ctr" fontAlgn="t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lvl="0" algn="ctr" fontAlgn="t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 и географии</a:t>
            </a:r>
            <a:endParaRPr lang="ru-RU" sz="2400" b="1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85080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МБОУ </a:t>
            </a: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«Средняя школа </a:t>
            </a:r>
            <a:r>
              <a:rPr lang="ru-RU" sz="2400" b="1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</a:t>
            </a:r>
            <a:r>
              <a:rPr lang="ru-RU" sz="2400" b="1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В. </a:t>
            </a: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Игонина </a:t>
            </a:r>
          </a:p>
          <a:p>
            <a:pPr algn="ctr"/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Лесная Хмелевка» </a:t>
            </a:r>
          </a:p>
          <a:p>
            <a:pPr algn="ctr"/>
            <a:r>
              <a:rPr lang="ru-RU" sz="24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Мелекесского района Ульяновской области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1071546"/>
            <a:ext cx="1285884" cy="1714512"/>
          </a:xfrm>
          <a:prstGeom prst="round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М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1071546"/>
            <a:ext cx="1285884" cy="1714512"/>
          </a:xfrm>
          <a:prstGeom prst="roundRect">
            <a:avLst/>
          </a:prstGeom>
          <a:solidFill>
            <a:srgbClr val="F9AD6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Д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86182" y="1071546"/>
            <a:ext cx="1285884" cy="1714512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Е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9256" y="1071546"/>
            <a:ext cx="1285884" cy="1714512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О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00892" y="1071546"/>
            <a:ext cx="1285884" cy="1714512"/>
          </a:xfrm>
          <a:prstGeom prst="roundRect">
            <a:avLst/>
          </a:prstGeom>
          <a:solidFill>
            <a:srgbClr val="F6842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Б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7290" y="3000372"/>
            <a:ext cx="1285884" cy="1714512"/>
          </a:xfrm>
          <a:prstGeom prst="round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Т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00364" y="3000372"/>
            <a:ext cx="1285884" cy="1714512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Р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3438" y="3000372"/>
            <a:ext cx="1285884" cy="1714512"/>
          </a:xfrm>
          <a:prstGeom prst="roundRect">
            <a:avLst/>
          </a:prstGeom>
          <a:solidFill>
            <a:srgbClr val="66FF33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А</a:t>
            </a:r>
            <a:endParaRPr lang="ru-RU" sz="8800" b="1" dirty="0">
              <a:latin typeface="Constant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86512" y="3000372"/>
            <a:ext cx="1285884" cy="1714512"/>
          </a:xfrm>
          <a:prstGeom prst="roundRect">
            <a:avLst/>
          </a:prstGeom>
          <a:solidFill>
            <a:srgbClr val="FF99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atin typeface="Constantia" pitchFamily="18" charset="0"/>
              </a:rPr>
              <a:t>О</a:t>
            </a:r>
            <a:endParaRPr lang="ru-RU" sz="8800" b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13472 L -0.14323 0.49167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59 0.13472 L -0.33732 0.4916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1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35174 0.491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2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25121 0.210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10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12639 L 0.05712 0.210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4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12546 L 0.09219 -0.28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7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88 -0.00185 L 0.51684 -0.001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23681 -0.283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4214842" cy="6215106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85728"/>
            <a:ext cx="4214842" cy="6215106"/>
          </a:xfrm>
          <a:prstGeom prst="rect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857356" y="357166"/>
            <a:ext cx="5357850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Узнай сказочного героя</a:t>
            </a:r>
            <a:endParaRPr lang="ru-RU" sz="2800" b="1" dirty="0">
              <a:latin typeface="Constantia" pitchFamily="18" charset="0"/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928926" y="2000240"/>
            <a:ext cx="2000264" cy="2069590"/>
          </a:xfrm>
          <a:prstGeom prst="rect">
            <a:avLst/>
          </a:prstGeom>
        </p:spPr>
      </p:pic>
      <p:pic>
        <p:nvPicPr>
          <p:cNvPr id="5" name="Picture 4" descr="Картинка 226 из 184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643050"/>
            <a:ext cx="1857388" cy="2731453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3571868" y="1571612"/>
            <a:ext cx="1643074" cy="2643206"/>
            <a:chOff x="1785918" y="3000372"/>
            <a:chExt cx="1214446" cy="1785950"/>
          </a:xfrm>
        </p:grpSpPr>
        <p:sp>
          <p:nvSpPr>
            <p:cNvPr id="7" name="Овал 6"/>
            <p:cNvSpPr/>
            <p:nvPr/>
          </p:nvSpPr>
          <p:spPr>
            <a:xfrm>
              <a:off x="2000232" y="3929066"/>
              <a:ext cx="571504" cy="4286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408976">
              <a:off x="1970474" y="3747306"/>
              <a:ext cx="319949" cy="42413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 rot="7759526">
              <a:off x="2272798" y="3655164"/>
              <a:ext cx="312123" cy="48309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2" descr="Картинка 226 из 184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85918" y="3000372"/>
              <a:ext cx="1214446" cy="1785950"/>
            </a:xfrm>
            <a:prstGeom prst="rect">
              <a:avLst/>
            </a:prstGeom>
            <a:noFill/>
          </p:spPr>
        </p:pic>
      </p:grpSp>
      <p:pic>
        <p:nvPicPr>
          <p:cNvPr id="14" name="Picture 10" descr="Картинка 26 из 184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3" y="1571612"/>
            <a:ext cx="2286016" cy="2442368"/>
          </a:xfrm>
          <a:prstGeom prst="rect">
            <a:avLst/>
          </a:prstGeom>
          <a:noFill/>
        </p:spPr>
      </p:pic>
      <p:pic>
        <p:nvPicPr>
          <p:cNvPr id="15" name="Picture 2" descr="http://img1.liveinternet.ru/images/attach/c/0/63/243/63243731_1282881075_0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1928802"/>
            <a:ext cx="2307448" cy="2428892"/>
          </a:xfrm>
          <a:prstGeom prst="rect">
            <a:avLst/>
          </a:prstGeom>
          <a:noFill/>
        </p:spPr>
      </p:pic>
      <p:pic>
        <p:nvPicPr>
          <p:cNvPr id="16" name="Рисунок 15" descr="post-68800-1265381350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143241" y="1714488"/>
            <a:ext cx="2143140" cy="2307997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3286116" y="1571612"/>
            <a:ext cx="1928826" cy="2714644"/>
            <a:chOff x="3334995" y="1603362"/>
            <a:chExt cx="1928826" cy="2714644"/>
          </a:xfrm>
        </p:grpSpPr>
        <p:sp>
          <p:nvSpPr>
            <p:cNvPr id="21" name="Овал 20"/>
            <p:cNvSpPr/>
            <p:nvPr/>
          </p:nvSpPr>
          <p:spPr>
            <a:xfrm>
              <a:off x="4049375" y="1960553"/>
              <a:ext cx="428628" cy="35719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3334995" y="1603362"/>
              <a:ext cx="1928826" cy="2714644"/>
              <a:chOff x="677306" y="3308683"/>
              <a:chExt cx="1357322" cy="1928826"/>
            </a:xfrm>
          </p:grpSpPr>
          <p:sp>
            <p:nvSpPr>
              <p:cNvPr id="18" name="Овал 17"/>
              <p:cNvSpPr/>
              <p:nvPr/>
            </p:nvSpPr>
            <p:spPr>
              <a:xfrm>
                <a:off x="928662" y="4572008"/>
                <a:ext cx="928694" cy="42862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1142976" y="3714752"/>
                <a:ext cx="500066" cy="9144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7" name="Picture 16" descr="Картинка 52 из 1846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77306" y="3308683"/>
                <a:ext cx="1357322" cy="1928826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5008E-6 C -0.11875 -0.09461 -0.23681 -0.18876 -0.28403 -0.2260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956E-6 C 0.14636 0.1344 0.29427 0.26926 0.35417 0.3236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9098E-6 C -0.10191 0.02175 -0.20382 0.04349 -0.24462 0.0525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7.3722E-6 C -0.08699 0.13786 -0.17379 0.27573 -0.20851 0.33078 " pathEditMode="relative" ptsTypes="aA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C 0.1599 -0.10972 0.32014 -0.21898 0.3842 -0.2627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116 C 0.08194 0.02683 0.16319 0.05482 0.19618 0.06685 " pathEditMode="relative" rAng="1039676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1788E-6 C -0.04983 -0.05898 -0.09948 -0.11774 -0.11945 -0.14134 " pathEditMode="relative" ptsTypes="aA">
                                      <p:cBhvr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8 из 9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71480"/>
            <a:ext cx="3629050" cy="43577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1928794" y="5214950"/>
            <a:ext cx="5357850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nstantia" pitchFamily="18" charset="0"/>
              </a:rPr>
              <a:t>Почитай родителей своих</a:t>
            </a:r>
            <a:endParaRPr lang="ru-RU" sz="3200" b="1" dirty="0">
              <a:latin typeface="Constantia" pitchFamily="18" charset="0"/>
            </a:endParaRPr>
          </a:p>
        </p:txBody>
      </p:sp>
      <p:pic>
        <p:nvPicPr>
          <p:cNvPr id="4" name="Picture 4" descr="Картинка 8 из 1308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71480"/>
            <a:ext cx="3643338" cy="43577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1928794" y="5072074"/>
            <a:ext cx="5357850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Поступай с другими так, как хочешь, чтобы поступали с тобой  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5072074"/>
            <a:ext cx="5357850" cy="11430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Возлюби Господа Бога твоего</a:t>
            </a:r>
            <a:endParaRPr lang="ru-RU" sz="2800" b="1" dirty="0">
              <a:latin typeface="Constantia" pitchFamily="18" charset="0"/>
            </a:endParaRPr>
          </a:p>
        </p:txBody>
      </p:sp>
      <p:pic>
        <p:nvPicPr>
          <p:cNvPr id="4100" name="Picture 4" descr="http://img1.liveinternet.ru/images/attach/c/2/72/794/72794338_4.jpg"/>
          <p:cNvPicPr>
            <a:picLocks noChangeAspect="1" noChangeArrowheads="1"/>
          </p:cNvPicPr>
          <p:nvPr/>
        </p:nvPicPr>
        <p:blipFill>
          <a:blip r:embed="rId4" cstate="print"/>
          <a:srcRect t="7853" b="2904"/>
          <a:stretch>
            <a:fillRect/>
          </a:stretch>
        </p:blipFill>
        <p:spPr bwMode="auto">
          <a:xfrm>
            <a:off x="2786050" y="571480"/>
            <a:ext cx="3651244" cy="43577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7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7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3 из 625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276242" cy="6896640"/>
          </a:xfrm>
          <a:prstGeom prst="rect">
            <a:avLst/>
          </a:prstGeom>
          <a:noFill/>
        </p:spPr>
      </p:pic>
      <p:pic>
        <p:nvPicPr>
          <p:cNvPr id="4" name="Рисунок 3" descr="017393_2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57678" y="4073794"/>
            <a:ext cx="2786322" cy="2784206"/>
          </a:xfrm>
          <a:prstGeom prst="rect">
            <a:avLst/>
          </a:prstGeom>
        </p:spPr>
      </p:pic>
      <p:grpSp>
        <p:nvGrpSpPr>
          <p:cNvPr id="3" name="Группа 9"/>
          <p:cNvGrpSpPr/>
          <p:nvPr/>
        </p:nvGrpSpPr>
        <p:grpSpPr>
          <a:xfrm>
            <a:off x="4714876" y="1571612"/>
            <a:ext cx="2357454" cy="2428893"/>
            <a:chOff x="2071670" y="1500173"/>
            <a:chExt cx="2071702" cy="2214579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071670" y="3214686"/>
              <a:ext cx="2071702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ТРУДОЛЮБИЕ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12" name="Picture 4" descr="http://s44.radikal.ru/i106/0812/46/1b06e904cd06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322785" y="1500173"/>
              <a:ext cx="1571636" cy="1905013"/>
            </a:xfrm>
            <a:prstGeom prst="rect">
              <a:avLst/>
            </a:prstGeom>
            <a:noFill/>
          </p:spPr>
        </p:pic>
      </p:grpSp>
      <p:grpSp>
        <p:nvGrpSpPr>
          <p:cNvPr id="5" name="Группа 12"/>
          <p:cNvGrpSpPr/>
          <p:nvPr/>
        </p:nvGrpSpPr>
        <p:grpSpPr>
          <a:xfrm>
            <a:off x="5143504" y="1785926"/>
            <a:ext cx="1857388" cy="2143140"/>
            <a:chOff x="500034" y="214290"/>
            <a:chExt cx="1857388" cy="214314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0034" y="1857364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ЛЕНЬ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15" name="Picture 4" descr="Картинка 8 из 142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472" y="214290"/>
              <a:ext cx="1571636" cy="1714512"/>
            </a:xfrm>
            <a:prstGeom prst="rect">
              <a:avLst/>
            </a:prstGeom>
            <a:noFill/>
          </p:spPr>
        </p:pic>
      </p:grpSp>
      <p:grpSp>
        <p:nvGrpSpPr>
          <p:cNvPr id="6" name="Группа 15"/>
          <p:cNvGrpSpPr/>
          <p:nvPr/>
        </p:nvGrpSpPr>
        <p:grpSpPr>
          <a:xfrm>
            <a:off x="5072066" y="1643050"/>
            <a:ext cx="1857388" cy="2214578"/>
            <a:chOff x="3929058" y="357166"/>
            <a:chExt cx="1857388" cy="2214578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929058" y="2071678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ДОБРОТА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18" name="Picture 12" descr="Картинка 69 из 1421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DCDDFB"/>
                </a:clrFrom>
                <a:clrTo>
                  <a:srgbClr val="DCD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00496" y="357166"/>
              <a:ext cx="1674685" cy="1857388"/>
            </a:xfrm>
            <a:prstGeom prst="rect">
              <a:avLst/>
            </a:prstGeom>
            <a:noFill/>
          </p:spPr>
        </p:pic>
      </p:grpSp>
      <p:grpSp>
        <p:nvGrpSpPr>
          <p:cNvPr id="7" name="Группа 18"/>
          <p:cNvGrpSpPr/>
          <p:nvPr/>
        </p:nvGrpSpPr>
        <p:grpSpPr>
          <a:xfrm>
            <a:off x="4857752" y="1643050"/>
            <a:ext cx="1928826" cy="2357454"/>
            <a:chOff x="857224" y="2643182"/>
            <a:chExt cx="1928826" cy="2357454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857224" y="4500570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ЧЕСТНОСТЬ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21" name="Picture 4" descr="http://s44.radikal.ru/i106/0812/46/1b06e904cd06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1142976" y="2643182"/>
              <a:ext cx="1643074" cy="2126331"/>
            </a:xfrm>
            <a:prstGeom prst="rect">
              <a:avLst/>
            </a:prstGeom>
            <a:noFill/>
          </p:spPr>
        </p:pic>
      </p:grpSp>
      <p:grpSp>
        <p:nvGrpSpPr>
          <p:cNvPr id="8" name="Группа 21"/>
          <p:cNvGrpSpPr/>
          <p:nvPr/>
        </p:nvGrpSpPr>
        <p:grpSpPr>
          <a:xfrm>
            <a:off x="5000628" y="1643050"/>
            <a:ext cx="1857388" cy="2286016"/>
            <a:chOff x="4357686" y="2786058"/>
            <a:chExt cx="1857388" cy="2286016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357686" y="4572008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ЛОЖЬ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24" name="Picture 4" descr="http://s44.radikal.ru/i106/0812/46/1b06e904cd06.pn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4500562" y="2786058"/>
              <a:ext cx="1643074" cy="2000264"/>
            </a:xfrm>
            <a:prstGeom prst="rect">
              <a:avLst/>
            </a:prstGeom>
            <a:noFill/>
          </p:spPr>
        </p:pic>
      </p:grpSp>
      <p:grpSp>
        <p:nvGrpSpPr>
          <p:cNvPr id="9" name="Группа 24"/>
          <p:cNvGrpSpPr/>
          <p:nvPr/>
        </p:nvGrpSpPr>
        <p:grpSpPr>
          <a:xfrm>
            <a:off x="4929190" y="1785926"/>
            <a:ext cx="1857388" cy="2286016"/>
            <a:chOff x="5715008" y="4000504"/>
            <a:chExt cx="1857388" cy="2286016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5715008" y="5786454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ЛЮБОВЬ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27" name="Picture 8" descr="Картинка 13 из 1423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29322" y="4000504"/>
              <a:ext cx="1571636" cy="1887850"/>
            </a:xfrm>
            <a:prstGeom prst="rect">
              <a:avLst/>
            </a:prstGeom>
            <a:noFill/>
          </p:spPr>
        </p:pic>
      </p:grpSp>
      <p:grpSp>
        <p:nvGrpSpPr>
          <p:cNvPr id="10" name="Группа 27"/>
          <p:cNvGrpSpPr/>
          <p:nvPr/>
        </p:nvGrpSpPr>
        <p:grpSpPr>
          <a:xfrm>
            <a:off x="4929190" y="1500174"/>
            <a:ext cx="2000264" cy="2428892"/>
            <a:chOff x="2571736" y="3857628"/>
            <a:chExt cx="2000264" cy="2428892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2571736" y="5786454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ЖАДНОСТЬ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30" name="Picture 4" descr="http://s44.radikal.ru/i106/0812/46/1b06e904cd06.pn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2643174" y="3857628"/>
              <a:ext cx="1928826" cy="2143140"/>
            </a:xfrm>
            <a:prstGeom prst="rect">
              <a:avLst/>
            </a:prstGeom>
            <a:noFill/>
          </p:spPr>
        </p:pic>
      </p:grpSp>
      <p:grpSp>
        <p:nvGrpSpPr>
          <p:cNvPr id="13" name="Группа 30"/>
          <p:cNvGrpSpPr/>
          <p:nvPr/>
        </p:nvGrpSpPr>
        <p:grpSpPr>
          <a:xfrm>
            <a:off x="4857752" y="1714488"/>
            <a:ext cx="1857388" cy="2214578"/>
            <a:chOff x="6858016" y="2500306"/>
            <a:chExt cx="1857388" cy="2214578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6858016" y="4214818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ЗАВИСТЬ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33" name="Picture 4" descr="http://s44.radikal.ru/i106/0812/46/1b06e904cd06.pn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7072330" y="2500306"/>
              <a:ext cx="1571636" cy="1857388"/>
            </a:xfrm>
            <a:prstGeom prst="rect">
              <a:avLst/>
            </a:prstGeom>
            <a:noFill/>
          </p:spPr>
        </p:pic>
      </p:grpSp>
      <p:grpSp>
        <p:nvGrpSpPr>
          <p:cNvPr id="16" name="Группа 33"/>
          <p:cNvGrpSpPr/>
          <p:nvPr/>
        </p:nvGrpSpPr>
        <p:grpSpPr>
          <a:xfrm>
            <a:off x="4929190" y="1714488"/>
            <a:ext cx="1928826" cy="2214578"/>
            <a:chOff x="6500826" y="214290"/>
            <a:chExt cx="1928826" cy="2214578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6572264" y="1928802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ЩЕДРОСТЬ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36" name="Picture 4" descr="http://s44.radikal.ru/i106/0812/46/1b06e904cd06.png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6500826" y="214290"/>
              <a:ext cx="1857388" cy="1857388"/>
            </a:xfrm>
            <a:prstGeom prst="rect">
              <a:avLst/>
            </a:prstGeom>
            <a:noFill/>
          </p:spPr>
        </p:pic>
      </p:grpSp>
      <p:grpSp>
        <p:nvGrpSpPr>
          <p:cNvPr id="19" name="Группа 36"/>
          <p:cNvGrpSpPr/>
          <p:nvPr/>
        </p:nvGrpSpPr>
        <p:grpSpPr>
          <a:xfrm>
            <a:off x="4857752" y="1714488"/>
            <a:ext cx="2214578" cy="2357454"/>
            <a:chOff x="500034" y="285728"/>
            <a:chExt cx="1857388" cy="2071702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500034" y="1857364"/>
              <a:ext cx="1857388" cy="500066"/>
            </a:xfrm>
            <a:prstGeom prst="round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latin typeface="Constantia" pitchFamily="18" charset="0"/>
                </a:rPr>
                <a:t>ПРИЛЕЖАНИЕ</a:t>
              </a:r>
              <a:endParaRPr lang="ru-RU" b="1" dirty="0">
                <a:latin typeface="Constantia" pitchFamily="18" charset="0"/>
              </a:endParaRPr>
            </a:p>
          </p:txBody>
        </p:sp>
        <p:pic>
          <p:nvPicPr>
            <p:cNvPr id="39" name="Picture 4" descr="Картинка 8 из 1423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285728"/>
              <a:ext cx="1461621" cy="1714512"/>
            </a:xfrm>
            <a:prstGeom prst="rect">
              <a:avLst/>
            </a:prstGeom>
            <a:noFill/>
          </p:spPr>
        </p:pic>
      </p:grpSp>
      <p:sp>
        <p:nvSpPr>
          <p:cNvPr id="34" name="Скругленный прямоугольник 33"/>
          <p:cNvSpPr/>
          <p:nvPr/>
        </p:nvSpPr>
        <p:spPr>
          <a:xfrm>
            <a:off x="2571736" y="357166"/>
            <a:ext cx="5357850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Наряди ёлочку</a:t>
            </a:r>
            <a:endParaRPr lang="ru-RU" sz="2800" b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C -0.13923 0.00393 -0.27829 0.00833 -0.33368 0.01018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88 0.01504 C -0.20278 0.04097 -0.38351 0.06689 -0.45573 0.0773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C -0.21042 0.11736 -0.42066 0.23472 -0.50486 0.28171 " pathEditMode="relative" ptsTypes="aA">
                                      <p:cBhvr>
                                        <p:cTn id="9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3.33333E-6 C -0.1606 0.07824 -0.32084 0.15718 -0.38473 0.18843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C -0.19358 0.17731 -0.38698 0.35486 -0.46441 0.42592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-0.33073 0.39907 " pathEditMode="relative" ptsTypes="AA">
                                      <p:cBhvr>
                                        <p:cTn id="1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57356" y="357166"/>
            <a:ext cx="5357850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Дополни пословицу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428736"/>
            <a:ext cx="7536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onstantia" pitchFamily="18" charset="0"/>
              </a:rPr>
              <a:t>Доброе слово лечит, а __________ калечит.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1357298"/>
            <a:ext cx="971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nstantia" pitchFamily="18" charset="0"/>
              </a:rPr>
              <a:t>злое</a:t>
            </a:r>
            <a:endParaRPr lang="ru-RU" sz="2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8548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onstantia" pitchFamily="18" charset="0"/>
              </a:rPr>
              <a:t>Делай другим  __________ , будешь сам без беды.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2428868"/>
            <a:ext cx="1248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nstantia" pitchFamily="18" charset="0"/>
              </a:rPr>
              <a:t>добро</a:t>
            </a:r>
            <a:endParaRPr lang="ru-RU" sz="2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918" y="3643314"/>
            <a:ext cx="5640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onstantia" pitchFamily="18" charset="0"/>
              </a:rPr>
              <a:t>Жизнь дана на __________ дела.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3571876"/>
            <a:ext cx="1519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nstantia" pitchFamily="18" charset="0"/>
              </a:rPr>
              <a:t>добрые</a:t>
            </a:r>
            <a:endParaRPr lang="ru-RU" sz="2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4929198"/>
            <a:ext cx="795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onstantia" pitchFamily="18" charset="0"/>
              </a:rPr>
              <a:t>Кто любит __________ дела, то и жизнь мила.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488" y="4857760"/>
            <a:ext cx="1519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nstantia" pitchFamily="18" charset="0"/>
              </a:rPr>
              <a:t>добрые</a:t>
            </a:r>
            <a:endParaRPr lang="ru-RU" sz="28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357166"/>
            <a:ext cx="5715040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Правила жизни добрых детей</a:t>
            </a:r>
            <a:endParaRPr lang="ru-RU" sz="2800" b="1" dirty="0"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428736"/>
            <a:ext cx="8625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3200" b="1" dirty="0" smtClean="0">
                <a:latin typeface="Constantia" pitchFamily="18" charset="0"/>
              </a:rPr>
              <a:t>Никого не обижай ни словом, ни делом.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2357430"/>
            <a:ext cx="5315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3200" b="1" dirty="0" smtClean="0">
                <a:latin typeface="Constantia" pitchFamily="18" charset="0"/>
              </a:rPr>
              <a:t>Желай здоровья людям.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3286124"/>
            <a:ext cx="4487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3200" b="1" dirty="0" smtClean="0">
                <a:latin typeface="Constantia" pitchFamily="18" charset="0"/>
              </a:rPr>
              <a:t>Не ссорься ни с кем.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4214818"/>
            <a:ext cx="4488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3200" b="1" dirty="0" smtClean="0">
                <a:latin typeface="Constantia" pitchFamily="18" charset="0"/>
              </a:rPr>
              <a:t>Никого не осуждай.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5214950"/>
            <a:ext cx="4433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3200" b="1" dirty="0" smtClean="0">
                <a:latin typeface="Constantia" pitchFamily="18" charset="0"/>
              </a:rPr>
              <a:t>Делай добрые дела.</a:t>
            </a:r>
            <a:endParaRPr lang="ru-RU" sz="3200" b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357166"/>
            <a:ext cx="59879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latin typeface="Constantia" pitchFamily="18" charset="0"/>
              </a:rPr>
              <a:t>Желаем Вам </a:t>
            </a:r>
          </a:p>
          <a:p>
            <a:pPr algn="ctr"/>
            <a:r>
              <a:rPr lang="ru-RU" sz="7200" b="1" dirty="0" smtClean="0">
                <a:latin typeface="Constantia" pitchFamily="18" charset="0"/>
              </a:rPr>
              <a:t>ДОБРА!</a:t>
            </a:r>
            <a:endParaRPr lang="ru-RU" sz="7200" b="1" dirty="0">
              <a:latin typeface="Constantia" pitchFamily="18" charset="0"/>
            </a:endParaRPr>
          </a:p>
        </p:txBody>
      </p:sp>
      <p:pic>
        <p:nvPicPr>
          <p:cNvPr id="1026" name="Picture 2" descr="http://i039.radikal.ru/0910/5c/f8aa9e7c6f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786058"/>
            <a:ext cx="5238750" cy="34671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Барбарики__Дружба_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9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71546"/>
            <a:ext cx="82868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nstantia" pitchFamily="18" charset="0"/>
                <a:hlinkClick r:id="rId2"/>
              </a:rPr>
              <a:t>http://img1.liveinternet.ru/images/attach/c/2/72/794/72794338_4.jpg</a:t>
            </a:r>
            <a:r>
              <a:rPr lang="ru-RU" sz="1400" dirty="0" smtClean="0">
                <a:latin typeface="Constantia" pitchFamily="18" charset="0"/>
              </a:rPr>
              <a:t>  Господь Бог</a:t>
            </a:r>
            <a:endParaRPr lang="en-US" sz="1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  <a:hlinkClick r:id="rId3"/>
              </a:rPr>
              <a:t>http://religia.eduhmao.ru/var/db/html/23996.st08.jpg</a:t>
            </a:r>
            <a:r>
              <a:rPr lang="ru-RU" sz="1400" dirty="0" smtClean="0">
                <a:latin typeface="Constantia" pitchFamily="18" charset="0"/>
              </a:rPr>
              <a:t> </a:t>
            </a:r>
            <a:r>
              <a:rPr lang="en-US" sz="1400" dirty="0" smtClean="0">
                <a:latin typeface="Constantia" pitchFamily="18" charset="0"/>
              </a:rPr>
              <a:t> </a:t>
            </a:r>
            <a:r>
              <a:rPr lang="ru-RU" sz="1400" dirty="0" smtClean="0">
                <a:latin typeface="Constantia" pitchFamily="18" charset="0"/>
              </a:rPr>
              <a:t>почитай родителей</a:t>
            </a:r>
          </a:p>
          <a:p>
            <a:r>
              <a:rPr lang="en-US" sz="1400" dirty="0" smtClean="0">
                <a:latin typeface="Constantia" pitchFamily="18" charset="0"/>
                <a:hlinkClick r:id="rId4"/>
              </a:rPr>
              <a:t>http://crestintotal.files.wordpress.com/2009/01/13.jpg</a:t>
            </a:r>
            <a:r>
              <a:rPr lang="ru-RU" sz="1400" dirty="0" smtClean="0">
                <a:latin typeface="Constantia" pitchFamily="18" charset="0"/>
              </a:rPr>
              <a:t>  отношение к людям</a:t>
            </a:r>
          </a:p>
          <a:p>
            <a:r>
              <a:rPr lang="en-US" sz="1400" dirty="0" smtClean="0">
                <a:latin typeface="Constantia" pitchFamily="18" charset="0"/>
                <a:hlinkClick r:id="rId5"/>
              </a:rPr>
              <a:t>http://img1.liveinternet.ru/images/attach/c/0/63/243/63243731_1282881075_04.png</a:t>
            </a:r>
            <a:r>
              <a:rPr lang="en-US" sz="1400" dirty="0" smtClean="0">
                <a:latin typeface="Constantia" pitchFamily="18" charset="0"/>
              </a:rPr>
              <a:t>  </a:t>
            </a:r>
            <a:r>
              <a:rPr lang="ru-RU" sz="1400" dirty="0" smtClean="0">
                <a:latin typeface="Constantia" pitchFamily="18" charset="0"/>
              </a:rPr>
              <a:t>баба яга </a:t>
            </a:r>
          </a:p>
          <a:p>
            <a:r>
              <a:rPr lang="en-US" sz="1400" dirty="0" smtClean="0">
                <a:latin typeface="Constantia" pitchFamily="18" charset="0"/>
                <a:hlinkClick r:id="rId6"/>
              </a:rPr>
              <a:t>http://s59.radikal.ru/i164/0909/9a/7427889162e0.jpg</a:t>
            </a:r>
            <a:r>
              <a:rPr lang="ru-RU" sz="1400" dirty="0" smtClean="0">
                <a:latin typeface="Constantia" pitchFamily="18" charset="0"/>
              </a:rPr>
              <a:t> дед мороз</a:t>
            </a:r>
          </a:p>
          <a:p>
            <a:r>
              <a:rPr lang="en-US" sz="1400" dirty="0" smtClean="0">
                <a:latin typeface="Constantia" pitchFamily="18" charset="0"/>
                <a:hlinkClick r:id="rId7"/>
              </a:rPr>
              <a:t>http://i.allday.ru/uploads/posts/2009-05/1241412458_015.jpg</a:t>
            </a:r>
            <a:r>
              <a:rPr lang="ru-RU" sz="1400" dirty="0" smtClean="0">
                <a:latin typeface="Constantia" pitchFamily="18" charset="0"/>
              </a:rPr>
              <a:t>  </a:t>
            </a:r>
            <a:r>
              <a:rPr lang="ru-RU" sz="1400" dirty="0" err="1" smtClean="0">
                <a:latin typeface="Constantia" pitchFamily="18" charset="0"/>
              </a:rPr>
              <a:t>карабас</a:t>
            </a:r>
            <a:r>
              <a:rPr lang="ru-RU" sz="1400" dirty="0" smtClean="0">
                <a:latin typeface="Constantia" pitchFamily="18" charset="0"/>
              </a:rPr>
              <a:t> </a:t>
            </a:r>
            <a:r>
              <a:rPr lang="ru-RU" sz="1400" dirty="0" err="1" smtClean="0">
                <a:latin typeface="Constantia" pitchFamily="18" charset="0"/>
              </a:rPr>
              <a:t>барабас</a:t>
            </a:r>
            <a:r>
              <a:rPr lang="ru-RU" sz="1400" dirty="0" smtClean="0">
                <a:latin typeface="Constantia" pitchFamily="18" charset="0"/>
              </a:rPr>
              <a:t>, красная шапочка </a:t>
            </a:r>
          </a:p>
          <a:p>
            <a:r>
              <a:rPr lang="en-US" sz="1400" dirty="0" smtClean="0">
                <a:latin typeface="Constantia" pitchFamily="18" charset="0"/>
                <a:hlinkClick r:id="rId8"/>
              </a:rPr>
              <a:t>http://www.vilor-samara.ru/UserFiles/Image/0002822.jpg</a:t>
            </a:r>
            <a:r>
              <a:rPr lang="ru-RU" sz="1400" dirty="0" smtClean="0">
                <a:latin typeface="Constantia" pitchFamily="18" charset="0"/>
              </a:rPr>
              <a:t> елочный шарик</a:t>
            </a:r>
          </a:p>
          <a:p>
            <a:r>
              <a:rPr lang="en-US" sz="1400" dirty="0" smtClean="0">
                <a:latin typeface="Constantia" pitchFamily="18" charset="0"/>
                <a:hlinkClick r:id="rId9"/>
              </a:rPr>
              <a:t>http://elkotoys.ru/products_pictures/c89_big.jpg</a:t>
            </a:r>
            <a:r>
              <a:rPr lang="ru-RU" sz="1400" dirty="0" smtClean="0">
                <a:latin typeface="Constantia" pitchFamily="18" charset="0"/>
              </a:rPr>
              <a:t> елочный шарик</a:t>
            </a:r>
            <a:r>
              <a:rPr lang="en-US" sz="1400" dirty="0" smtClean="0">
                <a:latin typeface="Constantia" pitchFamily="18" charset="0"/>
              </a:rPr>
              <a:t> </a:t>
            </a:r>
            <a:endParaRPr lang="ru-RU" sz="1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  <a:hlinkClick r:id="rId10"/>
              </a:rPr>
              <a:t>http://manol-group.ru/manol_group/img/134327.jpg</a:t>
            </a:r>
            <a:r>
              <a:rPr lang="en-US" sz="1400" dirty="0" smtClean="0">
                <a:latin typeface="Constantia" pitchFamily="18" charset="0"/>
              </a:rPr>
              <a:t> </a:t>
            </a:r>
            <a:r>
              <a:rPr lang="ru-RU" sz="1400" dirty="0" smtClean="0">
                <a:latin typeface="Constantia" pitchFamily="18" charset="0"/>
              </a:rPr>
              <a:t>елочный шарик</a:t>
            </a:r>
            <a:r>
              <a:rPr lang="en-US" sz="1400" dirty="0" smtClean="0">
                <a:latin typeface="Constantia" pitchFamily="18" charset="0"/>
              </a:rPr>
              <a:t> </a:t>
            </a:r>
            <a:r>
              <a:rPr lang="en-US" sz="1400" dirty="0" smtClean="0">
                <a:latin typeface="Constantia" pitchFamily="18" charset="0"/>
                <a:hlinkClick r:id="rId11"/>
              </a:rPr>
              <a:t>http://img1.liveinternet.ru/images/attach/c/2/68/251/68251830_1293137812_023927349.png</a:t>
            </a:r>
            <a:r>
              <a:rPr lang="ru-RU" sz="1400" dirty="0" smtClean="0">
                <a:latin typeface="Constantia" pitchFamily="18" charset="0"/>
              </a:rPr>
              <a:t>  елочный шарик</a:t>
            </a:r>
            <a:r>
              <a:rPr lang="en-US" sz="1400" dirty="0" smtClean="0">
                <a:latin typeface="Constantia" pitchFamily="18" charset="0"/>
              </a:rPr>
              <a:t> </a:t>
            </a:r>
            <a:endParaRPr lang="ru-RU" sz="1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  <a:hlinkClick r:id="rId12"/>
              </a:rPr>
              <a:t>http://www.coollady.ru/puc/6/NG/07.jpg</a:t>
            </a:r>
            <a:r>
              <a:rPr lang="ru-RU" sz="1400" dirty="0" smtClean="0">
                <a:latin typeface="Constantia" pitchFamily="18" charset="0"/>
              </a:rPr>
              <a:t>  ёлочный шарик</a:t>
            </a:r>
            <a:r>
              <a:rPr lang="en-US" sz="1400" dirty="0" smtClean="0">
                <a:latin typeface="Constantia" pitchFamily="18" charset="0"/>
              </a:rPr>
              <a:t> </a:t>
            </a:r>
            <a:r>
              <a:rPr lang="ru-RU" sz="1400" dirty="0" smtClean="0">
                <a:latin typeface="Constantia" pitchFamily="18" charset="0"/>
              </a:rPr>
              <a:t>  </a:t>
            </a:r>
          </a:p>
          <a:p>
            <a:r>
              <a:rPr lang="en-US" sz="1400" dirty="0" smtClean="0">
                <a:latin typeface="Constantia" pitchFamily="18" charset="0"/>
                <a:hlinkClick r:id="rId13"/>
              </a:rPr>
              <a:t>http://s44.radikal.ru/i106/0812/46/1b06e904cd06.png</a:t>
            </a:r>
            <a:r>
              <a:rPr lang="ru-RU" sz="1400" dirty="0" smtClean="0">
                <a:latin typeface="Constantia" pitchFamily="18" charset="0"/>
              </a:rPr>
              <a:t> ёлочные шары</a:t>
            </a:r>
          </a:p>
          <a:p>
            <a:r>
              <a:rPr lang="en-US" sz="1400" dirty="0" smtClean="0">
                <a:latin typeface="Constantia" pitchFamily="18" charset="0"/>
                <a:hlinkClick r:id="rId14"/>
              </a:rPr>
              <a:t>http://s59.radikal.ru/i164/0812/13/4d4d6780e392.png</a:t>
            </a:r>
            <a:r>
              <a:rPr lang="ru-RU" sz="1400" dirty="0" smtClean="0">
                <a:latin typeface="Constantia" pitchFamily="18" charset="0"/>
              </a:rPr>
              <a:t> ёлка</a:t>
            </a:r>
          </a:p>
          <a:p>
            <a:r>
              <a:rPr lang="en-US" sz="1400" dirty="0" smtClean="0">
                <a:latin typeface="Constantia" pitchFamily="18" charset="0"/>
                <a:hlinkClick r:id="rId15"/>
              </a:rPr>
              <a:t>http://i039.radikal.ru/0910/5c/f8aa9e7c6fae.jpg</a:t>
            </a:r>
            <a:r>
              <a:rPr lang="ru-RU" sz="1400" dirty="0" smtClean="0">
                <a:latin typeface="Constantia" pitchFamily="18" charset="0"/>
              </a:rPr>
              <a:t> сердце</a:t>
            </a:r>
          </a:p>
          <a:p>
            <a:r>
              <a:rPr lang="en-US" sz="1400" dirty="0" smtClean="0">
                <a:latin typeface="Constantia" pitchFamily="18" charset="0"/>
                <a:hlinkClick r:id="rId16"/>
              </a:rPr>
              <a:t>http://helpster.ru/pic/project/pic/6302/3.jpg</a:t>
            </a:r>
            <a:r>
              <a:rPr lang="ru-RU" sz="1400" dirty="0" smtClean="0">
                <a:latin typeface="Constantia" pitchFamily="18" charset="0"/>
              </a:rPr>
              <a:t> </a:t>
            </a:r>
            <a:r>
              <a:rPr lang="ru-RU" sz="1400" dirty="0" err="1" smtClean="0">
                <a:latin typeface="Constantia" pitchFamily="18" charset="0"/>
              </a:rPr>
              <a:t>леопольд</a:t>
            </a:r>
            <a:endParaRPr lang="ru-RU" sz="1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  <a:hlinkClick r:id="rId17"/>
              </a:rPr>
              <a:t>http://www.mweb.ru/grafika/clipart/30/02.gif</a:t>
            </a:r>
            <a:r>
              <a:rPr lang="ru-RU" sz="1400" dirty="0" smtClean="0">
                <a:latin typeface="Constantia" pitchFamily="18" charset="0"/>
              </a:rPr>
              <a:t>  </a:t>
            </a:r>
            <a:r>
              <a:rPr lang="ru-RU" sz="1400" dirty="0" err="1" smtClean="0">
                <a:latin typeface="Constantia" pitchFamily="18" charset="0"/>
              </a:rPr>
              <a:t>бармалей</a:t>
            </a:r>
            <a:endParaRPr lang="ru-RU" sz="1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  <a:hlinkClick r:id="rId18"/>
              </a:rPr>
              <a:t>http://www.dimitraki.info/news/klipart/images/image-17185.jpg</a:t>
            </a:r>
            <a:r>
              <a:rPr lang="ru-RU" sz="1400" dirty="0" smtClean="0">
                <a:latin typeface="Constantia" pitchFamily="18" charset="0"/>
              </a:rPr>
              <a:t> </a:t>
            </a:r>
            <a:r>
              <a:rPr lang="ru-RU" sz="1400" dirty="0" err="1" smtClean="0">
                <a:latin typeface="Constantia" pitchFamily="18" charset="0"/>
              </a:rPr>
              <a:t>дюймовочка</a:t>
            </a:r>
            <a:endParaRPr lang="ru-RU" sz="1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  <a:hlinkClick r:id="rId19"/>
              </a:rPr>
              <a:t>http://i018.radikal.ru/0902/8f/37bf50657d6e.png</a:t>
            </a:r>
            <a:r>
              <a:rPr lang="ru-RU" sz="1400" dirty="0" smtClean="0">
                <a:latin typeface="Constantia" pitchFamily="18" charset="0"/>
              </a:rPr>
              <a:t> </a:t>
            </a:r>
            <a:r>
              <a:rPr lang="ru-RU" sz="1400" dirty="0" err="1" smtClean="0">
                <a:latin typeface="Constantia" pitchFamily="18" charset="0"/>
              </a:rPr>
              <a:t>айболит</a:t>
            </a:r>
            <a:r>
              <a:rPr lang="ru-RU" sz="1400" dirty="0" smtClean="0">
                <a:latin typeface="Constantia" pitchFamily="18" charset="0"/>
              </a:rPr>
              <a:t>   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14480" y="357166"/>
            <a:ext cx="5715040" cy="57150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nstantia" pitchFamily="18" charset="0"/>
              </a:rPr>
              <a:t>Использованные ресурсы</a:t>
            </a:r>
            <a:endParaRPr lang="ru-RU" sz="2800" b="1" dirty="0"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255</Words>
  <Application>Microsoft Office PowerPoint</Application>
  <PresentationFormat>Экран (4:3)</PresentationFormat>
  <Paragraphs>70</Paragraphs>
  <Slides>9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Вера</cp:lastModifiedBy>
  <cp:revision>37</cp:revision>
  <dcterms:created xsi:type="dcterms:W3CDTF">2011-11-19T14:46:23Z</dcterms:created>
  <dcterms:modified xsi:type="dcterms:W3CDTF">2019-05-03T16:18:22Z</dcterms:modified>
</cp:coreProperties>
</file>