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9" r:id="rId2"/>
    <p:sldId id="257" r:id="rId3"/>
    <p:sldId id="266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96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7" r:id="rId30"/>
    <p:sldId id="298" r:id="rId31"/>
    <p:sldId id="29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3A6D9-0024-4050-83F0-F0EA121BFC81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2D0A4-BFFA-4EAF-BDA9-47ADC516C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8D7406-FD41-4F23-9C24-23625759B310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FB46-70EF-4B6D-AC2E-5210EBD5DCC6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1B24-3FA9-4E73-A224-70B334A21DF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48680"/>
            <a:ext cx="1557450" cy="1590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88907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FB46-70EF-4B6D-AC2E-5210EBD5DCC6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1B24-3FA9-4E73-A224-70B334A21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3627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FB46-70EF-4B6D-AC2E-5210EBD5DCC6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1B24-3FA9-4E73-A224-70B334A21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868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53886-79B6-48C3-ACAB-6998D1A69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78CA0-409D-420A-AB69-C15924A41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FB46-70EF-4B6D-AC2E-5210EBD5DCC6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1B24-3FA9-4E73-A224-70B334A21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177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FB46-70EF-4B6D-AC2E-5210EBD5DCC6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1B24-3FA9-4E73-A224-70B334A21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596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FB46-70EF-4B6D-AC2E-5210EBD5DCC6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1B24-3FA9-4E73-A224-70B334A21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88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FB46-70EF-4B6D-AC2E-5210EBD5DCC6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1B24-3FA9-4E73-A224-70B334A21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6131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FB46-70EF-4B6D-AC2E-5210EBD5DCC6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1B24-3FA9-4E73-A224-70B334A21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998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FB46-70EF-4B6D-AC2E-5210EBD5DCC6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1B24-3FA9-4E73-A224-70B334A21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958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FB46-70EF-4B6D-AC2E-5210EBD5DCC6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1B24-3FA9-4E73-A224-70B334A21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403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FB46-70EF-4B6D-AC2E-5210EBD5DCC6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1B24-3FA9-4E73-A224-70B334A21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953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23528" y="332656"/>
            <a:ext cx="8424936" cy="6336704"/>
          </a:xfrm>
          <a:prstGeom prst="roundRect">
            <a:avLst/>
          </a:prstGeom>
          <a:solidFill>
            <a:schemeClr val="lt1">
              <a:alpha val="93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0FB46-70EF-4B6D-AC2E-5210EBD5DCC6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71B24-3FA9-4E73-A224-70B334A21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083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www1.uralpress.ru/show_image_photoset.php?id=2323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p-guide.ru/zk.ht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336238" cy="4680520"/>
          </a:xfrm>
        </p:spPr>
      </p:pic>
    </p:spTree>
    <p:extLst>
      <p:ext uri="{BB962C8B-B14F-4D97-AF65-F5344CB8AC3E}">
        <p14:creationId xmlns="" xmlns:p14="http://schemas.microsoft.com/office/powerpoint/2010/main" val="225582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96252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313" y="4214813"/>
            <a:ext cx="8072437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7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 – </a:t>
            </a:r>
            <a:endParaRPr lang="ru-RU" sz="7200" b="1" i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7200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страна </a:t>
            </a:r>
            <a:r>
              <a:rPr lang="ru-RU" sz="7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берёз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 descr="165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0"/>
            <a:ext cx="4286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4" descr="c494f632233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57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_41bc_2cbc65f9_XL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357188"/>
            <a:ext cx="700087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0930b65107dff7d478e5556e65936821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5" descr="0_1e9c5_8e9e20a3_XL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3" y="0"/>
            <a:ext cx="9083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b4b32e93a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_1082003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pic>
        <p:nvPicPr>
          <p:cNvPr id="112647" name="Picture 7" descr="66bd88f3825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08050"/>
            <a:ext cx="8424862" cy="49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0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913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092825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2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092825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matroshka-370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3063" y="2286000"/>
            <a:ext cx="5786437" cy="3929063"/>
          </a:xfrm>
          <a:noFill/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357188" y="928688"/>
            <a:ext cx="85010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800000"/>
                </a:solidFill>
                <a:latin typeface="+mn-lt"/>
              </a:rPr>
              <a:t>   72- местная русская красавица (72 куклы) достигает в высоту 1,5 м, а ее объем - 75 см и находится она сейчас в Германии. </a:t>
            </a:r>
          </a:p>
        </p:txBody>
      </p:sp>
      <p:pic>
        <p:nvPicPr>
          <p:cNvPr id="20484" name="Picture 1" descr="D:\WINDOWS\Users\Aida\Рабочий стол\матрёшка\1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6215063"/>
            <a:ext cx="2805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" descr="D:\WINDOWS\Users\Aida\Рабочий стол\матрёшка\1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6215063"/>
            <a:ext cx="2805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" descr="D:\WINDOWS\Users\Aida\Рабочий стол\матрёшка\1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6215063"/>
            <a:ext cx="2805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28625" y="357188"/>
            <a:ext cx="3154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Это интересно…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D:\WINDOWS\Users\Aida\Рабочий стол\11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214438"/>
            <a:ext cx="1857375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571500" y="4643438"/>
            <a:ext cx="82153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800000"/>
                </a:solidFill>
                <a:latin typeface="+mn-lt"/>
              </a:rPr>
              <a:t>Матрешки "Русский молодец" и "Русская красавица" вместе с экипажем космического корабля "Салют-7" побывали в космосе. </a:t>
            </a:r>
          </a:p>
        </p:txBody>
      </p:sp>
      <p:pic>
        <p:nvPicPr>
          <p:cNvPr id="21508" name="Picture 7" descr="D:\WINDOWS\Users\Aida\Рабочий стол\1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428625"/>
            <a:ext cx="1857375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" descr="D:\WINDOWS\Users\Aida\Рабочий стол\матрёшка\1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6215063"/>
            <a:ext cx="2805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" descr="D:\WINDOWS\Users\Aida\Рабочий стол\матрёшка\1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0" y="6215063"/>
            <a:ext cx="2805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" descr="D:\WINDOWS\Users\Aida\Рабочий стол\матрёшка\1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6215063"/>
            <a:ext cx="2805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69900" y="509588"/>
            <a:ext cx="3233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Это интересно…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0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1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2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14"/>
          <p:cNvSpPr txBox="1">
            <a:spLocks noChangeArrowheads="1"/>
          </p:cNvSpPr>
          <p:nvPr/>
        </p:nvSpPr>
        <p:spPr bwMode="auto">
          <a:xfrm>
            <a:off x="1500188" y="285750"/>
            <a:ext cx="3254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535" name="Text Box 15"/>
          <p:cNvSpPr txBox="1">
            <a:spLocks noChangeArrowheads="1"/>
          </p:cNvSpPr>
          <p:nvPr/>
        </p:nvSpPr>
        <p:spPr bwMode="auto">
          <a:xfrm>
            <a:off x="4071938" y="285750"/>
            <a:ext cx="3254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536" name="Прямоугольник 12"/>
          <p:cNvSpPr>
            <a:spLocks noChangeArrowheads="1"/>
          </p:cNvSpPr>
          <p:nvPr/>
        </p:nvSpPr>
        <p:spPr bwMode="auto">
          <a:xfrm>
            <a:off x="714375" y="785813"/>
            <a:ext cx="8001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Какая страна считается родиной матрёшки?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33400"/>
            <a:ext cx="38576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4" cstate="print"/>
          <a:srcRect l="25938" b="9091"/>
          <a:stretch>
            <a:fillRect/>
          </a:stretch>
        </p:blipFill>
        <p:spPr bwMode="auto">
          <a:xfrm>
            <a:off x="2667000" y="3429000"/>
            <a:ext cx="38274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l="3342" r="6433"/>
          <a:stretch>
            <a:fillRect/>
          </a:stretch>
        </p:blipFill>
        <p:spPr bwMode="auto">
          <a:xfrm>
            <a:off x="304800" y="533400"/>
            <a:ext cx="4114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6929438" y="4357688"/>
            <a:ext cx="17764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Япония</a:t>
            </a:r>
          </a:p>
          <a:p>
            <a:pPr marL="342900" indent="-342900">
              <a:buFontTx/>
              <a:buAutoNum type="arabicPeriod"/>
            </a:pPr>
            <a:endParaRPr lang="ru-RU" sz="2400" b="1" i="1">
              <a:solidFill>
                <a:srgbClr val="99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Россия</a:t>
            </a:r>
          </a:p>
          <a:p>
            <a:pPr marL="342900" indent="-342900">
              <a:buFontTx/>
              <a:buAutoNum type="arabicPeriod"/>
            </a:pPr>
            <a:endParaRPr lang="ru-RU" sz="2400" b="1" i="1">
              <a:solidFill>
                <a:srgbClr val="99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Америка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0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1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2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14"/>
          <p:cNvSpPr txBox="1">
            <a:spLocks noChangeArrowheads="1"/>
          </p:cNvSpPr>
          <p:nvPr/>
        </p:nvSpPr>
        <p:spPr bwMode="auto">
          <a:xfrm>
            <a:off x="1500188" y="285750"/>
            <a:ext cx="3254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631" name="Text Box 15"/>
          <p:cNvSpPr txBox="1">
            <a:spLocks noChangeArrowheads="1"/>
          </p:cNvSpPr>
          <p:nvPr/>
        </p:nvSpPr>
        <p:spPr bwMode="auto">
          <a:xfrm>
            <a:off x="4071938" y="285750"/>
            <a:ext cx="3254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632" name="Прямоугольник 12"/>
          <p:cNvSpPr>
            <a:spLocks noChangeArrowheads="1"/>
          </p:cNvSpPr>
          <p:nvPr/>
        </p:nvSpPr>
        <p:spPr bwMode="auto">
          <a:xfrm>
            <a:off x="714375" y="785813"/>
            <a:ext cx="8001000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633" name="Прямоугольник 8"/>
          <p:cNvSpPr>
            <a:spLocks noChangeArrowheads="1"/>
          </p:cNvSpPr>
          <p:nvPr/>
        </p:nvSpPr>
        <p:spPr bwMode="auto">
          <a:xfrm>
            <a:off x="357188" y="1214438"/>
            <a:ext cx="83581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5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держала в руках самая первая матрешка</a:t>
            </a:r>
            <a:r>
              <a:rPr lang="en-US" sz="5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2667000" y="33528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1                                                                                </a:t>
            </a:r>
          </a:p>
        </p:txBody>
      </p:sp>
      <p:sp>
        <p:nvSpPr>
          <p:cNvPr id="27651" name="TextBox 7"/>
          <p:cNvSpPr txBox="1">
            <a:spLocks noChangeArrowheads="1"/>
          </p:cNvSpPr>
          <p:nvPr/>
        </p:nvSpPr>
        <p:spPr bwMode="auto">
          <a:xfrm>
            <a:off x="8534400" y="32766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652" name="TextBox 9"/>
          <p:cNvSpPr txBox="1">
            <a:spLocks noChangeArrowheads="1"/>
          </p:cNvSpPr>
          <p:nvPr/>
        </p:nvSpPr>
        <p:spPr bwMode="auto">
          <a:xfrm>
            <a:off x="7010400" y="60198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27653" name="Picture 2" descr="C:\Documents and Settings\Администратор\Рабочий стол\оля\Рисунок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81000"/>
            <a:ext cx="3767138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Администратор\Рабочий стол\оля\Рисунок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35036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4" descr="C:\Documents and Settings\Администратор\Рабочий стол\оля\Рисунок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667000"/>
            <a:ext cx="33718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Documents and Settings\Администратор\Рабочий стол\оля\Рисунок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81000"/>
            <a:ext cx="2981325" cy="611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00108"/>
            <a:ext cx="7344816" cy="27169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         12 </a:t>
            </a:r>
            <a:r>
              <a:rPr lang="ru-RU" b="1" dirty="0"/>
              <a:t>июня </a:t>
            </a:r>
            <a:r>
              <a:rPr lang="ru-RU" dirty="0"/>
              <a:t>наша страна отмечает важный государственный праздник – </a:t>
            </a:r>
            <a:r>
              <a:rPr lang="ru-RU" b="1" dirty="0"/>
              <a:t>День </a:t>
            </a:r>
            <a:r>
              <a:rPr lang="ru-RU" b="1" dirty="0" smtClean="0"/>
              <a:t>России.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3000372"/>
            <a:ext cx="4424752" cy="29456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8539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3886200" y="21336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33400"/>
            <a:ext cx="9144000" cy="5570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ru-RU" sz="2800" b="1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Выберите среди предложенных  вариантов </a:t>
            </a:r>
          </a:p>
          <a:p>
            <a:pPr algn="ctr">
              <a:defRPr/>
            </a:pP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традиционную форму  матрешки </a:t>
            </a:r>
          </a:p>
          <a:p>
            <a:pPr algn="ctr">
              <a:defRPr/>
            </a:pPr>
            <a:endParaRPr lang="ru-RU" sz="2800" b="1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E:\матрешка\000152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297180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E:\матрешка\01062005170606_M7888.JPG"/>
          <p:cNvPicPr>
            <a:picLocks noChangeAspect="1" noChangeArrowheads="1"/>
          </p:cNvPicPr>
          <p:nvPr/>
        </p:nvPicPr>
        <p:blipFill>
          <a:blip r:embed="rId3" cstate="print"/>
          <a:srcRect l="8916" t="3842" r="13809" b="2022"/>
          <a:stretch>
            <a:fillRect/>
          </a:stretch>
        </p:blipFill>
        <p:spPr bwMode="auto">
          <a:xfrm>
            <a:off x="6477000" y="1219200"/>
            <a:ext cx="237172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 descr="E:\матрешка\6543.jpg"/>
          <p:cNvPicPr>
            <a:picLocks noChangeAspect="1" noChangeArrowheads="1"/>
          </p:cNvPicPr>
          <p:nvPr/>
        </p:nvPicPr>
        <p:blipFill>
          <a:blip r:embed="rId4" cstate="print"/>
          <a:srcRect l="2747" t="1923" r="3847"/>
          <a:stretch>
            <a:fillRect/>
          </a:stretch>
        </p:blipFill>
        <p:spPr bwMode="auto">
          <a:xfrm>
            <a:off x="3352800" y="1219200"/>
            <a:ext cx="2971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0" y="61722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                 1                                       2                                     3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347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ru-RU" sz="2800" b="1" i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 i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 i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является прообразом </a:t>
            </a:r>
          </a:p>
          <a:p>
            <a:pPr algn="ctr">
              <a:defRPr/>
            </a:pP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первой русской матрешки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048000" y="1371600"/>
            <a:ext cx="28892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0" y="61722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               1                                       2                                     3</a:t>
            </a:r>
          </a:p>
        </p:txBody>
      </p:sp>
      <p:pic>
        <p:nvPicPr>
          <p:cNvPr id="4098" name="Picture 2" descr="C:\Documents and Settings\Администратор\Рабочий стол\оля\Рисунок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85800"/>
            <a:ext cx="2341563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документы ольга\image_2891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9790" t="4111" r="9444" b="4111"/>
          <a:stretch>
            <a:fillRect/>
          </a:stretch>
        </p:blipFill>
        <p:spPr bwMode="auto">
          <a:xfrm>
            <a:off x="6248400" y="685800"/>
            <a:ext cx="2514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Рожок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821537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Жалейка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55860" y="1500174"/>
            <a:ext cx="1089986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-714404"/>
            <a:ext cx="8142314" cy="728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781050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Свирель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914400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4356100" y="1341438"/>
            <a:ext cx="4787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i="1" dirty="0">
              <a:solidFill>
                <a:schemeClr val="accent2"/>
              </a:solidFill>
            </a:endParaRPr>
          </a:p>
          <a:p>
            <a:r>
              <a:rPr lang="ru-RU" i="1" dirty="0" smtClean="0">
                <a:solidFill>
                  <a:schemeClr val="accent2"/>
                </a:solidFill>
              </a:rPr>
              <a:t> </a:t>
            </a:r>
            <a:endParaRPr lang="ru-RU" i="1" dirty="0">
              <a:solidFill>
                <a:schemeClr val="accent2"/>
              </a:solidFill>
            </a:endParaRP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3428993" y="500042"/>
            <a:ext cx="33952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Самовар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36869" name="Picture 7" descr="fcd34331372b87e6f010bef2cb31d8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571612"/>
            <a:ext cx="464347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78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24744"/>
            <a:ext cx="533893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6600" b="1" dirty="0" smtClean="0"/>
              <a:t>«Россия – Родина моя!»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1089">
            <a:off x="2817296" y="3215410"/>
            <a:ext cx="6894541" cy="31992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917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              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    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Игра  «Собери пословицы»</a:t>
            </a:r>
            <a:r>
              <a:rPr lang="ru-RU" sz="32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Для Родины своей		      рад своей </a:t>
            </a:r>
            <a:r>
              <a:rPr lang="en-US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воронушке</a:t>
            </a:r>
            <a:r>
              <a:rPr lang="ru-RU" sz="2400" b="1" dirty="0" smtClean="0">
                <a:latin typeface="+mn-lt"/>
              </a:rPr>
              <a:t>.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 Родина – мать,		      соловей без песни.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На чужой сторонушке	      ни сил, ни жизни не жалей.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Человек без Родины - 	     чужая сторона – мачеха</a:t>
            </a:r>
            <a:r>
              <a:rPr lang="ru-RU" sz="2400" dirty="0" smtClean="0">
                <a:latin typeface="+mn-lt"/>
              </a:rPr>
              <a:t>. </a:t>
            </a:r>
            <a:br>
              <a:rPr lang="ru-RU" sz="2400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Всякому мила		     своя сторона.</a:t>
            </a:r>
            <a:endParaRPr lang="ru-RU" sz="2400" b="1" dirty="0">
              <a:latin typeface="+mn-lt"/>
            </a:endParaRPr>
          </a:p>
        </p:txBody>
      </p:sp>
    </p:spTree>
  </p:cSld>
  <p:clrMapOvr>
    <a:masterClrMapping/>
  </p:clrMapOvr>
  <p:transition advTm="5187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9" descr="Гляжу в озера си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50"/>
            <a:ext cx="91440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7"/>
          <p:cNvSpPr>
            <a:spLocks noGrp="1" noChangeArrowheads="1"/>
          </p:cNvSpPr>
          <p:nvPr>
            <p:ph idx="1"/>
          </p:nvPr>
        </p:nvSpPr>
        <p:spPr>
          <a:xfrm>
            <a:off x="214313" y="285750"/>
            <a:ext cx="8642350" cy="2808288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2071688"/>
          </a:xfrm>
        </p:spPr>
        <p:txBody>
          <a:bodyPr>
            <a:noAutofit/>
          </a:bodyPr>
          <a:lstStyle/>
          <a:p>
            <a:pPr eaLnBrk="1" hangingPunct="1"/>
            <a:r>
              <a:rPr lang="ru-RU" sz="4800" b="1" dirty="0" smtClean="0">
                <a:latin typeface="+mn-lt"/>
              </a:rPr>
              <a:t>Государственными символами </a:t>
            </a:r>
            <a:br>
              <a:rPr lang="ru-RU" sz="4800" b="1" dirty="0" smtClean="0">
                <a:latin typeface="+mn-lt"/>
              </a:rPr>
            </a:br>
            <a:r>
              <a:rPr lang="ru-RU" sz="4800" b="1" dirty="0" smtClean="0">
                <a:latin typeface="+mn-lt"/>
              </a:rPr>
              <a:t>страны являются: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6125"/>
            <a:ext cx="6400800" cy="3571875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ru-RU" sz="5400" b="1" dirty="0" smtClean="0">
                <a:solidFill>
                  <a:srgbClr val="C00000"/>
                </a:solidFill>
                <a:cs typeface="Times New Roman" pitchFamily="18" charset="0"/>
              </a:rPr>
              <a:t> ГЕРБ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5400" b="1" dirty="0" smtClean="0">
                <a:solidFill>
                  <a:srgbClr val="C00000"/>
                </a:solidFill>
                <a:cs typeface="Times New Roman" pitchFamily="18" charset="0"/>
              </a:rPr>
              <a:t> ФЛАГ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5400" b="1" dirty="0" smtClean="0">
                <a:solidFill>
                  <a:srgbClr val="C00000"/>
                </a:solidFill>
                <a:cs typeface="Times New Roman" pitchFamily="18" charset="0"/>
              </a:rPr>
              <a:t> ГИМН</a:t>
            </a:r>
            <a:endParaRPr lang="ru-RU" sz="5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advTm="8422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7858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6600" b="1" dirty="0" smtClean="0">
                <a:solidFill>
                  <a:srgbClr val="C00000"/>
                </a:solidFill>
                <a:latin typeface="+mn-lt"/>
              </a:rPr>
              <a:t>СТОЛИЦА</a:t>
            </a:r>
            <a:r>
              <a:rPr lang="ru-RU" sz="6600" dirty="0" smtClean="0">
                <a:latin typeface="+mn-lt"/>
              </a:rPr>
              <a:t> - </a:t>
            </a: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14563"/>
            <a:ext cx="6400800" cy="3424237"/>
          </a:xfrm>
        </p:spPr>
        <p:txBody>
          <a:bodyPr/>
          <a:lstStyle/>
          <a:p>
            <a:pPr eaLnBrk="1" hangingPunct="1"/>
            <a:r>
              <a:rPr lang="ru-RU" sz="4400" dirty="0" smtClean="0">
                <a:solidFill>
                  <a:schemeClr val="tx1"/>
                </a:solidFill>
              </a:rPr>
              <a:t>ГЛАВНЫЙ ГОРОД  ГОСУДАРСТВА</a:t>
            </a:r>
          </a:p>
          <a:p>
            <a:pPr eaLnBrk="1" hangingPunct="1"/>
            <a:r>
              <a:rPr lang="ru-RU" sz="9600" dirty="0" smtClean="0">
                <a:solidFill>
                  <a:srgbClr val="C00000"/>
                </a:solidFill>
              </a:rPr>
              <a:t>Москва</a:t>
            </a:r>
          </a:p>
        </p:txBody>
      </p:sp>
    </p:spTree>
  </p:cSld>
  <p:clrMapOvr>
    <a:masterClrMapping/>
  </p:clrMapOvr>
  <p:transition advTm="14328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1673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Москва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684213" y="5084763"/>
            <a:ext cx="51117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Москва – это Красная площадь.</a:t>
            </a:r>
          </a:p>
          <a:p>
            <a:r>
              <a:rPr lang="ru-RU" b="1" dirty="0">
                <a:solidFill>
                  <a:schemeClr val="accent2"/>
                </a:solidFill>
              </a:rPr>
              <a:t>Москва – это башни Кремля.</a:t>
            </a:r>
          </a:p>
          <a:p>
            <a:r>
              <a:rPr lang="ru-RU" b="1" dirty="0">
                <a:solidFill>
                  <a:schemeClr val="accent2"/>
                </a:solidFill>
              </a:rPr>
              <a:t>Москва – это сердце России,</a:t>
            </a:r>
          </a:p>
          <a:p>
            <a:r>
              <a:rPr lang="ru-RU" b="1" dirty="0">
                <a:solidFill>
                  <a:schemeClr val="accent2"/>
                </a:solidFill>
              </a:rPr>
              <a:t>Которое любит тебя.</a:t>
            </a:r>
          </a:p>
          <a:p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4340" name="Picture 6" descr="moscow_00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15888"/>
            <a:ext cx="662463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герб Москв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52513"/>
            <a:ext cx="166528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547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photo11997325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4106863" cy="61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4643438" y="1557338"/>
            <a:ext cx="378982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Если долго-долго-долго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В самолёте нам лететь.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Если долго-долго-долго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На Россию нам смотреть,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То увидим  мы тогда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И леса, и города,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Океанские просторы,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Ленты рек, озёра, горы…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Мы увидим даль без края,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Тундру, где звенит весна,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И поймёшь тогда, какая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Наша родина большая,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Необъятная страна.</a:t>
            </a:r>
          </a:p>
        </p:txBody>
      </p:sp>
      <p:pic>
        <p:nvPicPr>
          <p:cNvPr id="23556" name="Picture 7" descr="prir73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333375"/>
            <a:ext cx="123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9141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395288" y="4797425"/>
            <a:ext cx="842486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Живут в России разные           У каждого народа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Народы с давних пор.              Язык свой и наряд.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Одним – тайга по нраву,          Один – черкеску носит,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Другим – степной простор.     Другой надел халат.</a:t>
            </a:r>
          </a:p>
          <a:p>
            <a:endParaRPr lang="ru-RU" dirty="0">
              <a:solidFill>
                <a:schemeClr val="accent2"/>
              </a:solidFill>
            </a:endParaRPr>
          </a:p>
          <a:p>
            <a:endParaRPr lang="ru-RU" dirty="0">
              <a:solidFill>
                <a:schemeClr val="accent2"/>
              </a:solidFill>
            </a:endParaRPr>
          </a:p>
          <a:p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1979613" y="188913"/>
            <a:ext cx="38909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Российская семья</a:t>
            </a:r>
          </a:p>
        </p:txBody>
      </p:sp>
      <p:pic>
        <p:nvPicPr>
          <p:cNvPr id="33796" name="Picture 7" descr="ist10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260350"/>
            <a:ext cx="819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9" descr="ist10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2477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1" descr="В Екатеринбурге на Российском фестивале единства народов встретились фольклористы со всей России (фото Юлии Кочкиной)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836613"/>
            <a:ext cx="4824413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76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4643438" y="3643314"/>
            <a:ext cx="375532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Один – рыбак с рожденья,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Другой  - оленевод.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Один кумыс готовит,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Другой готовит мёд.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Одним – милее осень,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Другим – милей весна.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А Родина Россия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У нас у всех - одна.</a:t>
            </a:r>
          </a:p>
        </p:txBody>
      </p:sp>
      <p:pic>
        <p:nvPicPr>
          <p:cNvPr id="34819" name="Picture 6" descr="На «Саянском кольце» можно услышать традиционную музыку народов России (фото Полина Устюжанина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88913"/>
            <a:ext cx="3675062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8" descr="фото | Олег Иванов | Оленевод Бельдыев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997200"/>
            <a:ext cx="4175125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2" descr="pict00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260350"/>
            <a:ext cx="23050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844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311</Words>
  <Application>Microsoft Office PowerPoint</Application>
  <PresentationFormat>Экран (4:3)</PresentationFormat>
  <Paragraphs>93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Государственными символами  страны являются:</vt:lpstr>
      <vt:lpstr>СТОЛИЦА -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Рожок</vt:lpstr>
      <vt:lpstr>Жалейка</vt:lpstr>
      <vt:lpstr>Слайд 26</vt:lpstr>
      <vt:lpstr>Слайд 27</vt:lpstr>
      <vt:lpstr>Свирель </vt:lpstr>
      <vt:lpstr>Слайд 29</vt:lpstr>
      <vt:lpstr>                  Игра  «Собери пословицы»   Для Родины своей        рад своей  воронушке.  Родина – мать,        соловей без песни. На чужой сторонушке       ни сил, ни жизни не жалей. Человек без Родины -       чужая сторона – мачеха.  Всякому мила       своя сторона.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июня - День России (из истории праздника)</dc:title>
  <dc:creator>Ольга</dc:creator>
  <cp:lastModifiedBy>Admin</cp:lastModifiedBy>
  <cp:revision>34</cp:revision>
  <dcterms:created xsi:type="dcterms:W3CDTF">2015-06-06T13:42:04Z</dcterms:created>
  <dcterms:modified xsi:type="dcterms:W3CDTF">2015-06-10T19:37:03Z</dcterms:modified>
</cp:coreProperties>
</file>