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57" r:id="rId4"/>
    <p:sldId id="258" r:id="rId5"/>
    <p:sldId id="259" r:id="rId6"/>
    <p:sldId id="270" r:id="rId7"/>
    <p:sldId id="271" r:id="rId8"/>
    <p:sldId id="269" r:id="rId9"/>
    <p:sldId id="261" r:id="rId10"/>
    <p:sldId id="262" r:id="rId11"/>
    <p:sldId id="263" r:id="rId12"/>
    <p:sldId id="264" r:id="rId13"/>
    <p:sldId id="266" r:id="rId14"/>
    <p:sldId id="26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F593D83D-44BA-4D9A-B8A9-5E7CE1222B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593D83D-44BA-4D9A-B8A9-5E7CE1222B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593D83D-44BA-4D9A-B8A9-5E7CE1222BF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B1C0A9E-A766-44CD-B8A8-D3D4778C213A}" type="datetimeFigureOut">
              <a:rPr lang="ru-RU" smtClean="0"/>
              <a:pPr/>
              <a:t>25.09.2017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F593D83D-44BA-4D9A-B8A9-5E7CE1222BF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1C0A9E-A766-44CD-B8A8-D3D4778C213A}" type="datetimeFigureOut">
              <a:rPr lang="ru-RU" smtClean="0"/>
              <a:pPr/>
              <a:t>25.09.2017</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593D83D-44BA-4D9A-B8A9-5E7CE1222BF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548680"/>
            <a:ext cx="8496944" cy="1872208"/>
          </a:xfrm>
        </p:spPr>
        <p:txBody>
          <a:bodyPr>
            <a:normAutofit fontScale="90000"/>
          </a:bodyPr>
          <a:lstStyle/>
          <a:p>
            <a:pPr algn="ctr"/>
            <a:r>
              <a:rPr lang="ru-RU" b="0" dirty="0" smtClean="0">
                <a:solidFill>
                  <a:schemeClr val="bg1"/>
                </a:solidFill>
                <a:latin typeface="+mn-lt"/>
              </a:rPr>
              <a:t>Этапы работы по развитию</a:t>
            </a:r>
            <a:br>
              <a:rPr lang="ru-RU" b="0" dirty="0" smtClean="0">
                <a:solidFill>
                  <a:schemeClr val="bg1"/>
                </a:solidFill>
                <a:latin typeface="+mn-lt"/>
              </a:rPr>
            </a:br>
            <a:r>
              <a:rPr lang="ru-RU" b="0" dirty="0" smtClean="0">
                <a:solidFill>
                  <a:schemeClr val="bg1"/>
                </a:solidFill>
                <a:latin typeface="+mn-lt"/>
              </a:rPr>
              <a:t> речи дошкольников</a:t>
            </a:r>
            <a:endParaRPr lang="ru-RU" b="0" dirty="0">
              <a:solidFill>
                <a:schemeClr val="bg1"/>
              </a:solidFill>
              <a:latin typeface="+mn-lt"/>
            </a:endParaRPr>
          </a:p>
        </p:txBody>
      </p:sp>
      <p:sp>
        <p:nvSpPr>
          <p:cNvPr id="3" name="Подзаголовок 2"/>
          <p:cNvSpPr>
            <a:spLocks noGrp="1"/>
          </p:cNvSpPr>
          <p:nvPr>
            <p:ph type="subTitle" idx="1"/>
          </p:nvPr>
        </p:nvSpPr>
        <p:spPr/>
        <p:txBody>
          <a:bodyPr/>
          <a:lstStyle/>
          <a:p>
            <a:endParaRPr lang="ru-RU" dirty="0"/>
          </a:p>
        </p:txBody>
      </p:sp>
      <p:pic>
        <p:nvPicPr>
          <p:cNvPr id="4" name="Рисунок 3" descr="kham-pha-3-cach-don-gian-nuoi-duong-tam-hon-tre-tho.jpg"/>
          <p:cNvPicPr>
            <a:picLocks noChangeAspect="1"/>
          </p:cNvPicPr>
          <p:nvPr/>
        </p:nvPicPr>
        <p:blipFill>
          <a:blip r:embed="rId2" cstate="print"/>
          <a:stretch>
            <a:fillRect/>
          </a:stretch>
        </p:blipFill>
        <p:spPr>
          <a:xfrm>
            <a:off x="1979712" y="3068960"/>
            <a:ext cx="5219700" cy="3384376"/>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692696"/>
            <a:ext cx="8229600" cy="708688"/>
          </a:xfrm>
        </p:spPr>
        <p:txBody>
          <a:bodyPr>
            <a:normAutofit/>
          </a:bodyPr>
          <a:lstStyle/>
          <a:p>
            <a:r>
              <a:rPr lang="ru-RU" sz="3600" b="1" dirty="0" smtClean="0">
                <a:latin typeface="+mn-lt"/>
              </a:rPr>
              <a:t>  </a:t>
            </a:r>
            <a:r>
              <a:rPr lang="ru-RU" sz="3600" b="1" dirty="0" smtClean="0">
                <a:solidFill>
                  <a:schemeClr val="accent1">
                    <a:lumMod val="50000"/>
                  </a:schemeClr>
                </a:solidFill>
                <a:latin typeface="+mn-lt"/>
              </a:rPr>
              <a:t>Расширение словарного запаса.</a:t>
            </a:r>
            <a:endParaRPr lang="ru-RU" sz="3600" b="1" dirty="0">
              <a:solidFill>
                <a:schemeClr val="accent1">
                  <a:lumMod val="50000"/>
                </a:schemeClr>
              </a:solidFill>
              <a:latin typeface="+mn-lt"/>
            </a:endParaRPr>
          </a:p>
        </p:txBody>
      </p:sp>
      <p:sp>
        <p:nvSpPr>
          <p:cNvPr id="3" name="Содержимое 2"/>
          <p:cNvSpPr>
            <a:spLocks noGrp="1"/>
          </p:cNvSpPr>
          <p:nvPr>
            <p:ph idx="1"/>
          </p:nvPr>
        </p:nvSpPr>
        <p:spPr>
          <a:xfrm>
            <a:off x="457200" y="1628800"/>
            <a:ext cx="8229600" cy="4695800"/>
          </a:xfrm>
        </p:spPr>
        <p:txBody>
          <a:bodyPr anchor="ctr">
            <a:normAutofit fontScale="92500" lnSpcReduction="10000"/>
          </a:bodyPr>
          <a:lstStyle/>
          <a:p>
            <a:pPr>
              <a:buNone/>
            </a:pPr>
            <a:r>
              <a:rPr lang="ru-RU" dirty="0" smtClean="0"/>
              <a:t>         Уточняется значение слов, их смысловые оттенки, детей знакомят с новыми словами, соотнося их с предметами и явлениями окружающего мира. Важен словарный запас не сам по себе, а умение активно им пользоваться, правильно сочетать слова, образовывать новые т.д. Словарь дошкольников обогащается существительными, глаголами, прилагательными, числительными, наречиями, предлогами, местоимениями в процессе игр.</a:t>
            </a:r>
          </a:p>
          <a:p>
            <a:pPr>
              <a:buNone/>
            </a:pPr>
            <a:r>
              <a:rPr lang="ru-RU" dirty="0" smtClean="0"/>
              <a:t>    («Какой? Какая? Какое?», «Наоборот», «Что бывает круглым (острым, горьким)?», «Назови одним словом», «Назови действие», «Дополни предложение» , «Из чего сделаны?», «Чей хвост, чья голова?» и т.д.)</a:t>
            </a:r>
            <a:endParaRPr lang="ru-RU"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20688"/>
            <a:ext cx="8229600" cy="720080"/>
          </a:xfrm>
        </p:spPr>
        <p:txBody>
          <a:bodyPr>
            <a:normAutofit/>
          </a:bodyPr>
          <a:lstStyle/>
          <a:p>
            <a:r>
              <a:rPr lang="ru-RU" sz="3600" b="1" dirty="0" smtClean="0">
                <a:latin typeface="+mn-lt"/>
              </a:rPr>
              <a:t>     </a:t>
            </a:r>
            <a:r>
              <a:rPr lang="ru-RU" sz="3600" b="1" dirty="0" smtClean="0">
                <a:solidFill>
                  <a:schemeClr val="accent1">
                    <a:lumMod val="50000"/>
                  </a:schemeClr>
                </a:solidFill>
                <a:latin typeface="+mn-lt"/>
              </a:rPr>
              <a:t>Формирование связной речи     </a:t>
            </a:r>
            <a:endParaRPr lang="ru-RU" sz="3600" b="1" dirty="0">
              <a:solidFill>
                <a:schemeClr val="accent1">
                  <a:lumMod val="50000"/>
                </a:schemeClr>
              </a:solidFill>
              <a:latin typeface="+mn-lt"/>
            </a:endParaRPr>
          </a:p>
        </p:txBody>
      </p:sp>
      <p:sp>
        <p:nvSpPr>
          <p:cNvPr id="3" name="Содержимое 2"/>
          <p:cNvSpPr>
            <a:spLocks noGrp="1"/>
          </p:cNvSpPr>
          <p:nvPr>
            <p:ph idx="1"/>
          </p:nvPr>
        </p:nvSpPr>
        <p:spPr>
          <a:xfrm>
            <a:off x="457200" y="1556792"/>
            <a:ext cx="8229600" cy="4767808"/>
          </a:xfrm>
        </p:spPr>
        <p:txBody>
          <a:bodyPr>
            <a:normAutofit/>
          </a:bodyPr>
          <a:lstStyle/>
          <a:p>
            <a:pPr algn="just">
              <a:buNone/>
            </a:pPr>
            <a:r>
              <a:rPr lang="ru-RU" dirty="0" smtClean="0"/>
              <a:t>Главная функция связной речи – коммуникативная -</a:t>
            </a:r>
          </a:p>
          <a:p>
            <a:pPr algn="just">
              <a:buNone/>
            </a:pPr>
            <a:r>
              <a:rPr lang="ru-RU" dirty="0" smtClean="0"/>
              <a:t>осуществляется в двух основных формах – диалоге и </a:t>
            </a:r>
          </a:p>
          <a:p>
            <a:pPr algn="just">
              <a:buNone/>
            </a:pPr>
            <a:r>
              <a:rPr lang="ru-RU" dirty="0" smtClean="0"/>
              <a:t>монологе. Каждая форма имеет свои особенности, </a:t>
            </a:r>
          </a:p>
          <a:p>
            <a:pPr algn="just">
              <a:buNone/>
            </a:pPr>
            <a:r>
              <a:rPr lang="ru-RU" dirty="0" smtClean="0"/>
              <a:t>которые определяют характер методики их </a:t>
            </a:r>
          </a:p>
          <a:p>
            <a:pPr algn="just">
              <a:buNone/>
            </a:pPr>
            <a:r>
              <a:rPr lang="ru-RU" dirty="0" smtClean="0"/>
              <a:t>формирования. Виды работ по формированию</a:t>
            </a:r>
          </a:p>
          <a:p>
            <a:pPr algn="just">
              <a:buNone/>
            </a:pPr>
            <a:r>
              <a:rPr lang="ru-RU" dirty="0" smtClean="0"/>
              <a:t> связной речи: </a:t>
            </a:r>
          </a:p>
          <a:p>
            <a:pPr algn="just"/>
            <a:r>
              <a:rPr lang="ru-RU" dirty="0" smtClean="0"/>
              <a:t>пересказ;</a:t>
            </a:r>
          </a:p>
          <a:p>
            <a:pPr algn="just"/>
            <a:r>
              <a:rPr lang="ru-RU" dirty="0" smtClean="0"/>
              <a:t>рассказывание по картине;</a:t>
            </a:r>
          </a:p>
          <a:p>
            <a:pPr algn="just"/>
            <a:r>
              <a:rPr lang="ru-RU" dirty="0" smtClean="0"/>
              <a:t>рассказы из опыта ребенка;</a:t>
            </a:r>
          </a:p>
          <a:p>
            <a:pPr algn="just"/>
            <a:r>
              <a:rPr lang="ru-RU" dirty="0" smtClean="0"/>
              <a:t>творческий рассказ и т.д.</a:t>
            </a:r>
          </a:p>
          <a:p>
            <a:pPr algn="just">
              <a:buNone/>
            </a:pPr>
            <a:endParaRPr lang="ru-RU" dirty="0" smtClean="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08688"/>
          </a:xfrm>
        </p:spPr>
        <p:txBody>
          <a:bodyPr>
            <a:normAutofit/>
          </a:bodyPr>
          <a:lstStyle/>
          <a:p>
            <a:r>
              <a:rPr lang="ru-RU" sz="3600" b="1" dirty="0" smtClean="0">
                <a:latin typeface="+mn-lt"/>
              </a:rPr>
              <a:t>        </a:t>
            </a:r>
            <a:r>
              <a:rPr lang="ru-RU" sz="3600" b="1" dirty="0" smtClean="0">
                <a:solidFill>
                  <a:schemeClr val="accent1">
                    <a:lumMod val="50000"/>
                  </a:schemeClr>
                </a:solidFill>
                <a:latin typeface="+mn-lt"/>
              </a:rPr>
              <a:t>Развитие мелкой моторики</a:t>
            </a:r>
            <a:endParaRPr lang="ru-RU" sz="3600" b="1" dirty="0">
              <a:solidFill>
                <a:schemeClr val="accent1">
                  <a:lumMod val="50000"/>
                </a:schemeClr>
              </a:solidFill>
              <a:latin typeface="+mn-lt"/>
            </a:endParaRPr>
          </a:p>
        </p:txBody>
      </p:sp>
      <p:sp>
        <p:nvSpPr>
          <p:cNvPr id="3" name="Содержимое 2"/>
          <p:cNvSpPr>
            <a:spLocks noGrp="1"/>
          </p:cNvSpPr>
          <p:nvPr>
            <p:ph idx="1"/>
          </p:nvPr>
        </p:nvSpPr>
        <p:spPr>
          <a:xfrm>
            <a:off x="457200" y="1484784"/>
            <a:ext cx="8229600" cy="4839816"/>
          </a:xfrm>
        </p:spPr>
        <p:txBody>
          <a:bodyPr>
            <a:normAutofit/>
          </a:bodyPr>
          <a:lstStyle/>
          <a:p>
            <a:pPr>
              <a:buNone/>
            </a:pPr>
            <a:r>
              <a:rPr lang="ru-RU" dirty="0" smtClean="0"/>
              <a:t>           Систематические упражнения по развитию мелкой моторики наряду со стимулирующим влиянием на развитие речи являются мощным средством повышения работоспособности мозга. Формирование словесной речи ребенка начинается, когда движения пальцев рук достигают достаточной точности. Развитие пальцевой  моторики оказывает хорошее влияние на формирование речи, на подготовку руки дошкольника к письму. </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124744"/>
            <a:ext cx="8229600" cy="5199856"/>
          </a:xfrm>
        </p:spPr>
        <p:txBody>
          <a:bodyPr>
            <a:normAutofit/>
          </a:bodyPr>
          <a:lstStyle/>
          <a:p>
            <a:pPr>
              <a:buNone/>
            </a:pPr>
            <a:r>
              <a:rPr lang="ru-RU" dirty="0" smtClean="0"/>
              <a:t>    Таким образом, развитие речи предполагает постепенное и последовательное освоение ребенком разных ее компонентов. Все дошкольное детство – это в той или иной степени подготовка к вступлению ребенка в новую, более взрослую жизнь. И если он уверен в своих силах, логически размышляет и рассуждает, используя четкую, красивую, грамматически правильно оформлен- </a:t>
            </a:r>
            <a:r>
              <a:rPr lang="ru-RU" dirty="0" err="1" smtClean="0"/>
              <a:t>ную</a:t>
            </a:r>
            <a:r>
              <a:rPr lang="ru-RU" dirty="0" smtClean="0"/>
              <a:t> речь, ему легко идти дальше, узнавая с каждым днем все больше интересного и познавательного.</a:t>
            </a:r>
            <a:endParaRPr lang="ru-RU"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ru-RU" sz="3600" b="1" dirty="0" smtClean="0">
                <a:solidFill>
                  <a:schemeClr val="accent2">
                    <a:lumMod val="50000"/>
                  </a:schemeClr>
                </a:solidFill>
              </a:rPr>
              <a:t>           </a:t>
            </a:r>
          </a:p>
          <a:p>
            <a:pPr>
              <a:buNone/>
            </a:pPr>
            <a:r>
              <a:rPr lang="ru-RU" sz="3600" b="1" dirty="0" smtClean="0">
                <a:solidFill>
                  <a:schemeClr val="accent2">
                    <a:lumMod val="50000"/>
                  </a:schemeClr>
                </a:solidFill>
              </a:rPr>
              <a:t>             </a:t>
            </a:r>
            <a:r>
              <a:rPr lang="ru-RU" sz="3600" b="1" dirty="0" smtClean="0">
                <a:solidFill>
                  <a:schemeClr val="accent1">
                    <a:lumMod val="50000"/>
                  </a:schemeClr>
                </a:solidFill>
              </a:rPr>
              <a:t>Спасибо за внимание!</a:t>
            </a:r>
            <a:endParaRPr lang="ru-RU" sz="36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92696"/>
            <a:ext cx="8229600" cy="5631904"/>
          </a:xfrm>
        </p:spPr>
        <p:txBody>
          <a:bodyPr>
            <a:normAutofit fontScale="92500" lnSpcReduction="10000"/>
          </a:bodyPr>
          <a:lstStyle/>
          <a:p>
            <a:pPr>
              <a:buNone/>
            </a:pPr>
            <a:r>
              <a:rPr lang="ru-RU" dirty="0" smtClean="0"/>
              <a:t> </a:t>
            </a:r>
            <a:r>
              <a:rPr lang="ru-RU" dirty="0" smtClean="0"/>
              <a:t>В речи детей существуют множество проблем:</a:t>
            </a:r>
          </a:p>
          <a:p>
            <a:r>
              <a:rPr lang="ru-RU" dirty="0" smtClean="0"/>
              <a:t>речь </a:t>
            </a:r>
            <a:r>
              <a:rPr lang="ru-RU" dirty="0" smtClean="0"/>
              <a:t>детей односложная, состоящая лишь из простых предложений;</a:t>
            </a:r>
          </a:p>
          <a:p>
            <a:r>
              <a:rPr lang="ru-RU" dirty="0" smtClean="0"/>
              <a:t> </a:t>
            </a:r>
            <a:r>
              <a:rPr lang="ru-RU" dirty="0" err="1" smtClean="0"/>
              <a:t>аграмматизмы</a:t>
            </a:r>
            <a:r>
              <a:rPr lang="ru-RU" dirty="0" smtClean="0"/>
              <a:t> </a:t>
            </a:r>
            <a:r>
              <a:rPr lang="ru-RU" dirty="0" smtClean="0"/>
              <a:t>при построении  предложений;</a:t>
            </a:r>
          </a:p>
          <a:p>
            <a:r>
              <a:rPr lang="ru-RU" dirty="0" smtClean="0"/>
              <a:t> </a:t>
            </a:r>
            <a:r>
              <a:rPr lang="ru-RU" dirty="0" smtClean="0"/>
              <a:t>бедная </a:t>
            </a:r>
            <a:r>
              <a:rPr lang="ru-RU" dirty="0" smtClean="0"/>
              <a:t>диалогическая речь: неспособность грамотно и доступно сформулировать вопрос, построить краткий или развернутый ответ;</a:t>
            </a:r>
          </a:p>
          <a:p>
            <a:r>
              <a:rPr lang="ru-RU" dirty="0" smtClean="0"/>
              <a:t>неспособность </a:t>
            </a:r>
            <a:r>
              <a:rPr lang="ru-RU" dirty="0" smtClean="0"/>
              <a:t>построить монолог: составить сюжетный или описательный рассказ на предложенную тему, пересказать текст и т.д.;</a:t>
            </a:r>
          </a:p>
          <a:p>
            <a:r>
              <a:rPr lang="ru-RU" dirty="0" smtClean="0"/>
              <a:t>отсутствие </a:t>
            </a:r>
            <a:r>
              <a:rPr lang="ru-RU" dirty="0" smtClean="0"/>
              <a:t>навыков культуры речи: неумение использовать интонации, регулировать громкость голоса и темп </a:t>
            </a:r>
            <a:r>
              <a:rPr lang="ru-RU" dirty="0" smtClean="0"/>
              <a:t>речи;</a:t>
            </a:r>
            <a:endParaRPr lang="ru-RU" dirty="0" smtClean="0"/>
          </a:p>
          <a:p>
            <a:r>
              <a:rPr lang="ru-RU" dirty="0" smtClean="0"/>
              <a:t> </a:t>
            </a:r>
            <a:r>
              <a:rPr lang="ru-RU" dirty="0" smtClean="0"/>
              <a:t>неумение </a:t>
            </a:r>
            <a:r>
              <a:rPr lang="ru-RU" dirty="0" smtClean="0"/>
              <a:t>обосновывать свои утверждения  и выводы.</a:t>
            </a:r>
          </a:p>
          <a:p>
            <a:pPr>
              <a:buNone/>
            </a:pPr>
            <a:endParaRPr lang="ru-RU"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pPr>
              <a:buNone/>
            </a:pPr>
            <a:r>
              <a:rPr lang="ru-RU" dirty="0" smtClean="0"/>
              <a:t>         Развитие четкой, грамотной и богатой речи,  которая является залогом успешного обучения ребенка в школе и полноценного общения со сверстниками и взрослыми, имеет особое значение именно в дошкольном возрасте. Работа в данном направлении должна строиться поэтапно и  </a:t>
            </a:r>
            <a:r>
              <a:rPr lang="ru-RU" dirty="0" err="1" smtClean="0"/>
              <a:t>охва</a:t>
            </a:r>
            <a:r>
              <a:rPr lang="ru-RU" dirty="0" smtClean="0"/>
              <a:t>- </a:t>
            </a:r>
            <a:r>
              <a:rPr lang="ru-RU" dirty="0" err="1" smtClean="0"/>
              <a:t>тывать</a:t>
            </a:r>
            <a:r>
              <a:rPr lang="ru-RU" dirty="0" smtClean="0"/>
              <a:t> весь языковой спектр и все компоненты речи. </a:t>
            </a:r>
            <a:endParaRPr lang="ru-RU"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938368"/>
          </a:xfrm>
        </p:spPr>
        <p:txBody>
          <a:bodyPr>
            <a:noAutofit/>
          </a:bodyPr>
          <a:lstStyle/>
          <a:p>
            <a:r>
              <a:rPr lang="ru-RU" sz="3600" b="1" dirty="0" smtClean="0">
                <a:latin typeface="+mn-lt"/>
              </a:rPr>
              <a:t>    </a:t>
            </a:r>
            <a:r>
              <a:rPr lang="ru-RU" sz="3600" b="1" dirty="0" smtClean="0">
                <a:solidFill>
                  <a:schemeClr val="accent1">
                    <a:lumMod val="50000"/>
                  </a:schemeClr>
                </a:solidFill>
                <a:latin typeface="+mn-lt"/>
              </a:rPr>
              <a:t>Система развития речи ребенка </a:t>
            </a:r>
            <a:br>
              <a:rPr lang="ru-RU" sz="3600" b="1" dirty="0" smtClean="0">
                <a:solidFill>
                  <a:schemeClr val="accent1">
                    <a:lumMod val="50000"/>
                  </a:schemeClr>
                </a:solidFill>
                <a:latin typeface="+mn-lt"/>
              </a:rPr>
            </a:br>
            <a:r>
              <a:rPr lang="ru-RU" sz="3600" b="1" dirty="0" smtClean="0">
                <a:solidFill>
                  <a:schemeClr val="accent1">
                    <a:lumMod val="50000"/>
                  </a:schemeClr>
                </a:solidFill>
                <a:latin typeface="+mn-lt"/>
              </a:rPr>
              <a:t>        включает в себя следующие    </a:t>
            </a:r>
            <a:br>
              <a:rPr lang="ru-RU" sz="3600" b="1" dirty="0" smtClean="0">
                <a:solidFill>
                  <a:schemeClr val="accent1">
                    <a:lumMod val="50000"/>
                  </a:schemeClr>
                </a:solidFill>
                <a:latin typeface="+mn-lt"/>
              </a:rPr>
            </a:br>
            <a:r>
              <a:rPr lang="ru-RU" sz="3600" b="1" dirty="0" smtClean="0">
                <a:solidFill>
                  <a:schemeClr val="accent1">
                    <a:lumMod val="50000"/>
                  </a:schemeClr>
                </a:solidFill>
                <a:latin typeface="+mn-lt"/>
              </a:rPr>
              <a:t>                           разделы:</a:t>
            </a:r>
            <a:endParaRPr lang="ru-RU" sz="3600" b="1" dirty="0">
              <a:solidFill>
                <a:schemeClr val="accent1">
                  <a:lumMod val="50000"/>
                </a:schemeClr>
              </a:solidFill>
              <a:latin typeface="+mn-lt"/>
            </a:endParaRPr>
          </a:p>
        </p:txBody>
      </p:sp>
      <p:sp>
        <p:nvSpPr>
          <p:cNvPr id="3" name="Содержимое 2"/>
          <p:cNvSpPr>
            <a:spLocks noGrp="1"/>
          </p:cNvSpPr>
          <p:nvPr>
            <p:ph idx="1"/>
          </p:nvPr>
        </p:nvSpPr>
        <p:spPr/>
        <p:txBody>
          <a:bodyPr>
            <a:normAutofit/>
          </a:bodyPr>
          <a:lstStyle/>
          <a:p>
            <a:pPr lvl="0"/>
            <a:r>
              <a:rPr lang="ru-RU" dirty="0" smtClean="0"/>
              <a:t>р</a:t>
            </a:r>
            <a:r>
              <a:rPr lang="ru-RU" dirty="0" smtClean="0"/>
              <a:t>азвитие </a:t>
            </a:r>
            <a:r>
              <a:rPr lang="ru-RU" dirty="0" smtClean="0"/>
              <a:t>звуковой культуры речи;</a:t>
            </a:r>
          </a:p>
          <a:p>
            <a:pPr lvl="0"/>
            <a:r>
              <a:rPr lang="ru-RU" dirty="0" smtClean="0"/>
              <a:t>формирование грамматического строя речи;</a:t>
            </a:r>
          </a:p>
          <a:p>
            <a:pPr lvl="0"/>
            <a:r>
              <a:rPr lang="ru-RU" dirty="0" smtClean="0"/>
              <a:t>расширение словарного запаса;</a:t>
            </a:r>
          </a:p>
          <a:p>
            <a:pPr lvl="0"/>
            <a:r>
              <a:rPr lang="ru-RU" dirty="0" smtClean="0"/>
              <a:t>развитие связной речи;</a:t>
            </a:r>
          </a:p>
          <a:p>
            <a:pPr lvl="0"/>
            <a:r>
              <a:rPr lang="ru-RU" dirty="0" smtClean="0"/>
              <a:t>развитие мелкой </a:t>
            </a:r>
            <a:r>
              <a:rPr lang="ru-RU" dirty="0" smtClean="0"/>
              <a:t>моторики.</a:t>
            </a:r>
            <a:endParaRPr lang="ru-RU" dirty="0" smtClean="0"/>
          </a:p>
          <a:p>
            <a:pPr>
              <a:buNone/>
            </a:pPr>
            <a:r>
              <a:rPr lang="ru-RU" dirty="0" smtClean="0"/>
              <a:t>Работа по развитию речи ведется не отдельно по каждому разделу, а во взаимосвязи.</a:t>
            </a:r>
            <a:endParaRPr lang="ru-RU"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92696"/>
            <a:ext cx="8229600" cy="1143000"/>
          </a:xfrm>
        </p:spPr>
        <p:txBody>
          <a:bodyPr>
            <a:noAutofit/>
          </a:bodyPr>
          <a:lstStyle/>
          <a:p>
            <a:r>
              <a:rPr lang="ru-RU" sz="3600" b="1" dirty="0" smtClean="0"/>
              <a:t/>
            </a:r>
            <a:br>
              <a:rPr lang="ru-RU" sz="3600" b="1" dirty="0" smtClean="0"/>
            </a:br>
            <a:r>
              <a:rPr lang="ru-RU" sz="3600" b="1" dirty="0" smtClean="0"/>
              <a:t/>
            </a:r>
            <a:br>
              <a:rPr lang="ru-RU" sz="3600" b="1" dirty="0" smtClean="0"/>
            </a:br>
            <a:r>
              <a:rPr lang="ru-RU" sz="3600" b="1" dirty="0" smtClean="0">
                <a:solidFill>
                  <a:schemeClr val="accent1">
                    <a:lumMod val="50000"/>
                  </a:schemeClr>
                </a:solidFill>
              </a:rPr>
              <a:t>Восп</a:t>
            </a:r>
            <a:r>
              <a:rPr lang="ru-RU" sz="3600" b="1" dirty="0" smtClean="0">
                <a:solidFill>
                  <a:schemeClr val="accent1">
                    <a:lumMod val="50000"/>
                  </a:schemeClr>
                </a:solidFill>
                <a:latin typeface="+mn-lt"/>
              </a:rPr>
              <a:t>итание звуковой культуры речи</a:t>
            </a:r>
            <a:r>
              <a:rPr lang="ru-RU" sz="3600" b="1" dirty="0" smtClean="0">
                <a:latin typeface="+mn-lt"/>
              </a:rPr>
              <a:t/>
            </a:r>
            <a:br>
              <a:rPr lang="ru-RU" sz="3600" b="1" dirty="0" smtClean="0">
                <a:latin typeface="+mn-lt"/>
              </a:rPr>
            </a:br>
            <a:r>
              <a:rPr lang="ru-RU" sz="3600" b="1" dirty="0" smtClean="0">
                <a:latin typeface="+mn-lt"/>
              </a:rPr>
              <a:t> </a:t>
            </a:r>
            <a:endParaRPr lang="ru-RU" sz="3600" b="1" dirty="0">
              <a:latin typeface="+mn-lt"/>
            </a:endParaRPr>
          </a:p>
        </p:txBody>
      </p:sp>
      <p:sp>
        <p:nvSpPr>
          <p:cNvPr id="3" name="Содержимое 2"/>
          <p:cNvSpPr>
            <a:spLocks noGrp="1"/>
          </p:cNvSpPr>
          <p:nvPr>
            <p:ph idx="1"/>
          </p:nvPr>
        </p:nvSpPr>
        <p:spPr>
          <a:xfrm>
            <a:off x="457200" y="1556792"/>
            <a:ext cx="8229600" cy="4767808"/>
          </a:xfrm>
        </p:spPr>
        <p:txBody>
          <a:bodyPr>
            <a:normAutofit lnSpcReduction="10000"/>
          </a:bodyPr>
          <a:lstStyle/>
          <a:p>
            <a:pPr>
              <a:buNone/>
            </a:pPr>
            <a:r>
              <a:rPr lang="ru-RU" dirty="0" smtClean="0"/>
              <a:t>          Развитие звуковой культуры речи включает формирование четкой артикуляции звуков родного языка, правильного их произношения, ясного и чистого произношения слов и фраз, правильного речевого дыхания, а также умения использовать достаточную громкость голоса, нормальный темп речи и различные интонационные средства выразительности (мелодику, логические паузы, ударения, темп, ритм и тембр речи). </a:t>
            </a:r>
            <a:endParaRPr lang="ru-RU" dirty="0" smtClean="0"/>
          </a:p>
          <a:p>
            <a:pPr>
              <a:buNone/>
            </a:pPr>
            <a:r>
              <a:rPr lang="ru-RU" dirty="0" smtClean="0"/>
              <a:t> </a:t>
            </a:r>
            <a:r>
              <a:rPr lang="ru-RU" dirty="0" smtClean="0"/>
              <a:t>          </a:t>
            </a:r>
            <a:r>
              <a:rPr lang="ru-RU" dirty="0" smtClean="0"/>
              <a:t>Звуковая </a:t>
            </a:r>
            <a:r>
              <a:rPr lang="ru-RU" dirty="0" smtClean="0"/>
              <a:t>культура речи формируется и развивается на основе хорошо развитого речевого слуха.</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764704"/>
            <a:ext cx="8229600" cy="5559896"/>
          </a:xfrm>
        </p:spPr>
        <p:txBody>
          <a:bodyPr>
            <a:normAutofit/>
          </a:bodyPr>
          <a:lstStyle/>
          <a:p>
            <a:endParaRPr lang="ru-RU" dirty="0" smtClean="0"/>
          </a:p>
          <a:p>
            <a:pPr>
              <a:buNone/>
            </a:pPr>
            <a:r>
              <a:rPr lang="ru-RU" dirty="0" smtClean="0"/>
              <a:t>    Слуховое внимание - это умение определять на слух то или иное звучание и его направление, способность воспринимать данный темп и ритм. Дети должны узнавать изменения голоса по высоте и тембру, а также правильно воспринимать ритмический рисунок слова в единстве с темпом речи. И формирование фонематического слуха-способности четко отличать одни звуки (фонемы) от других, а также близкие по звучанию слова, акустические различия твердых и мягких согласных, правильность произношения звуков.</a:t>
            </a:r>
            <a:endParaRPr lang="ru-RU"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692696"/>
            <a:ext cx="8229600" cy="5904656"/>
          </a:xfrm>
        </p:spPr>
        <p:txBody>
          <a:bodyPr>
            <a:normAutofit fontScale="92500" lnSpcReduction="20000"/>
          </a:bodyPr>
          <a:lstStyle/>
          <a:p>
            <a:pPr>
              <a:buNone/>
            </a:pPr>
            <a:r>
              <a:rPr lang="ru-RU" dirty="0" smtClean="0"/>
              <a:t>Научить </a:t>
            </a:r>
            <a:r>
              <a:rPr lang="ru-RU" dirty="0" smtClean="0"/>
              <a:t>ребенка слушать и слышать можно при помощи  игр:  </a:t>
            </a:r>
          </a:p>
          <a:p>
            <a:r>
              <a:rPr lang="ru-RU" dirty="0" smtClean="0"/>
              <a:t>«Что услышал?»;</a:t>
            </a:r>
          </a:p>
          <a:p>
            <a:r>
              <a:rPr lang="ru-RU" dirty="0" smtClean="0"/>
              <a:t>«Отгадай, что звучит?»; </a:t>
            </a:r>
          </a:p>
          <a:p>
            <a:r>
              <a:rPr lang="ru-RU" dirty="0" smtClean="0"/>
              <a:t>«Будь внимателен»; </a:t>
            </a:r>
          </a:p>
          <a:p>
            <a:r>
              <a:rPr lang="ru-RU" dirty="0" smtClean="0"/>
              <a:t>«Угадай, кто позвал?» и т.д.</a:t>
            </a:r>
          </a:p>
          <a:p>
            <a:pPr>
              <a:buNone/>
            </a:pPr>
            <a:r>
              <a:rPr lang="ru-RU" dirty="0" smtClean="0"/>
              <a:t>При формировании фонематического слуха  у старших дошкольников можно использовать следующие игры:</a:t>
            </a:r>
          </a:p>
          <a:p>
            <a:pPr lvl="0"/>
            <a:r>
              <a:rPr lang="ru-RU" dirty="0" smtClean="0"/>
              <a:t>«Хлопни, если услышишь звук» (дети должны хлопнуть в ладоши, если услышат заданный звук);</a:t>
            </a:r>
          </a:p>
          <a:p>
            <a:pPr lvl="0"/>
            <a:r>
              <a:rPr lang="ru-RU" dirty="0" smtClean="0"/>
              <a:t> «Закончи слово» (дети должны правильно назвать последний звук и произнести слово целиком);</a:t>
            </a:r>
          </a:p>
          <a:p>
            <a:pPr lvl="0"/>
            <a:r>
              <a:rPr lang="ru-RU" dirty="0" smtClean="0"/>
              <a:t>«Какой звук потерялся?» (педагог произносит слово, пропуская заданный звук) ;</a:t>
            </a:r>
          </a:p>
          <a:p>
            <a:pPr lvl="0"/>
            <a:r>
              <a:rPr lang="ru-RU" dirty="0" smtClean="0"/>
              <a:t>«Цепочка слов» ;</a:t>
            </a:r>
          </a:p>
          <a:p>
            <a:pPr lvl="0"/>
            <a:r>
              <a:rPr lang="ru-RU" dirty="0" smtClean="0"/>
              <a:t>«Собери слово»;</a:t>
            </a:r>
          </a:p>
          <a:p>
            <a:pPr lvl="0"/>
            <a:r>
              <a:rPr lang="ru-RU" dirty="0" smtClean="0"/>
              <a:t>«Назови первый (последний) звук» и т.д. </a:t>
            </a:r>
            <a:endParaRPr lang="ru-RU"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39552" y="1196752"/>
            <a:ext cx="8229600" cy="5127848"/>
          </a:xfrm>
        </p:spPr>
        <p:txBody>
          <a:bodyPr>
            <a:normAutofit/>
          </a:bodyPr>
          <a:lstStyle/>
          <a:p>
            <a:r>
              <a:rPr lang="ru-RU" dirty="0" smtClean="0"/>
              <a:t>формирование четкой артикуляции звуков родного языка, правильное их произношение (Артикуляционные упражнения);</a:t>
            </a:r>
          </a:p>
          <a:p>
            <a:r>
              <a:rPr lang="ru-RU" dirty="0" smtClean="0"/>
              <a:t>развитие речевого дыхания («Ветряная мельница», «Буря в стакане», «Мыльные пузыри», «Вертушки»);</a:t>
            </a:r>
          </a:p>
          <a:p>
            <a:r>
              <a:rPr lang="ru-RU" dirty="0" smtClean="0"/>
              <a:t>формирование нормального темпа речи и усвоение различных интонационных средств выразительности (логических пауз, ударения, темпа, ритма и тембра голоса). </a:t>
            </a:r>
            <a:endParaRPr lang="ru-RU"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008112"/>
          </a:xfrm>
        </p:spPr>
        <p:txBody>
          <a:bodyPr>
            <a:normAutofit fontScale="90000"/>
          </a:bodyPr>
          <a:lstStyle/>
          <a:p>
            <a:pPr algn="ctr"/>
            <a:r>
              <a:rPr lang="ru-RU" sz="3600" b="1" dirty="0" smtClean="0">
                <a:solidFill>
                  <a:schemeClr val="accent1">
                    <a:lumMod val="50000"/>
                  </a:schemeClr>
                </a:solidFill>
                <a:latin typeface="+mn-lt"/>
              </a:rPr>
              <a:t>Формирование грамматического строя речи. </a:t>
            </a:r>
            <a:endParaRPr lang="ru-RU" sz="3600" b="1" dirty="0">
              <a:solidFill>
                <a:schemeClr val="accent1">
                  <a:lumMod val="50000"/>
                </a:schemeClr>
              </a:solidFill>
              <a:latin typeface="+mn-lt"/>
            </a:endParaRPr>
          </a:p>
        </p:txBody>
      </p:sp>
      <p:sp>
        <p:nvSpPr>
          <p:cNvPr id="3" name="Содержимое 2"/>
          <p:cNvSpPr>
            <a:spLocks noGrp="1"/>
          </p:cNvSpPr>
          <p:nvPr>
            <p:ph idx="1"/>
          </p:nvPr>
        </p:nvSpPr>
        <p:spPr>
          <a:xfrm>
            <a:off x="457200" y="1628800"/>
            <a:ext cx="8229600" cy="4695800"/>
          </a:xfrm>
        </p:spPr>
        <p:txBody>
          <a:bodyPr>
            <a:normAutofit lnSpcReduction="10000"/>
          </a:bodyPr>
          <a:lstStyle/>
          <a:p>
            <a:r>
              <a:rPr lang="ru-RU" dirty="0" smtClean="0"/>
              <a:t>образование множественного </a:t>
            </a:r>
            <a:r>
              <a:rPr lang="ru-RU" dirty="0" smtClean="0"/>
              <a:t>числа существительных</a:t>
            </a:r>
            <a:r>
              <a:rPr lang="ru-RU" dirty="0" smtClean="0"/>
              <a:t>;</a:t>
            </a:r>
          </a:p>
          <a:p>
            <a:r>
              <a:rPr lang="ru-RU" dirty="0" smtClean="0"/>
              <a:t>образование уменьшительно-ласкательной формы существительных;</a:t>
            </a:r>
          </a:p>
          <a:p>
            <a:r>
              <a:rPr lang="ru-RU" dirty="0" smtClean="0"/>
              <a:t>согласование существительных с числительными;</a:t>
            </a:r>
          </a:p>
          <a:p>
            <a:r>
              <a:rPr lang="ru-RU" dirty="0" smtClean="0"/>
              <a:t>согласование местоимений с существительными;</a:t>
            </a:r>
          </a:p>
          <a:p>
            <a:r>
              <a:rPr lang="ru-RU" dirty="0" smtClean="0"/>
              <a:t>согласование прилагательных с существительными;</a:t>
            </a:r>
          </a:p>
          <a:p>
            <a:r>
              <a:rPr lang="ru-RU" dirty="0" smtClean="0"/>
              <a:t>правильное употребление предлогов и предложно-падежных конструкций;</a:t>
            </a:r>
          </a:p>
          <a:p>
            <a:r>
              <a:rPr lang="ru-RU" dirty="0" smtClean="0"/>
              <a:t>образование глаголов и прилагательных.</a:t>
            </a:r>
          </a:p>
          <a:p>
            <a:endParaRPr lang="ru-RU"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436</TotalTime>
  <Words>777</Words>
  <Application>Microsoft Office PowerPoint</Application>
  <PresentationFormat>Экран (4:3)</PresentationFormat>
  <Paragraphs>63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Поток</vt:lpstr>
      <vt:lpstr>Этапы работы по развитию  речи дошкольников</vt:lpstr>
      <vt:lpstr>Слайд 2</vt:lpstr>
      <vt:lpstr>Слайд 3</vt:lpstr>
      <vt:lpstr>    Система развития речи ребенка          включает в себя следующие                                разделы:</vt:lpstr>
      <vt:lpstr>  Воспитание звуковой культуры речи  </vt:lpstr>
      <vt:lpstr>Слайд 6</vt:lpstr>
      <vt:lpstr>Слайд 7</vt:lpstr>
      <vt:lpstr>Слайд 8</vt:lpstr>
      <vt:lpstr>Формирование грамматического строя речи. </vt:lpstr>
      <vt:lpstr>  Расширение словарного запаса.</vt:lpstr>
      <vt:lpstr>     Формирование связной речи     </vt:lpstr>
      <vt:lpstr>        Развитие мелкой моторики</vt:lpstr>
      <vt:lpstr>Слайд 13</vt:lpstr>
      <vt:lpstr>Слайд 14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Этапы работы по развитию речи дошкольников</dc:title>
  <dc:creator>Image&amp;Matros ®</dc:creator>
  <cp:lastModifiedBy>Image&amp;Matros ®</cp:lastModifiedBy>
  <cp:revision>51</cp:revision>
  <dcterms:created xsi:type="dcterms:W3CDTF">2017-08-28T17:23:06Z</dcterms:created>
  <dcterms:modified xsi:type="dcterms:W3CDTF">2017-09-25T14:13:43Z</dcterms:modified>
</cp:coreProperties>
</file>