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00" r:id="rId11"/>
    <p:sldId id="306" r:id="rId12"/>
    <p:sldId id="302" r:id="rId13"/>
    <p:sldId id="301" r:id="rId14"/>
    <p:sldId id="303" r:id="rId15"/>
    <p:sldId id="267" r:id="rId16"/>
    <p:sldId id="305" r:id="rId17"/>
    <p:sldId id="308" r:id="rId18"/>
    <p:sldId id="309" r:id="rId19"/>
    <p:sldId id="310" r:id="rId20"/>
    <p:sldId id="316" r:id="rId21"/>
    <p:sldId id="317" r:id="rId22"/>
    <p:sldId id="320" r:id="rId23"/>
    <p:sldId id="268" r:id="rId24"/>
    <p:sldId id="315" r:id="rId25"/>
    <p:sldId id="31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0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506BECA-B9D0-4BB5-AF99-ADBF1A77E6FF}" type="datetimeFigureOut">
              <a:rPr lang="ru-RU" smtClean="0"/>
              <a:t>21.11.2017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C9DC7D4-5539-4C50-A20F-9EDDAB2EC61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Проект </a:t>
            </a:r>
            <a:r>
              <a:rPr lang="ru-RU" b="1" dirty="0"/>
              <a:t>урока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на тему: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                       «Смутное время в России начала </a:t>
            </a:r>
            <a:r>
              <a:rPr lang="en-US" b="1" dirty="0"/>
              <a:t>XVII</a:t>
            </a:r>
            <a:r>
              <a:rPr lang="ru-RU" b="1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 Урок провёл учитель истории «</a:t>
            </a:r>
            <a:r>
              <a:rPr lang="ru-RU" sz="1400" dirty="0" err="1" smtClean="0"/>
              <a:t>Дуакарской</a:t>
            </a:r>
            <a:r>
              <a:rPr lang="ru-RU" sz="1400" dirty="0" smtClean="0"/>
              <a:t> </a:t>
            </a:r>
            <a:r>
              <a:rPr lang="ru-RU" sz="1400" dirty="0" err="1" smtClean="0"/>
              <a:t>СОШ»Агарабаданов</a:t>
            </a:r>
            <a:r>
              <a:rPr lang="ru-RU" sz="1400" dirty="0" smtClean="0"/>
              <a:t> Р. А.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6922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3. В конце сентября 1612 года интервенты:</a:t>
            </a:r>
            <a:endParaRPr lang="ru-RU" dirty="0"/>
          </a:p>
          <a:p>
            <a:r>
              <a:rPr lang="ru-RU" b="1" dirty="0"/>
              <a:t>               А) капитулировали;</a:t>
            </a:r>
            <a:endParaRPr lang="ru-RU" dirty="0"/>
          </a:p>
          <a:p>
            <a:r>
              <a:rPr lang="ru-RU" b="1" dirty="0"/>
              <a:t>              Б) одержали победу;</a:t>
            </a:r>
            <a:endParaRPr lang="ru-RU" dirty="0"/>
          </a:p>
          <a:p>
            <a:r>
              <a:rPr lang="ru-RU" b="1" dirty="0"/>
              <a:t>              В) бежали в свою страну за помощью </a:t>
            </a:r>
            <a:endParaRPr lang="ru-RU" dirty="0"/>
          </a:p>
          <a:p>
            <a:r>
              <a:rPr lang="ru-RU" b="1" dirty="0"/>
              <a:t>                4.Смутное время сильно ослабило Россию и</a:t>
            </a:r>
            <a:endParaRPr lang="ru-RU" dirty="0"/>
          </a:p>
          <a:p>
            <a:r>
              <a:rPr lang="ru-RU" b="1" dirty="0"/>
              <a:t>                   А) дало возможность захватить русскую землю Речью </a:t>
            </a:r>
            <a:r>
              <a:rPr lang="ru-RU" b="1" dirty="0" err="1"/>
              <a:t>Посполитой</a:t>
            </a:r>
            <a:r>
              <a:rPr lang="ru-RU" b="1" dirty="0"/>
              <a:t>;</a:t>
            </a:r>
            <a:endParaRPr lang="ru-RU" dirty="0"/>
          </a:p>
          <a:p>
            <a:r>
              <a:rPr lang="ru-RU" b="1" dirty="0"/>
              <a:t>Б)показало силу русского народа;</a:t>
            </a:r>
            <a:endParaRPr lang="ru-RU" dirty="0"/>
          </a:p>
          <a:p>
            <a:r>
              <a:rPr lang="ru-RU" b="1" dirty="0"/>
              <a:t>В) ещё надолго сохранилось безвластие;</a:t>
            </a:r>
            <a:endParaRPr lang="ru-RU" dirty="0"/>
          </a:p>
          <a:p>
            <a:r>
              <a:rPr lang="ru-RU" b="1" dirty="0"/>
              <a:t>                5.Первым царём династии Романовых был?</a:t>
            </a:r>
            <a:endParaRPr lang="ru-RU" dirty="0"/>
          </a:p>
          <a:p>
            <a:r>
              <a:rPr lang="ru-RU" b="1" dirty="0"/>
              <a:t>                 А) Алексей Михайлович;</a:t>
            </a:r>
            <a:endParaRPr lang="ru-RU" dirty="0"/>
          </a:p>
          <a:p>
            <a:r>
              <a:rPr lang="ru-RU" b="1" dirty="0"/>
              <a:t>                 Б) Михаил Фёдорович;</a:t>
            </a:r>
            <a:endParaRPr lang="ru-RU" dirty="0"/>
          </a:p>
          <a:p>
            <a:r>
              <a:rPr lang="ru-RU" b="1" dirty="0"/>
              <a:t>                  В) Дмитрий Иванович;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Контрольный тест </a:t>
            </a:r>
            <a:r>
              <a:rPr lang="ru-RU" b="1" dirty="0">
                <a:solidFill>
                  <a:srgbClr val="FF0000"/>
                </a:solidFill>
              </a:rPr>
              <a:t>№ 3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                 1. В </a:t>
            </a:r>
            <a:r>
              <a:rPr lang="en-US" b="1" dirty="0"/>
              <a:t>XVII</a:t>
            </a:r>
            <a:r>
              <a:rPr lang="ru-RU" b="1" dirty="0"/>
              <a:t> веке бояре, окольничие, думные дворяне, думные дьяки создали:</a:t>
            </a:r>
            <a:endParaRPr lang="ru-RU" dirty="0"/>
          </a:p>
          <a:p>
            <a:r>
              <a:rPr lang="ru-RU" b="1" dirty="0"/>
              <a:t>                 А) В тайный совет;</a:t>
            </a:r>
            <a:endParaRPr lang="ru-RU" dirty="0"/>
          </a:p>
          <a:p>
            <a:r>
              <a:rPr lang="ru-RU" b="1" dirty="0"/>
              <a:t>                  Б) В совет оппозиции;</a:t>
            </a:r>
            <a:endParaRPr lang="ru-RU" dirty="0"/>
          </a:p>
          <a:p>
            <a:r>
              <a:rPr lang="ru-RU" b="1" dirty="0"/>
              <a:t>                  В) В Боярскую Думу;</a:t>
            </a:r>
            <a:endParaRPr lang="ru-RU" dirty="0"/>
          </a:p>
          <a:p>
            <a:r>
              <a:rPr lang="ru-RU" b="1" dirty="0"/>
              <a:t>                  2) Шляхта-это:</a:t>
            </a:r>
            <a:endParaRPr lang="ru-RU" dirty="0"/>
          </a:p>
          <a:p>
            <a:r>
              <a:rPr lang="ru-RU" b="1" dirty="0"/>
              <a:t>                  А) Шведские дворяне;</a:t>
            </a:r>
            <a:endParaRPr lang="ru-RU" dirty="0"/>
          </a:p>
          <a:p>
            <a:r>
              <a:rPr lang="ru-RU" b="1" dirty="0"/>
              <a:t>                  Б) Русские наёмные солдаты;</a:t>
            </a:r>
            <a:endParaRPr lang="ru-RU" dirty="0"/>
          </a:p>
          <a:p>
            <a:r>
              <a:rPr lang="ru-RU" b="1" dirty="0"/>
              <a:t>                  В) Польские дворяне;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90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3. Земские соборы при Михаиле Фёдоровиче рассматривали вопросы…</a:t>
            </a:r>
            <a:endParaRPr lang="ru-RU" dirty="0"/>
          </a:p>
          <a:p>
            <a:r>
              <a:rPr lang="ru-RU" b="1" dirty="0"/>
              <a:t>                  А) Войны и мира сборов экстренных налогов и отношений с соседними странами;</a:t>
            </a:r>
            <a:endParaRPr lang="ru-RU" dirty="0"/>
          </a:p>
          <a:p>
            <a:r>
              <a:rPr lang="ru-RU" b="1" dirty="0"/>
              <a:t>                  Б) Законодательства и Конституции:</a:t>
            </a:r>
            <a:endParaRPr lang="ru-RU" dirty="0"/>
          </a:p>
          <a:p>
            <a:r>
              <a:rPr lang="ru-RU" b="1" dirty="0"/>
              <a:t>                  В) Налогообложения с крестьян и помещиков;</a:t>
            </a:r>
            <a:endParaRPr lang="ru-RU" dirty="0"/>
          </a:p>
          <a:p>
            <a:r>
              <a:rPr lang="ru-RU" b="1" dirty="0"/>
              <a:t>                  4) Основная территориальная единица в </a:t>
            </a:r>
            <a:r>
              <a:rPr lang="en-US" b="1" dirty="0"/>
              <a:t>XVII</a:t>
            </a:r>
            <a:r>
              <a:rPr lang="ru-RU" b="1" dirty="0"/>
              <a:t> в:</a:t>
            </a:r>
            <a:endParaRPr lang="ru-RU" dirty="0"/>
          </a:p>
          <a:p>
            <a:r>
              <a:rPr lang="ru-RU" b="1" dirty="0"/>
              <a:t>                  А) Волость;</a:t>
            </a:r>
            <a:endParaRPr lang="ru-RU" dirty="0"/>
          </a:p>
          <a:p>
            <a:r>
              <a:rPr lang="ru-RU" b="1" dirty="0"/>
              <a:t>                  Б) Уезд;</a:t>
            </a:r>
            <a:endParaRPr lang="ru-RU" dirty="0"/>
          </a:p>
          <a:p>
            <a:r>
              <a:rPr lang="ru-RU" b="1" dirty="0"/>
              <a:t>                  В) Губерния;</a:t>
            </a:r>
            <a:endParaRPr lang="ru-RU" dirty="0"/>
          </a:p>
          <a:p>
            <a:r>
              <a:rPr lang="ru-RU" b="1" dirty="0"/>
              <a:t>                  5) Б. Годунов стал царём, потому, что:</a:t>
            </a:r>
            <a:endParaRPr lang="ru-RU" dirty="0"/>
          </a:p>
          <a:p>
            <a:r>
              <a:rPr lang="ru-RU" b="1" dirty="0"/>
              <a:t>                        А) Имел право старшинство;</a:t>
            </a:r>
            <a:endParaRPr lang="ru-RU" dirty="0"/>
          </a:p>
          <a:p>
            <a:r>
              <a:rPr lang="ru-RU" b="1" dirty="0"/>
              <a:t>                        Б) Был избран на Земским соборе;</a:t>
            </a:r>
            <a:endParaRPr lang="ru-RU" dirty="0"/>
          </a:p>
          <a:p>
            <a:r>
              <a:rPr lang="ru-RU" b="1" dirty="0"/>
              <a:t>                        В) На этом настоял польский король;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2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Контрольный тест </a:t>
            </a:r>
            <a:r>
              <a:rPr lang="ru-RU" b="1" dirty="0">
                <a:solidFill>
                  <a:srgbClr val="FF0000"/>
                </a:solidFill>
              </a:rPr>
              <a:t>№4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                      1) Организатором второго ополчения:</a:t>
            </a:r>
            <a:endParaRPr lang="ru-RU" dirty="0"/>
          </a:p>
          <a:p>
            <a:r>
              <a:rPr lang="ru-RU" b="1" dirty="0"/>
              <a:t>                       А) К. Минин;</a:t>
            </a:r>
            <a:endParaRPr lang="ru-RU" dirty="0"/>
          </a:p>
          <a:p>
            <a:r>
              <a:rPr lang="ru-RU" b="1" dirty="0"/>
              <a:t>                       Б) И. </a:t>
            </a:r>
            <a:r>
              <a:rPr lang="ru-RU" b="1" dirty="0" err="1"/>
              <a:t>Заруцкий</a:t>
            </a:r>
            <a:r>
              <a:rPr lang="ru-RU" b="1" dirty="0"/>
              <a:t>;</a:t>
            </a:r>
            <a:endParaRPr lang="ru-RU" dirty="0"/>
          </a:p>
          <a:p>
            <a:r>
              <a:rPr lang="ru-RU" b="1" dirty="0"/>
              <a:t>                        В) М. Мнишек;</a:t>
            </a:r>
            <a:endParaRPr lang="ru-RU" dirty="0"/>
          </a:p>
          <a:p>
            <a:r>
              <a:rPr lang="ru-RU" b="1" dirty="0"/>
              <a:t>                        2) Разорённое состояние России  начале в </a:t>
            </a:r>
            <a:r>
              <a:rPr lang="en-US" b="1" dirty="0"/>
              <a:t>XVII</a:t>
            </a:r>
            <a:r>
              <a:rPr lang="ru-RU" b="1" dirty="0"/>
              <a:t> в. Связано:</a:t>
            </a:r>
            <a:endParaRPr lang="ru-RU" dirty="0"/>
          </a:p>
          <a:p>
            <a:r>
              <a:rPr lang="ru-RU" b="1" dirty="0"/>
              <a:t>                         А) С прекращением династии Рюриковичей;</a:t>
            </a:r>
            <a:endParaRPr lang="ru-RU" dirty="0"/>
          </a:p>
          <a:p>
            <a:r>
              <a:rPr lang="ru-RU" b="1" dirty="0"/>
              <a:t>                        Б) С опричниной Ивана Грозного;</a:t>
            </a:r>
            <a:endParaRPr lang="ru-RU" dirty="0"/>
          </a:p>
          <a:p>
            <a:r>
              <a:rPr lang="ru-RU" b="1" dirty="0"/>
              <a:t>                         В) С уничтожением остатков Золотой Орды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8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Контрольный тест №4</a:t>
            </a:r>
            <a:endParaRPr lang="ru-RU" dirty="0"/>
          </a:p>
          <a:p>
            <a:r>
              <a:rPr lang="ru-RU" b="1" dirty="0"/>
              <a:t>                      1) Организатором второго ополчения:</a:t>
            </a:r>
            <a:endParaRPr lang="ru-RU" dirty="0"/>
          </a:p>
          <a:p>
            <a:r>
              <a:rPr lang="ru-RU" b="1" dirty="0"/>
              <a:t>                       А) К. Минин;</a:t>
            </a:r>
            <a:endParaRPr lang="ru-RU" dirty="0"/>
          </a:p>
          <a:p>
            <a:r>
              <a:rPr lang="ru-RU" b="1" dirty="0"/>
              <a:t>                       Б) И. </a:t>
            </a:r>
            <a:r>
              <a:rPr lang="ru-RU" b="1" dirty="0" err="1"/>
              <a:t>Заруцкий</a:t>
            </a:r>
            <a:r>
              <a:rPr lang="ru-RU" b="1" dirty="0"/>
              <a:t>;</a:t>
            </a:r>
            <a:endParaRPr lang="ru-RU" dirty="0"/>
          </a:p>
          <a:p>
            <a:r>
              <a:rPr lang="ru-RU" b="1" dirty="0"/>
              <a:t>                        В) М. Мнишек;</a:t>
            </a:r>
            <a:endParaRPr lang="ru-RU" dirty="0"/>
          </a:p>
          <a:p>
            <a:r>
              <a:rPr lang="ru-RU" b="1" dirty="0"/>
              <a:t>                        2) Разорённое состояние России  начале в </a:t>
            </a:r>
            <a:r>
              <a:rPr lang="en-US" b="1" dirty="0"/>
              <a:t>XVII</a:t>
            </a:r>
            <a:r>
              <a:rPr lang="ru-RU" b="1" dirty="0"/>
              <a:t> в. </a:t>
            </a:r>
            <a:r>
              <a:rPr lang="ru-RU" b="1" dirty="0" smtClean="0"/>
              <a:t>связано</a:t>
            </a:r>
            <a:r>
              <a:rPr lang="ru-RU" b="1" dirty="0"/>
              <a:t>:</a:t>
            </a:r>
            <a:endParaRPr lang="ru-RU" dirty="0"/>
          </a:p>
          <a:p>
            <a:r>
              <a:rPr lang="ru-RU" b="1" dirty="0"/>
              <a:t>                         А) С прекращением династии Рюриковичей;</a:t>
            </a:r>
            <a:endParaRPr lang="ru-RU" dirty="0"/>
          </a:p>
          <a:p>
            <a:r>
              <a:rPr lang="ru-RU" b="1" dirty="0"/>
              <a:t>                        Б) С опричниной Ивана Грозного;</a:t>
            </a:r>
            <a:endParaRPr lang="ru-RU" dirty="0"/>
          </a:p>
          <a:p>
            <a:r>
              <a:rPr lang="ru-RU" b="1" dirty="0"/>
              <a:t>                         В) С уничтожением остатков Золотой Орды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59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751344"/>
            <a:ext cx="58143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 </a:t>
            </a:r>
            <a:r>
              <a:rPr lang="ru-RU" b="1" dirty="0" smtClean="0"/>
              <a:t>Семибоярщина была:</a:t>
            </a:r>
            <a:endParaRPr lang="ru-RU" dirty="0"/>
          </a:p>
          <a:p>
            <a:r>
              <a:rPr lang="ru-RU" b="1" dirty="0"/>
              <a:t>               А) </a:t>
            </a:r>
            <a:r>
              <a:rPr lang="ru-RU" b="1" dirty="0" smtClean="0"/>
              <a:t>мае 1610;</a:t>
            </a:r>
            <a:endParaRPr lang="ru-RU" dirty="0"/>
          </a:p>
          <a:p>
            <a:r>
              <a:rPr lang="ru-RU" b="1" dirty="0"/>
              <a:t>              Б) </a:t>
            </a:r>
            <a:r>
              <a:rPr lang="ru-RU" b="1" dirty="0" smtClean="0"/>
              <a:t>июне 1610;</a:t>
            </a:r>
            <a:endParaRPr lang="ru-RU" dirty="0"/>
          </a:p>
          <a:p>
            <a:r>
              <a:rPr lang="ru-RU" b="1" dirty="0"/>
              <a:t>              В</a:t>
            </a:r>
            <a:r>
              <a:rPr lang="ru-RU" b="1" dirty="0" smtClean="0"/>
              <a:t>) июле 1610 ;</a:t>
            </a:r>
            <a:endParaRPr lang="ru-RU" dirty="0"/>
          </a:p>
          <a:p>
            <a:r>
              <a:rPr lang="ru-RU" b="1" dirty="0"/>
              <a:t>   </a:t>
            </a:r>
            <a:r>
              <a:rPr lang="ru-RU" b="1" dirty="0" smtClean="0"/>
              <a:t>4. Государственный праздник—День народного единства отмечается:</a:t>
            </a:r>
            <a:endParaRPr lang="ru-RU" dirty="0"/>
          </a:p>
          <a:p>
            <a:r>
              <a:rPr lang="ru-RU" b="1" dirty="0"/>
              <a:t>                   А) </a:t>
            </a:r>
            <a:r>
              <a:rPr lang="ru-RU" b="1" dirty="0" smtClean="0"/>
              <a:t>4 ноября 2006;</a:t>
            </a:r>
            <a:endParaRPr lang="ru-RU" dirty="0"/>
          </a:p>
          <a:p>
            <a:r>
              <a:rPr lang="ru-RU" b="1" dirty="0" smtClean="0"/>
              <a:t>                   Б)  4 ноября 2007  ;</a:t>
            </a:r>
            <a:endParaRPr lang="ru-RU" dirty="0"/>
          </a:p>
          <a:p>
            <a:r>
              <a:rPr lang="ru-RU" b="1" dirty="0" smtClean="0"/>
              <a:t>                   В)  4 ноября 2005  ;</a:t>
            </a:r>
            <a:endParaRPr lang="ru-RU" dirty="0"/>
          </a:p>
          <a:p>
            <a:r>
              <a:rPr lang="ru-RU" b="1" dirty="0"/>
              <a:t>                5.Первым царём династии Романовых был?</a:t>
            </a:r>
            <a:endParaRPr lang="ru-RU" dirty="0"/>
          </a:p>
          <a:p>
            <a:r>
              <a:rPr lang="ru-RU" b="1" dirty="0"/>
              <a:t>                 А) </a:t>
            </a:r>
            <a:r>
              <a:rPr lang="ru-RU" b="1" dirty="0" smtClean="0"/>
              <a:t>Михаил Фёдорович;</a:t>
            </a:r>
            <a:endParaRPr lang="ru-RU" dirty="0"/>
          </a:p>
          <a:p>
            <a:r>
              <a:rPr lang="ru-RU" b="1" dirty="0"/>
              <a:t>                 Б) </a:t>
            </a:r>
            <a:r>
              <a:rPr lang="ru-RU" b="1" dirty="0" smtClean="0"/>
              <a:t>Фёдор </a:t>
            </a:r>
            <a:r>
              <a:rPr lang="ru-RU" b="1" dirty="0" err="1" smtClean="0"/>
              <a:t>Барысович</a:t>
            </a:r>
            <a:r>
              <a:rPr lang="ru-RU" b="1" dirty="0" smtClean="0"/>
              <a:t>;</a:t>
            </a:r>
            <a:endParaRPr lang="ru-RU" dirty="0"/>
          </a:p>
          <a:p>
            <a:r>
              <a:rPr lang="ru-RU" b="1" dirty="0"/>
              <a:t>                </a:t>
            </a:r>
            <a:r>
              <a:rPr lang="ru-RU" b="1" dirty="0" smtClean="0"/>
              <a:t> </a:t>
            </a:r>
            <a:r>
              <a:rPr lang="ru-RU" b="1" dirty="0"/>
              <a:t>В) Дмитрий </a:t>
            </a:r>
            <a:r>
              <a:rPr lang="ru-RU" b="1" dirty="0" smtClean="0"/>
              <a:t>Иванович;  ( 8 мин.) и              ( 2 мин. , для объяснении картин) </a:t>
            </a:r>
            <a:r>
              <a:rPr lang="ru-RU" b="1" dirty="0" smtClean="0">
                <a:solidFill>
                  <a:srgbClr val="FF0000"/>
                </a:solidFill>
              </a:rPr>
              <a:t>Даты- за каждый правильный ответ 1 балл. Картины- за правильное объяснения- 1балл. Всего 23 баллов.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Ответы:</a:t>
            </a:r>
            <a:endParaRPr lang="ru-RU" dirty="0"/>
          </a:p>
          <a:p>
            <a:r>
              <a:rPr lang="ru-RU" b="1" dirty="0"/>
              <a:t>                      №1.   1-б, 2-а, 3-б, 4-в, 5-б.</a:t>
            </a:r>
            <a:endParaRPr lang="ru-RU" dirty="0"/>
          </a:p>
          <a:p>
            <a:r>
              <a:rPr lang="ru-RU" b="1" dirty="0"/>
              <a:t>                      №2.    1-а, 2- в, 3-а, 4-б, 5-б.</a:t>
            </a:r>
            <a:endParaRPr lang="ru-RU" dirty="0"/>
          </a:p>
          <a:p>
            <a:r>
              <a:rPr lang="ru-RU" b="1" dirty="0"/>
              <a:t>                      №3.     1-в, 2-в, 3-а, 4-б, 5-б.</a:t>
            </a:r>
            <a:endParaRPr lang="ru-RU" dirty="0"/>
          </a:p>
          <a:p>
            <a:r>
              <a:rPr lang="ru-RU" b="1" dirty="0"/>
              <a:t>                      №4.    1-а, 2-б, 3-в,4-в, 5-а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2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32758"/>
            <a:ext cx="6840760" cy="493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5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645160"/>
            <a:ext cx="7200800" cy="556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9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71195"/>
            <a:ext cx="7344815" cy="582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5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effectLst/>
              </a:rPr>
              <a:t>Тип проекта урока:  </a:t>
            </a:r>
            <a:r>
              <a:rPr lang="ru-RU" b="1" dirty="0" smtClean="0">
                <a:effectLst/>
              </a:rPr>
              <a:t>повторительно -обобщающий</a:t>
            </a:r>
            <a:r>
              <a:rPr lang="ru-RU" b="1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Цель  проекта урока: Изучить события предшествующие и относящие Смутному времени, ход </a:t>
            </a:r>
            <a:r>
              <a:rPr lang="ru-RU" b="1" dirty="0">
                <a:effectLst/>
              </a:rPr>
              <a:t>исторических событий и итоги, для систематизации и более полной картины по данному периоду.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Задачи проекта:</a:t>
            </a:r>
            <a:br>
              <a:rPr lang="ru-RU" b="1" dirty="0">
                <a:effectLst/>
              </a:rPr>
            </a:br>
            <a:r>
              <a:rPr lang="ru-RU" b="1" i="1" dirty="0">
                <a:effectLst/>
              </a:rPr>
              <a:t>I. Образовательная:</a:t>
            </a:r>
            <a:r>
              <a:rPr lang="ru-RU" b="1" dirty="0">
                <a:effectLst/>
              </a:rPr>
              <a:t/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1. Раскрыть понятие Смуты, а так же выявить ряд причин способствующих наступлению Смутного времени на Руси.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2. Рассмотреть основные события и итоги Смутного времени.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3. Определить каковы были последствия Смутного времени.</a:t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4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620688"/>
            <a:ext cx="6840760" cy="558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8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674687"/>
            <a:ext cx="5616623" cy="581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4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5"/>
            <a:ext cx="6768751" cy="597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8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-63365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/>
              <a:t/>
            </a:r>
            <a:br>
              <a:rPr lang="ru-RU" sz="1400" b="1" dirty="0"/>
            </a:b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Так закончилась Смута – тяжелейшее потрясение начала XVII века, которое по своему характеру, остроте социально - политического противостояния и способам разрешения противоречий многие исследователи приравнивают к гражданской войне.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31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7346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Таким образом, в основном территориальное единство России было восстановлено, хотя часть русских земель осталось за Речью </a:t>
            </a:r>
            <a:r>
              <a:rPr lang="ru-RU" b="1" dirty="0" err="1"/>
              <a:t>Посполитой</a:t>
            </a:r>
            <a:r>
              <a:rPr lang="ru-RU" b="1" dirty="0"/>
              <a:t> и Швецией.</a:t>
            </a:r>
            <a:br>
              <a:rPr lang="ru-RU" b="1" dirty="0"/>
            </a:br>
            <a:r>
              <a:rPr lang="ru-RU" b="1" dirty="0"/>
              <a:t>После Смутного времени был сделан выбор в пользу сохранения крупнейшей на востоке Европы державы.</a:t>
            </a:r>
            <a:br>
              <a:rPr lang="ru-RU" b="1" dirty="0"/>
            </a:br>
            <a:r>
              <a:rPr lang="ru-RU" b="1" i="1" dirty="0"/>
              <a:t>Последствия Смуты: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1. Экономическая разруха: разорены были сельское хозяйство, ремесла, угасла торговая жизнь</a:t>
            </a:r>
            <a:br>
              <a:rPr lang="ru-RU" b="1" dirty="0"/>
            </a:br>
            <a:r>
              <a:rPr lang="ru-RU" b="1" dirty="0"/>
              <a:t>2. Обнищание народа</a:t>
            </a:r>
            <a:br>
              <a:rPr lang="ru-RU" b="1" dirty="0"/>
            </a:br>
            <a:r>
              <a:rPr lang="ru-RU" b="1" dirty="0"/>
              <a:t>3. Ухудшение международного положения и потеря ряда территорий</a:t>
            </a:r>
            <a:br>
              <a:rPr lang="ru-RU" b="1" dirty="0"/>
            </a:br>
            <a:r>
              <a:rPr lang="ru-RU" b="1" dirty="0"/>
              <a:t>4. Воцарение новой династии</a:t>
            </a:r>
            <a:endParaRPr lang="ru-RU" dirty="0"/>
          </a:p>
          <a:p>
            <a:r>
              <a:rPr lang="ru-RU" b="1" dirty="0" smtClean="0"/>
              <a:t>5 этап</a:t>
            </a:r>
            <a:r>
              <a:rPr lang="ru-RU" b="1" dirty="0"/>
              <a:t>. Закрепление нового </a:t>
            </a:r>
            <a:r>
              <a:rPr lang="ru-RU" b="1" dirty="0" smtClean="0"/>
              <a:t>материала:  подведения итоги; подсчёт баллов учащихся;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 рефлексия; дом/ задания.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§14 -15</a:t>
            </a:r>
            <a:r>
              <a:rPr lang="ru-RU" b="1" dirty="0" smtClean="0"/>
              <a:t>.   ( 5 мин.) </a:t>
            </a:r>
            <a:r>
              <a:rPr lang="ru-RU" b="1" dirty="0" smtClean="0">
                <a:solidFill>
                  <a:srgbClr val="FF0000"/>
                </a:solidFill>
              </a:rPr>
              <a:t>Всего -76; 66- «5»; 56-»4»; 39- «3» ; до 38- «2»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35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59340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Литература</a:t>
            </a:r>
          </a:p>
          <a:p>
            <a:pPr lvl="0"/>
            <a:r>
              <a:rPr lang="ru-RU" dirty="0"/>
              <a:t>Морозов Л. Е. История России. Смутное время. –М. 2011.</a:t>
            </a:r>
          </a:p>
          <a:p>
            <a:pPr lvl="0"/>
            <a:r>
              <a:rPr lang="ru-RU" dirty="0"/>
              <a:t>Козляков В. Н. Герои Смуты. –М., 2012.</a:t>
            </a:r>
          </a:p>
          <a:p>
            <a:pPr lvl="0"/>
            <a:r>
              <a:rPr lang="ru-RU" dirty="0"/>
              <a:t>Скрынников Р. Г. Три Лжедмитрия. М., 2003.</a:t>
            </a:r>
          </a:p>
          <a:p>
            <a:pPr lvl="0"/>
            <a:r>
              <a:rPr lang="ru-RU" dirty="0" err="1"/>
              <a:t>Торкунов</a:t>
            </a:r>
            <a:r>
              <a:rPr lang="ru-RU" dirty="0"/>
              <a:t> А.В. История России. Часть 2. М. «Просвещение» 2017.</a:t>
            </a:r>
          </a:p>
          <a:p>
            <a:pPr lvl="0"/>
            <a:r>
              <a:rPr lang="ru-RU" dirty="0"/>
              <a:t>Данилов А. А. История России. КИМ. М. – 2011.</a:t>
            </a:r>
          </a:p>
          <a:p>
            <a:pPr lvl="0"/>
            <a:r>
              <a:rPr lang="ru-RU" dirty="0"/>
              <a:t>Диск. История. 2013 г., первое </a:t>
            </a:r>
            <a:r>
              <a:rPr lang="ru-RU" dirty="0" smtClean="0"/>
              <a:t>сентября </a:t>
            </a:r>
          </a:p>
          <a:p>
            <a:pPr lvl="0"/>
            <a:r>
              <a:rPr lang="ru-RU" dirty="0"/>
              <a:t>О</a:t>
            </a:r>
            <a:r>
              <a:rPr lang="ru-RU" dirty="0" smtClean="0"/>
              <a:t>пыт учителя  истории «</a:t>
            </a:r>
            <a:r>
              <a:rPr lang="ru-RU" dirty="0" err="1" smtClean="0"/>
              <a:t>Дуакарская</a:t>
            </a:r>
            <a:r>
              <a:rPr lang="ru-RU" dirty="0" smtClean="0"/>
              <a:t> СОШ»  А. Р. </a:t>
            </a:r>
            <a:r>
              <a:rPr lang="ru-RU" dirty="0" err="1" smtClean="0"/>
              <a:t>Агарабаданов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4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II. Развивающая: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1. Развить у учащихся способность работать с историческими источниками (документами), с картой, учебником для более точного обобщения и анализа полученных знаний.</a:t>
            </a:r>
            <a:br>
              <a:rPr lang="ru-RU" b="1" dirty="0"/>
            </a:br>
            <a:r>
              <a:rPr lang="ru-RU" b="1" dirty="0"/>
              <a:t>2. Способствовать развитию у учащихся умению самостоятельно или в группе анализировать исторические источники, давать развернутый ответ на поставленный вопрос,  работа с тестами.</a:t>
            </a:r>
            <a:br>
              <a:rPr lang="ru-RU" b="1" dirty="0"/>
            </a:br>
            <a:r>
              <a:rPr lang="ru-RU" b="1" dirty="0"/>
              <a:t>3. Развивать у учащихся способность к систематизации полученных исторических знаний, и грамотно формировать выводы по предложенным темам. 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31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7346"/>
            <a:ext cx="71287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III. Воспитательная: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1. Способствовать развитию у учащихся чувства патриотизма, уважения к истории своего государства.</a:t>
            </a:r>
            <a:br>
              <a:rPr lang="ru-RU" b="1" dirty="0"/>
            </a:br>
            <a:r>
              <a:rPr lang="ru-RU" b="1" dirty="0"/>
              <a:t>2. Сформировать гражданскую и гуманистическую позицию у учащихся, не смотря на сложившиеся мировые конфликты.</a:t>
            </a:r>
            <a:br>
              <a:rPr lang="ru-RU" b="1" dirty="0"/>
            </a:br>
            <a:r>
              <a:rPr lang="ru-RU" b="1" dirty="0"/>
              <a:t>3. Способствовать пониманию у учащихся роли личности в исторических событиях разного времени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Оборудование урока: компьютер, карта «Смутное время в России начала </a:t>
            </a:r>
            <a:r>
              <a:rPr lang="en-US" b="1" dirty="0"/>
              <a:t>XVII</a:t>
            </a:r>
            <a:r>
              <a:rPr lang="ru-RU" b="1" dirty="0"/>
              <a:t> в.», учебник Истории России  </a:t>
            </a:r>
            <a:r>
              <a:rPr lang="ru-RU" b="1" dirty="0" smtClean="0"/>
              <a:t>2 частях</a:t>
            </a:r>
            <a:r>
              <a:rPr lang="en-US" b="1" dirty="0" smtClean="0"/>
              <a:t> </a:t>
            </a: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b="1" dirty="0"/>
              <a:t>7 класс.  </a:t>
            </a:r>
            <a:r>
              <a:rPr lang="ru-RU" b="1" dirty="0" err="1"/>
              <a:t>Торкунов</a:t>
            </a:r>
            <a:r>
              <a:rPr lang="ru-RU" b="1" dirty="0"/>
              <a:t>  А.В</a:t>
            </a:r>
            <a:r>
              <a:rPr lang="ru-RU" b="1" dirty="0" smtClean="0"/>
              <a:t>.  2017. ( 3 мин.)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    Ход урока</a:t>
            </a:r>
          </a:p>
          <a:p>
            <a:r>
              <a:rPr lang="en-US" b="1" dirty="0" smtClean="0"/>
              <a:t>I</a:t>
            </a:r>
            <a:r>
              <a:rPr lang="ru-RU" b="1" dirty="0" smtClean="0"/>
              <a:t>. Организационный момент. </a:t>
            </a:r>
            <a:r>
              <a:rPr lang="ru-RU" sz="1400" b="1" dirty="0" smtClean="0"/>
              <a:t>Подготовка учащихся к уроку.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b="1" dirty="0" smtClean="0"/>
              <a:t>Задание 1. Работа  с понятиями.</a:t>
            </a:r>
            <a:endParaRPr lang="ru-RU" dirty="0"/>
          </a:p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Основные </a:t>
            </a:r>
            <a:r>
              <a:rPr lang="ru-RU" b="1" dirty="0" smtClean="0"/>
              <a:t>понятия  называет   учитель , а объясняют уч-ся :  1</a:t>
            </a:r>
            <a:r>
              <a:rPr lang="ru-RU" b="1" dirty="0"/>
              <a:t>. Смутное </a:t>
            </a:r>
            <a:r>
              <a:rPr lang="ru-RU" b="1" dirty="0" smtClean="0"/>
              <a:t>время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2. Гражданская война</a:t>
            </a:r>
            <a:br>
              <a:rPr lang="ru-RU" b="1" dirty="0"/>
            </a:br>
            <a:r>
              <a:rPr lang="ru-RU" b="1" dirty="0"/>
              <a:t>3. Самозванство </a:t>
            </a:r>
            <a:br>
              <a:rPr lang="ru-RU" b="1" dirty="0"/>
            </a:br>
            <a:r>
              <a:rPr lang="ru-RU" b="1" dirty="0"/>
              <a:t>4. Тушинский вор</a:t>
            </a:r>
            <a:br>
              <a:rPr lang="ru-RU" b="1" dirty="0"/>
            </a:br>
            <a:r>
              <a:rPr lang="ru-RU" b="1" dirty="0"/>
              <a:t>5. "Семибоярщина"</a:t>
            </a:r>
            <a:br>
              <a:rPr lang="ru-RU" b="1" dirty="0"/>
            </a:br>
            <a:r>
              <a:rPr lang="ru-RU" b="1" dirty="0"/>
              <a:t>6. Интервенция</a:t>
            </a:r>
            <a:br>
              <a:rPr lang="ru-RU" b="1" dirty="0"/>
            </a:br>
            <a:r>
              <a:rPr lang="ru-RU" b="1" dirty="0"/>
              <a:t>7. Первое ополчение</a:t>
            </a:r>
            <a:br>
              <a:rPr lang="ru-RU" b="1" dirty="0"/>
            </a:br>
            <a:r>
              <a:rPr lang="ru-RU" b="1" dirty="0"/>
              <a:t>8. Второе </a:t>
            </a:r>
            <a:r>
              <a:rPr lang="ru-RU" b="1" dirty="0" smtClean="0"/>
              <a:t>ополчение    ( 4 мин.) (</a:t>
            </a:r>
            <a:r>
              <a:rPr lang="ru-RU" b="1" dirty="0" smtClean="0">
                <a:solidFill>
                  <a:srgbClr val="FF0000"/>
                </a:solidFill>
              </a:rPr>
              <a:t>8 баллов</a:t>
            </a:r>
            <a:r>
              <a:rPr lang="ru-RU" b="1" dirty="0" smtClean="0"/>
              <a:t>)</a:t>
            </a:r>
          </a:p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2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64704"/>
            <a:ext cx="61206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Задание 2. Работа с датами.  Основные даты называют учащиеся :  1.- Княжение и царствование Ивана IV Грозного</a:t>
            </a:r>
            <a:br>
              <a:rPr lang="ru-RU" b="1" dirty="0" smtClean="0"/>
            </a:br>
            <a:r>
              <a:rPr lang="ru-RU" b="1" dirty="0" smtClean="0"/>
              <a:t>2. - Царствование Федора Ивановича</a:t>
            </a:r>
            <a:br>
              <a:rPr lang="ru-RU" b="1" dirty="0" smtClean="0"/>
            </a:br>
            <a:r>
              <a:rPr lang="ru-RU" b="1" dirty="0" smtClean="0"/>
              <a:t>3. </a:t>
            </a:r>
            <a:r>
              <a:rPr lang="ru-RU" dirty="0" smtClean="0"/>
              <a:t>-</a:t>
            </a:r>
            <a:r>
              <a:rPr lang="ru-RU" b="1" dirty="0" smtClean="0"/>
              <a:t> Царствование Б. Годунова</a:t>
            </a:r>
            <a:br>
              <a:rPr lang="ru-RU" b="1" dirty="0" smtClean="0"/>
            </a:br>
            <a:r>
              <a:rPr lang="ru-RU" b="1" dirty="0" smtClean="0"/>
              <a:t>4.  - Голод и неурожай на Руси</a:t>
            </a:r>
            <a:br>
              <a:rPr lang="ru-RU" b="1" dirty="0" smtClean="0"/>
            </a:br>
            <a:r>
              <a:rPr lang="ru-RU" b="1" dirty="0" smtClean="0"/>
              <a:t>5. - Восстание  под руководством Х. Косолапа</a:t>
            </a:r>
            <a:br>
              <a:rPr lang="ru-RU" b="1" dirty="0" smtClean="0"/>
            </a:br>
            <a:r>
              <a:rPr lang="ru-RU" b="1" dirty="0" smtClean="0"/>
              <a:t>6.- Царствование Лжедмитрия I</a:t>
            </a:r>
            <a:br>
              <a:rPr lang="ru-RU" b="1" dirty="0" smtClean="0"/>
            </a:br>
            <a:r>
              <a:rPr lang="ru-RU" b="1" dirty="0" smtClean="0"/>
              <a:t>7. - Царствование В. Шуйского</a:t>
            </a:r>
            <a:br>
              <a:rPr lang="ru-RU" b="1" dirty="0" smtClean="0"/>
            </a:br>
            <a:r>
              <a:rPr lang="ru-RU" b="1" dirty="0" smtClean="0"/>
              <a:t>8. - Восстание И. </a:t>
            </a:r>
            <a:r>
              <a:rPr lang="ru-RU" b="1" dirty="0" err="1" smtClean="0"/>
              <a:t>Болотникова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9. - Появление Лжедмитрия II на Руси</a:t>
            </a:r>
            <a:br>
              <a:rPr lang="ru-RU" b="1" dirty="0" smtClean="0"/>
            </a:br>
            <a:r>
              <a:rPr lang="ru-RU" b="1" dirty="0" smtClean="0"/>
              <a:t>10. - Начало интервенции</a:t>
            </a:r>
            <a:br>
              <a:rPr lang="ru-RU" b="1" dirty="0" smtClean="0"/>
            </a:br>
            <a:r>
              <a:rPr lang="ru-RU" b="1" dirty="0" smtClean="0"/>
              <a:t>11. - Первое ополчение</a:t>
            </a:r>
            <a:br>
              <a:rPr lang="ru-RU" b="1" dirty="0" smtClean="0"/>
            </a:br>
            <a:r>
              <a:rPr lang="ru-RU" b="1" dirty="0" smtClean="0"/>
              <a:t>12. - Второе ополчение</a:t>
            </a:r>
            <a:br>
              <a:rPr lang="ru-RU" b="1" dirty="0" smtClean="0"/>
            </a:br>
            <a:r>
              <a:rPr lang="ru-RU" b="1" dirty="0" smtClean="0"/>
              <a:t>13.  - Земский собор. Избрание царем М. Ф. Романова. Начало правления новой династии.  ( 3 мин.) (</a:t>
            </a:r>
            <a:r>
              <a:rPr lang="ru-RU" b="1" dirty="0" smtClean="0">
                <a:solidFill>
                  <a:srgbClr val="FF0000"/>
                </a:solidFill>
              </a:rPr>
              <a:t>13 баллов)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51344"/>
            <a:ext cx="813690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r>
              <a:rPr lang="ru-RU" b="1" dirty="0"/>
              <a:t>.  </a:t>
            </a:r>
            <a:r>
              <a:rPr lang="ru-RU" b="1" dirty="0" smtClean="0"/>
              <a:t>Задание 3. </a:t>
            </a:r>
            <a:r>
              <a:rPr lang="ru-RU" sz="1400" b="1" dirty="0" smtClean="0"/>
              <a:t>Объяснения  исторических событий пред-е и от-</a:t>
            </a:r>
            <a:r>
              <a:rPr lang="ru-RU" sz="1400" b="1" dirty="0" err="1" smtClean="0"/>
              <a:t>ся</a:t>
            </a:r>
            <a:r>
              <a:rPr lang="ru-RU" sz="1400" b="1" dirty="0" smtClean="0"/>
              <a:t> Смутного времени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b="1" dirty="0" smtClean="0"/>
              <a:t>1.Основные  направления  внешней  и внутренней политики Ивана Грозного?</a:t>
            </a:r>
          </a:p>
          <a:p>
            <a:r>
              <a:rPr lang="ru-RU" b="1" dirty="0" smtClean="0"/>
              <a:t>2. Когда и по каким причинам прекратила существовать династия Рюриковичей?</a:t>
            </a:r>
          </a:p>
          <a:p>
            <a:r>
              <a:rPr lang="ru-RU" b="1" dirty="0" smtClean="0"/>
              <a:t>3. Результаты политики Опричнины?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4.Правление </a:t>
            </a:r>
            <a:r>
              <a:rPr lang="ru-RU" b="1" dirty="0"/>
              <a:t>Б. Годунова</a:t>
            </a:r>
            <a:br>
              <a:rPr lang="ru-RU" b="1" dirty="0"/>
            </a:br>
            <a:r>
              <a:rPr lang="ru-RU" b="1" dirty="0"/>
              <a:t>5</a:t>
            </a:r>
            <a:r>
              <a:rPr lang="ru-RU" b="1" dirty="0" smtClean="0"/>
              <a:t>. </a:t>
            </a:r>
            <a:r>
              <a:rPr lang="ru-RU" b="1" dirty="0"/>
              <a:t>Причины смуты.</a:t>
            </a:r>
            <a:br>
              <a:rPr lang="ru-RU" b="1" dirty="0"/>
            </a:br>
            <a:r>
              <a:rPr lang="ru-RU" b="1" dirty="0"/>
              <a:t>6</a:t>
            </a:r>
            <a:r>
              <a:rPr lang="ru-RU" b="1" dirty="0" smtClean="0"/>
              <a:t>. </a:t>
            </a:r>
            <a:r>
              <a:rPr lang="ru-RU" b="1" dirty="0"/>
              <a:t>Появление </a:t>
            </a:r>
            <a:r>
              <a:rPr lang="ru-RU" b="1" dirty="0" smtClean="0"/>
              <a:t>и правление самозванца на </a:t>
            </a:r>
            <a:r>
              <a:rPr lang="ru-RU" b="1" dirty="0"/>
              <a:t>Руси</a:t>
            </a:r>
            <a:r>
              <a:rPr lang="ru-RU" b="1" dirty="0" smtClean="0"/>
              <a:t>.</a:t>
            </a:r>
          </a:p>
          <a:p>
            <a:r>
              <a:rPr lang="ru-RU" b="1" dirty="0"/>
              <a:t>7</a:t>
            </a:r>
            <a:r>
              <a:rPr lang="ru-RU" b="1" dirty="0" smtClean="0"/>
              <a:t> Боярский заговор.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8. </a:t>
            </a:r>
            <a:r>
              <a:rPr lang="ru-RU" b="1" dirty="0"/>
              <a:t>Приход В. Шуйского к власти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9. Восстание И. И. </a:t>
            </a:r>
            <a:r>
              <a:rPr lang="ru-RU" b="1" dirty="0" err="1"/>
              <a:t>Б</a:t>
            </a:r>
            <a:r>
              <a:rPr lang="ru-RU" b="1" dirty="0" err="1" smtClean="0"/>
              <a:t>олотникова</a:t>
            </a:r>
            <a:r>
              <a:rPr lang="ru-RU" b="1" dirty="0" smtClean="0"/>
              <a:t> . </a:t>
            </a:r>
          </a:p>
          <a:p>
            <a:r>
              <a:rPr lang="ru-RU" b="1" dirty="0" smtClean="0"/>
              <a:t>10. Лжедмитрий </a:t>
            </a:r>
            <a:r>
              <a:rPr lang="en-US" b="1" dirty="0" smtClean="0"/>
              <a:t>II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11.Вторжение Речи </a:t>
            </a:r>
            <a:r>
              <a:rPr lang="ru-RU" b="1" dirty="0" err="1" smtClean="0"/>
              <a:t>Посполитой</a:t>
            </a:r>
            <a:r>
              <a:rPr lang="ru-RU" b="1" dirty="0" smtClean="0"/>
              <a:t> и Швеции в Россию.</a:t>
            </a:r>
          </a:p>
          <a:p>
            <a:r>
              <a:rPr lang="ru-RU" b="1" dirty="0" smtClean="0"/>
              <a:t> 12. Распад тушинского лагеря. </a:t>
            </a:r>
          </a:p>
          <a:p>
            <a:r>
              <a:rPr lang="ru-RU" b="1" dirty="0" smtClean="0"/>
              <a:t>13. «Семибоярщина</a:t>
            </a:r>
            <a:r>
              <a:rPr lang="ru-RU" b="1" dirty="0"/>
              <a:t>»</a:t>
            </a:r>
            <a:br>
              <a:rPr lang="ru-RU" b="1" dirty="0"/>
            </a:br>
            <a:r>
              <a:rPr lang="ru-RU" b="1" dirty="0" smtClean="0"/>
              <a:t>14</a:t>
            </a:r>
            <a:r>
              <a:rPr lang="ru-RU" b="1" dirty="0"/>
              <a:t>. Формирование Первого ополчения. Итоги</a:t>
            </a:r>
            <a:br>
              <a:rPr lang="ru-RU" b="1" dirty="0"/>
            </a:br>
            <a:r>
              <a:rPr lang="ru-RU" b="1" dirty="0" smtClean="0"/>
              <a:t>15</a:t>
            </a:r>
            <a:r>
              <a:rPr lang="ru-RU" b="1" dirty="0"/>
              <a:t>. Роль Второго ополчения в освобождении России от иностранной интервенции</a:t>
            </a:r>
            <a:br>
              <a:rPr lang="ru-RU" b="1" dirty="0"/>
            </a:br>
            <a:r>
              <a:rPr lang="ru-RU" b="1" dirty="0" smtClean="0"/>
              <a:t>16</a:t>
            </a:r>
            <a:r>
              <a:rPr lang="ru-RU" b="1" dirty="0"/>
              <a:t>. Земский собор 1613 </a:t>
            </a:r>
            <a:r>
              <a:rPr lang="ru-RU" b="1" dirty="0" smtClean="0"/>
              <a:t>года.</a:t>
            </a:r>
            <a:r>
              <a:rPr lang="ru-RU" b="1" dirty="0"/>
              <a:t> </a:t>
            </a:r>
            <a:r>
              <a:rPr lang="ru-RU" b="1" dirty="0" smtClean="0"/>
              <a:t>( 20 мин.)(</a:t>
            </a:r>
            <a:r>
              <a:rPr lang="ru-RU" b="1" dirty="0" smtClean="0">
                <a:solidFill>
                  <a:srgbClr val="FF0000"/>
                </a:solidFill>
              </a:rPr>
              <a:t>2 –балла за правильный 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и 1 балл частично правильный ответы. Всего- 32 баллов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b="1" dirty="0"/>
              <a:t>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6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847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b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61024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Задание 4.</a:t>
            </a:r>
            <a:r>
              <a:rPr lang="ru-RU" b="1" dirty="0" smtClean="0"/>
              <a:t> Рабата с тестовыми заданиями</a:t>
            </a:r>
          </a:p>
          <a:p>
            <a:r>
              <a:rPr lang="ru-RU" b="1" dirty="0" smtClean="0"/>
              <a:t>Контрольный </a:t>
            </a:r>
            <a:r>
              <a:rPr lang="ru-RU" b="1" dirty="0"/>
              <a:t>тест</a:t>
            </a:r>
            <a:r>
              <a:rPr lang="ru-RU" b="1" dirty="0">
                <a:solidFill>
                  <a:srgbClr val="FF0000"/>
                </a:solidFill>
              </a:rPr>
              <a:t>№1.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1.  Венчание на царство Бориса Годунова произошло? </a:t>
            </a:r>
            <a:endParaRPr lang="ru-RU" dirty="0"/>
          </a:p>
          <a:p>
            <a:r>
              <a:rPr lang="ru-RU" b="1" dirty="0"/>
              <a:t>             А) 1 сентября 1698 г.;</a:t>
            </a:r>
            <a:endParaRPr lang="ru-RU" dirty="0"/>
          </a:p>
          <a:p>
            <a:r>
              <a:rPr lang="ru-RU" b="1" dirty="0"/>
              <a:t>             Б) 1 сентября  1598 г.;</a:t>
            </a:r>
            <a:endParaRPr lang="ru-RU" dirty="0"/>
          </a:p>
          <a:p>
            <a:r>
              <a:rPr lang="ru-RU" b="1" dirty="0"/>
              <a:t>             В)  20 июня      1605 г.;</a:t>
            </a:r>
            <a:endParaRPr lang="ru-RU" dirty="0"/>
          </a:p>
          <a:p>
            <a:r>
              <a:rPr lang="ru-RU" b="1" dirty="0"/>
              <a:t> 2.   Восстание хлопка вспыхнуло:</a:t>
            </a:r>
            <a:endParaRPr lang="ru-RU" dirty="0"/>
          </a:p>
          <a:p>
            <a:r>
              <a:rPr lang="ru-RU" b="1" dirty="0"/>
              <a:t>               А) в Юго-западных уездах страны;</a:t>
            </a:r>
            <a:endParaRPr lang="ru-RU" dirty="0"/>
          </a:p>
          <a:p>
            <a:r>
              <a:rPr lang="ru-RU" b="1" dirty="0"/>
              <a:t>              Б) на севере страны;</a:t>
            </a:r>
            <a:endParaRPr lang="ru-RU" dirty="0"/>
          </a:p>
          <a:p>
            <a:r>
              <a:rPr lang="ru-RU" b="1" dirty="0"/>
              <a:t>              В) на Урале и Сибири;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9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554181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 Первым самозванцем- Лжедмитрием был:</a:t>
            </a:r>
            <a:endParaRPr lang="ru-RU" dirty="0"/>
          </a:p>
          <a:p>
            <a:r>
              <a:rPr lang="ru-RU" b="1" dirty="0"/>
              <a:t>             А) Гаврила Принцип;</a:t>
            </a:r>
            <a:endParaRPr lang="ru-RU" dirty="0"/>
          </a:p>
          <a:p>
            <a:r>
              <a:rPr lang="ru-RU" b="1" dirty="0"/>
              <a:t>             Б) Григорий Отрепьев;</a:t>
            </a:r>
            <a:endParaRPr lang="ru-RU" dirty="0"/>
          </a:p>
          <a:p>
            <a:r>
              <a:rPr lang="ru-RU" b="1" dirty="0"/>
              <a:t>             В) Василий Шуйский; </a:t>
            </a:r>
            <a:endParaRPr lang="ru-RU" dirty="0"/>
          </a:p>
          <a:p>
            <a:r>
              <a:rPr lang="ru-RU" b="1" dirty="0"/>
              <a:t>  4. Народ принимает Лжедмитрия Второго потому что:</a:t>
            </a:r>
            <a:endParaRPr lang="ru-RU" dirty="0"/>
          </a:p>
          <a:p>
            <a:r>
              <a:rPr lang="ru-RU" b="1" dirty="0"/>
              <a:t>               А) мечтали о новых землях;</a:t>
            </a:r>
            <a:endParaRPr lang="ru-RU" dirty="0"/>
          </a:p>
          <a:p>
            <a:r>
              <a:rPr lang="ru-RU" b="1" dirty="0"/>
              <a:t>               Б) хотели поменять религию;</a:t>
            </a:r>
            <a:endParaRPr lang="ru-RU" dirty="0"/>
          </a:p>
          <a:p>
            <a:r>
              <a:rPr lang="ru-RU" b="1" dirty="0"/>
              <a:t>               В) надеялись на «доброго царя</a:t>
            </a:r>
            <a:r>
              <a:rPr lang="ru-RU" b="1" dirty="0" smtClean="0"/>
              <a:t>»;</a:t>
            </a:r>
            <a:r>
              <a:rPr lang="ru-RU" b="1" dirty="0"/>
              <a:t> </a:t>
            </a:r>
            <a:r>
              <a:rPr lang="ru-RU" b="1" dirty="0" smtClean="0"/>
              <a:t>          5. Настоящее имя монаха Отрепьева, ставшего Лжедмитрием </a:t>
            </a:r>
            <a:r>
              <a:rPr lang="en-US" b="1" dirty="0" smtClean="0"/>
              <a:t> I</a:t>
            </a:r>
            <a:r>
              <a:rPr lang="ru-RU" b="1" dirty="0" smtClean="0"/>
              <a:t>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А) Дмитрий ;                                                                     </a:t>
            </a:r>
            <a:endParaRPr lang="ru-RU" dirty="0"/>
          </a:p>
          <a:p>
            <a:r>
              <a:rPr lang="ru-RU" b="1" dirty="0"/>
              <a:t>          </a:t>
            </a:r>
            <a:r>
              <a:rPr lang="ru-RU" b="1" dirty="0" smtClean="0"/>
              <a:t>      Б) Григорий ;</a:t>
            </a:r>
            <a:endParaRPr lang="ru-RU" dirty="0"/>
          </a:p>
          <a:p>
            <a:r>
              <a:rPr lang="ru-RU" b="1" dirty="0"/>
              <a:t>        </a:t>
            </a:r>
            <a:r>
              <a:rPr lang="ru-RU" b="1" dirty="0" smtClean="0"/>
              <a:t>        В) Василий;</a:t>
            </a:r>
            <a:endParaRPr lang="ru-RU" dirty="0"/>
          </a:p>
          <a:p>
            <a:r>
              <a:rPr lang="ru-RU" b="1" dirty="0"/>
              <a:t>        </a:t>
            </a:r>
            <a:endParaRPr lang="ru-RU" dirty="0"/>
          </a:p>
          <a:p>
            <a:r>
              <a:rPr lang="ru-RU" b="1" dirty="0"/>
              <a:t>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67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Контрольный тест </a:t>
            </a:r>
            <a:r>
              <a:rPr lang="ru-RU" b="1" dirty="0">
                <a:solidFill>
                  <a:srgbClr val="FF0000"/>
                </a:solidFill>
              </a:rPr>
              <a:t>№2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 1. Смоленск находился в осаде в период интервенции в течении?</a:t>
            </a:r>
            <a:endParaRPr lang="ru-RU" dirty="0"/>
          </a:p>
          <a:p>
            <a:r>
              <a:rPr lang="ru-RU" b="1" dirty="0"/>
              <a:t>               А) 20- </a:t>
            </a:r>
            <a:r>
              <a:rPr lang="ru-RU" b="1" dirty="0" err="1"/>
              <a:t>ти</a:t>
            </a:r>
            <a:r>
              <a:rPr lang="ru-RU" b="1" dirty="0"/>
              <a:t> месяцев;</a:t>
            </a:r>
            <a:endParaRPr lang="ru-RU" dirty="0"/>
          </a:p>
          <a:p>
            <a:r>
              <a:rPr lang="ru-RU" b="1" dirty="0"/>
              <a:t>              Б)15-ти месяцев;</a:t>
            </a:r>
            <a:endParaRPr lang="ru-RU" dirty="0"/>
          </a:p>
          <a:p>
            <a:r>
              <a:rPr lang="ru-RU" b="1" dirty="0"/>
              <a:t>              В) 7-и месяцев; </a:t>
            </a:r>
            <a:endParaRPr lang="ru-RU" dirty="0"/>
          </a:p>
          <a:p>
            <a:r>
              <a:rPr lang="ru-RU" b="1" dirty="0"/>
              <a:t> 2. Временное правительство в период смуты называлось?</a:t>
            </a:r>
            <a:endParaRPr lang="ru-RU" dirty="0"/>
          </a:p>
          <a:p>
            <a:r>
              <a:rPr lang="ru-RU" b="1" dirty="0"/>
              <a:t>                 А) «Союз крестьян и дворян»;</a:t>
            </a:r>
            <a:endParaRPr lang="ru-RU" dirty="0"/>
          </a:p>
          <a:p>
            <a:r>
              <a:rPr lang="ru-RU" b="1" dirty="0"/>
              <a:t>                 Б) «Казачий совет»;</a:t>
            </a:r>
            <a:endParaRPr lang="ru-RU" dirty="0"/>
          </a:p>
          <a:p>
            <a:r>
              <a:rPr lang="ru-RU" b="1" dirty="0"/>
              <a:t>                В) «Совет всей земли»;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6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1010</TotalTime>
  <Words>984</Words>
  <Application>Microsoft Office PowerPoint</Application>
  <PresentationFormat>Экран (4:3)</PresentationFormat>
  <Paragraphs>156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Базовая</vt:lpstr>
      <vt:lpstr>Проект урока  на тему:                         «Смутное время в России начала XVII»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урока  на тему:                         «Смутное время в России начала XVII»</dc:title>
  <dc:creator>Windows 7</dc:creator>
  <cp:lastModifiedBy>1</cp:lastModifiedBy>
  <cp:revision>60</cp:revision>
  <dcterms:created xsi:type="dcterms:W3CDTF">2017-10-03T16:33:56Z</dcterms:created>
  <dcterms:modified xsi:type="dcterms:W3CDTF">2017-11-21T09:48:35Z</dcterms:modified>
</cp:coreProperties>
</file>