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0" r:id="rId3"/>
    <p:sldId id="262" r:id="rId4"/>
    <p:sldId id="263" r:id="rId5"/>
    <p:sldId id="273" r:id="rId6"/>
    <p:sldId id="264" r:id="rId7"/>
    <p:sldId id="265" r:id="rId8"/>
    <p:sldId id="266" r:id="rId9"/>
    <p:sldId id="267" r:id="rId10"/>
    <p:sldId id="268" r:id="rId11"/>
    <p:sldId id="275" r:id="rId12"/>
    <p:sldId id="270" r:id="rId13"/>
    <p:sldId id="274" r:id="rId14"/>
    <p:sldId id="26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4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D2B4-7298-44AC-B2FF-8D2EAE8224EF}" type="datetimeFigureOut">
              <a:rPr lang="ru-RU" smtClean="0"/>
              <a:t>вс 19.05.19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FADD-4443-4152-A5BF-119B96C10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19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D2B4-7298-44AC-B2FF-8D2EAE8224EF}" type="datetimeFigureOut">
              <a:rPr lang="ru-RU" smtClean="0"/>
              <a:t>вс 19.05.19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FADD-4443-4152-A5BF-119B96C10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20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D2B4-7298-44AC-B2FF-8D2EAE8224EF}" type="datetimeFigureOut">
              <a:rPr lang="ru-RU" smtClean="0"/>
              <a:t>вс 19.05.19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FADD-4443-4152-A5BF-119B96C10B9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353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D2B4-7298-44AC-B2FF-8D2EAE8224EF}" type="datetimeFigureOut">
              <a:rPr lang="ru-RU" smtClean="0"/>
              <a:t>вс 19.05.19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FADD-4443-4152-A5BF-119B96C10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74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D2B4-7298-44AC-B2FF-8D2EAE8224EF}" type="datetimeFigureOut">
              <a:rPr lang="ru-RU" smtClean="0"/>
              <a:t>вс 19.05.19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FADD-4443-4152-A5BF-119B96C10B9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1013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D2B4-7298-44AC-B2FF-8D2EAE8224EF}" type="datetimeFigureOut">
              <a:rPr lang="ru-RU" smtClean="0"/>
              <a:t>вс 19.05.19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FADD-4443-4152-A5BF-119B96C10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20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D2B4-7298-44AC-B2FF-8D2EAE8224EF}" type="datetimeFigureOut">
              <a:rPr lang="ru-RU" smtClean="0"/>
              <a:t>вс 19.05.19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FADD-4443-4152-A5BF-119B96C10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733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D2B4-7298-44AC-B2FF-8D2EAE8224EF}" type="datetimeFigureOut">
              <a:rPr lang="ru-RU" smtClean="0"/>
              <a:t>вс 19.05.19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FADD-4443-4152-A5BF-119B96C10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51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D2B4-7298-44AC-B2FF-8D2EAE8224EF}" type="datetimeFigureOut">
              <a:rPr lang="ru-RU" smtClean="0"/>
              <a:t>вс 19.05.19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FADD-4443-4152-A5BF-119B96C10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94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D2B4-7298-44AC-B2FF-8D2EAE8224EF}" type="datetimeFigureOut">
              <a:rPr lang="ru-RU" smtClean="0"/>
              <a:t>вс 19.05.19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FADD-4443-4152-A5BF-119B96C10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0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D2B4-7298-44AC-B2FF-8D2EAE8224EF}" type="datetimeFigureOut">
              <a:rPr lang="ru-RU" smtClean="0"/>
              <a:t>вс 19.05.19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FADD-4443-4152-A5BF-119B96C10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51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D2B4-7298-44AC-B2FF-8D2EAE8224EF}" type="datetimeFigureOut">
              <a:rPr lang="ru-RU" smtClean="0"/>
              <a:t>вс 19.05.19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FADD-4443-4152-A5BF-119B96C10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80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D2B4-7298-44AC-B2FF-8D2EAE8224EF}" type="datetimeFigureOut">
              <a:rPr lang="ru-RU" smtClean="0"/>
              <a:t>вс 19.05.19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FADD-4443-4152-A5BF-119B96C10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31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D2B4-7298-44AC-B2FF-8D2EAE8224EF}" type="datetimeFigureOut">
              <a:rPr lang="ru-RU" smtClean="0"/>
              <a:t>вс 19.05.19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FADD-4443-4152-A5BF-119B96C10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02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D2B4-7298-44AC-B2FF-8D2EAE8224EF}" type="datetimeFigureOut">
              <a:rPr lang="ru-RU" smtClean="0"/>
              <a:t>вс 19.05.19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FADD-4443-4152-A5BF-119B96C10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12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FADD-4443-4152-A5BF-119B96C10B9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D2B4-7298-44AC-B2FF-8D2EAE8224EF}" type="datetimeFigureOut">
              <a:rPr lang="ru-RU" smtClean="0"/>
              <a:t>вс 19.05.19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90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CD2B4-7298-44AC-B2FF-8D2EAE8224EF}" type="datetimeFigureOut">
              <a:rPr lang="ru-RU" smtClean="0"/>
              <a:t>вс 19.05.19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B4FADD-4443-4152-A5BF-119B96C10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26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5844" y="3769112"/>
            <a:ext cx="7958159" cy="281724"/>
          </a:xfrm>
        </p:spPr>
        <p:txBody>
          <a:bodyPr/>
          <a:lstStyle/>
          <a:p>
            <a:r>
              <a:rPr lang="ru-RU" sz="7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/>
            </a:r>
            <a:br>
              <a:rPr lang="ru-RU" sz="7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ru-RU" sz="7200" b="1" dirty="0">
                <a:solidFill>
                  <a:srgbClr val="0070C0"/>
                </a:solidFill>
                <a:latin typeface="Cambria" panose="02040503050406030204" pitchFamily="18" charset="0"/>
              </a:rPr>
              <a:t/>
            </a:r>
            <a:br>
              <a:rPr lang="ru-RU" sz="7200" b="1" dirty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ru-RU" sz="7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/>
            </a:r>
            <a:br>
              <a:rPr lang="ru-RU" sz="7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ru-RU" sz="7200" b="1" dirty="0">
                <a:solidFill>
                  <a:srgbClr val="0070C0"/>
                </a:solidFill>
                <a:latin typeface="Cambria" panose="02040503050406030204" pitchFamily="18" charset="0"/>
              </a:rPr>
              <a:t/>
            </a:r>
            <a:br>
              <a:rPr lang="ru-RU" sz="7200" b="1" dirty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ru-RU" sz="7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/>
            </a:r>
            <a:br>
              <a:rPr lang="ru-RU" sz="7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ru-RU" sz="7200" b="1" dirty="0">
                <a:solidFill>
                  <a:srgbClr val="0070C0"/>
                </a:solidFill>
                <a:latin typeface="Cambria" panose="02040503050406030204" pitchFamily="18" charset="0"/>
              </a:rPr>
              <a:t/>
            </a:r>
            <a:br>
              <a:rPr lang="ru-RU" sz="7200" b="1" dirty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ru-RU" sz="7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/>
            </a:r>
            <a:br>
              <a:rPr lang="ru-RU" sz="7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ru-RU" sz="7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/>
            </a:r>
            <a:br>
              <a:rPr lang="ru-RU" sz="7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ru-RU" sz="7200" b="1" dirty="0">
                <a:solidFill>
                  <a:srgbClr val="0070C0"/>
                </a:solidFill>
                <a:latin typeface="Cambria" panose="02040503050406030204" pitchFamily="18" charset="0"/>
              </a:rPr>
              <a:t/>
            </a:r>
            <a:br>
              <a:rPr lang="ru-RU" sz="7200" b="1" dirty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ru-RU" sz="7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/>
            </a:r>
            <a:br>
              <a:rPr lang="ru-RU" sz="7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ru-RU" sz="7200" b="1" dirty="0">
                <a:solidFill>
                  <a:srgbClr val="0070C0"/>
                </a:solidFill>
                <a:latin typeface="Cambria" panose="02040503050406030204" pitchFamily="18" charset="0"/>
              </a:rPr>
              <a:t/>
            </a:r>
            <a:br>
              <a:rPr lang="ru-RU" sz="7200" b="1" dirty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ru-RU" sz="7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/>
            </a:r>
            <a:br>
              <a:rPr lang="ru-RU" sz="7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ru-RU" sz="7200" b="1" dirty="0">
                <a:solidFill>
                  <a:srgbClr val="0070C0"/>
                </a:solidFill>
                <a:latin typeface="Cambria" panose="02040503050406030204" pitchFamily="18" charset="0"/>
              </a:rPr>
              <a:t/>
            </a:r>
            <a:br>
              <a:rPr lang="ru-RU" sz="7200" b="1" dirty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ru-RU" sz="7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/>
            </a:r>
            <a:br>
              <a:rPr lang="ru-RU" sz="7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ru-RU" sz="7200" b="1" dirty="0">
                <a:solidFill>
                  <a:srgbClr val="0070C0"/>
                </a:solidFill>
                <a:latin typeface="Cambria" panose="02040503050406030204" pitchFamily="18" charset="0"/>
              </a:rPr>
              <a:t/>
            </a:r>
            <a:br>
              <a:rPr lang="ru-RU" sz="7200" b="1" dirty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ru-RU" sz="7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/>
            </a:r>
            <a:br>
              <a:rPr lang="ru-RU" sz="7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ru-RU" sz="6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«Познавательно -  исследовательская деятельность с детьми»</a:t>
            </a:r>
            <a:endParaRPr lang="ru-RU" sz="60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H="1" flipV="1">
            <a:off x="9274002" y="4544704"/>
            <a:ext cx="2409997" cy="192866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Выполнила воспитатель: Бондарева Анна Сергеевна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19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5088" y="609600"/>
            <a:ext cx="8311486" cy="1320800"/>
          </a:xfrm>
        </p:spPr>
        <p:txBody>
          <a:bodyPr/>
          <a:lstStyle/>
          <a:p>
            <a:r>
              <a:rPr lang="ru-RU" dirty="0" smtClean="0"/>
              <a:t>              Мастер класс для родителей по исследовательской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25088" y="2160588"/>
            <a:ext cx="3848667" cy="3880773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Познакомить родителей с экспериментальной деятельностью в домашних условиях. Развить мыслительные способности, научить родителей делать выводы. Привить интерес к коллективной деятельности.</a:t>
            </a:r>
            <a:endParaRPr lang="ru-RU" sz="2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9010" y="2290052"/>
            <a:ext cx="3880771" cy="3621848"/>
          </a:xfrm>
        </p:spPr>
      </p:pic>
    </p:spTree>
    <p:extLst>
      <p:ext uri="{BB962C8B-B14F-4D97-AF65-F5344CB8AC3E}">
        <p14:creationId xmlns:p14="http://schemas.microsoft.com/office/powerpoint/2010/main" val="2691803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553928" y="2331842"/>
            <a:ext cx="45719" cy="45719"/>
          </a:xfrm>
        </p:spPr>
        <p:txBody>
          <a:bodyPr>
            <a:normAutofit fontScale="90000"/>
          </a:bodyPr>
          <a:lstStyle/>
          <a:p>
            <a:endParaRPr lang="ru-RU" sz="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936776"/>
            <a:ext cx="45719" cy="10458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276465"/>
              </p:ext>
            </p:extLst>
          </p:nvPr>
        </p:nvGraphicFramePr>
        <p:xfrm>
          <a:off x="3003508" y="150125"/>
          <a:ext cx="5389867" cy="6605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5667139" imgH="8019997" progId="AcroExch.Document.11">
                  <p:embed/>
                </p:oleObj>
              </mc:Choice>
              <mc:Fallback>
                <p:oleObj name="Acrobat Document" r:id="rId3" imgW="5667139" imgH="801999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3508" y="150125"/>
                        <a:ext cx="5389867" cy="6605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1919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722" y="609600"/>
            <a:ext cx="8311487" cy="1320800"/>
          </a:xfrm>
        </p:spPr>
        <p:txBody>
          <a:bodyPr/>
          <a:lstStyle/>
          <a:p>
            <a:r>
              <a:rPr lang="ru-RU" dirty="0" smtClean="0"/>
              <a:t>           Работа с родителями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06722" y="2160589"/>
            <a:ext cx="3971499" cy="388077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Работая с родителями мы провели консультации по исследовательской деятельности: Развитие исследовательской деятельности дома. Значение поисковой деятельности в развитии детей. Природа в жизни вашей семьи. Правила поведения в природе.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64824" y="2160589"/>
            <a:ext cx="4053385" cy="3880774"/>
          </a:xfrm>
        </p:spPr>
        <p:txBody>
          <a:bodyPr>
            <a:normAutofit/>
          </a:bodyPr>
          <a:lstStyle/>
          <a:p>
            <a:r>
              <a:rPr lang="ru-RU" sz="2000" b="1" dirty="0"/>
              <a:t>Был изготовлен буклет: «Познавательно – исследовательская деятельность»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547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202" y="654205"/>
            <a:ext cx="8596668" cy="1320800"/>
          </a:xfrm>
        </p:spPr>
        <p:txBody>
          <a:bodyPr/>
          <a:lstStyle/>
          <a:p>
            <a:r>
              <a:rPr lang="ru-RU" dirty="0" smtClean="0"/>
              <a:t>Буклет для родителей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7863" y="2532658"/>
            <a:ext cx="4183062" cy="3137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313211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59473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Памятка для родителей</a:t>
            </a:r>
            <a:r>
              <a:rPr lang="ru-RU" b="1" dirty="0" smtClean="0"/>
              <a:t>:</a:t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6701" y="847494"/>
            <a:ext cx="9991494" cy="601050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1.Поощряйте </a:t>
            </a:r>
            <a:r>
              <a:rPr lang="ru-RU" sz="2000" b="1" dirty="0"/>
              <a:t>детскую любознательность</a:t>
            </a:r>
          </a:p>
          <a:p>
            <a:r>
              <a:rPr lang="ru-RU" sz="2000" b="1" dirty="0"/>
              <a:t>2.Находите время для ответа на детское «Почему»</a:t>
            </a:r>
          </a:p>
          <a:p>
            <a:r>
              <a:rPr lang="ru-RU" sz="2000" b="1" dirty="0"/>
              <a:t>3.Предоставляйте условия для действий с различными веществами</a:t>
            </a:r>
          </a:p>
          <a:p>
            <a:r>
              <a:rPr lang="ru-RU" sz="2000" b="1" dirty="0"/>
              <a:t>4.Учить ребенка наблюдать и делать выводы, предположения</a:t>
            </a:r>
          </a:p>
          <a:p>
            <a:r>
              <a:rPr lang="ru-RU" sz="2000" b="1" dirty="0"/>
              <a:t>5.Побуждайте ребенка к самостоятельному эксперименту</a:t>
            </a:r>
          </a:p>
          <a:p>
            <a:r>
              <a:rPr lang="ru-RU" sz="2000" b="1" dirty="0"/>
              <a:t>6.Объясните детям запреты в целях безопасности</a:t>
            </a:r>
          </a:p>
          <a:p>
            <a:r>
              <a:rPr lang="ru-RU" sz="2000" b="1" dirty="0"/>
              <a:t>7.Не критикуйте и не ругайте, если что – то не получилось</a:t>
            </a:r>
          </a:p>
          <a:p>
            <a:r>
              <a:rPr lang="ru-RU" sz="2000" b="1" dirty="0"/>
              <a:t>8.Не спешите делать за ребенка то, что он может сделать сам</a:t>
            </a:r>
          </a:p>
          <a:p>
            <a:r>
              <a:rPr lang="ru-RU" sz="2000" b="1" dirty="0"/>
              <a:t>9.Нельзя отказываться от совместной деятельности с ребенком</a:t>
            </a:r>
          </a:p>
          <a:p>
            <a:r>
              <a:rPr lang="ru-RU" sz="2000" b="1" dirty="0"/>
              <a:t>10.С раннего детства побуждайте доводить начатое до </a:t>
            </a:r>
            <a:r>
              <a:rPr lang="ru-RU" sz="2000" b="1" dirty="0" smtClean="0"/>
              <a:t>конца</a:t>
            </a:r>
          </a:p>
          <a:p>
            <a:r>
              <a:rPr lang="ru-RU" sz="2000" b="1" dirty="0" smtClean="0"/>
              <a:t>11. Не ограничивайте время</a:t>
            </a:r>
          </a:p>
          <a:p>
            <a:r>
              <a:rPr lang="ru-RU" sz="2000" b="1" dirty="0" smtClean="0"/>
              <a:t>12. Помогайте учиться управлять процессом мышления</a:t>
            </a:r>
          </a:p>
          <a:p>
            <a:r>
              <a:rPr lang="ru-RU" sz="2000" b="1" dirty="0" smtClean="0"/>
              <a:t>13. Не спешите с вынесением оценочных суждений</a:t>
            </a:r>
            <a:endParaRPr lang="ru-RU" sz="2000" b="1" dirty="0"/>
          </a:p>
          <a:p>
            <a:r>
              <a:rPr lang="ru-RU" sz="2000" b="1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9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443456" flipH="1" flipV="1">
            <a:off x="12038342" y="5348857"/>
            <a:ext cx="45719" cy="45719"/>
          </a:xfrm>
        </p:spPr>
        <p:txBody>
          <a:bodyPr>
            <a:noAutofit/>
          </a:bodyPr>
          <a:lstStyle/>
          <a:p>
            <a:endParaRPr lang="ru-RU" sz="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3575" y="2160589"/>
            <a:ext cx="7847463" cy="3880773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«Только те знания прочны и ценны, которые вы добыли сами, побуждаемые собственной страстью. Всякое знание должно быть открытием, которое вы сделали сами»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       Корней Чуковский</a:t>
            </a:r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pPr marL="0" indent="0">
              <a:buNone/>
            </a:pPr>
            <a:r>
              <a:rPr lang="ru-RU" sz="4400" b="1" dirty="0" smtClean="0"/>
              <a:t>Спасибо </a:t>
            </a:r>
            <a:r>
              <a:rPr lang="ru-RU" sz="4400" b="1" smtClean="0"/>
              <a:t>за внимание.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264051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233" y="735980"/>
            <a:ext cx="7035769" cy="1393071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«Самое лучшее открытие – то, которое ребенок делает сам»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                      Ральф У. </a:t>
            </a:r>
            <a:r>
              <a:rPr lang="ru-RU" sz="3200" b="1" dirty="0" err="1"/>
              <a:t>Эмерсон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 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47415" y="2456596"/>
            <a:ext cx="7777892" cy="3584765"/>
          </a:xfrm>
        </p:spPr>
        <p:txBody>
          <a:bodyPr>
            <a:noAutofit/>
          </a:bodyPr>
          <a:lstStyle/>
          <a:p>
            <a:r>
              <a:rPr lang="ru-RU" sz="2000" b="1" dirty="0"/>
              <a:t>Принцип исследовательской деятельности: </a:t>
            </a:r>
          </a:p>
          <a:p>
            <a:r>
              <a:rPr lang="ru-RU" sz="2000" b="1" dirty="0"/>
              <a:t>«Если хочешь научить чему – то, </a:t>
            </a:r>
          </a:p>
          <a:p>
            <a:r>
              <a:rPr lang="ru-RU" sz="2000" b="1" dirty="0"/>
              <a:t>- Позволь мне идти медленно</a:t>
            </a:r>
          </a:p>
          <a:p>
            <a:r>
              <a:rPr lang="ru-RU" sz="2000" b="1" dirty="0"/>
              <a:t>- Дай мне наглядеться</a:t>
            </a:r>
          </a:p>
          <a:p>
            <a:r>
              <a:rPr lang="ru-RU" sz="2000" b="1" dirty="0"/>
              <a:t>- Потрогать и подержать в руках</a:t>
            </a:r>
          </a:p>
          <a:p>
            <a:r>
              <a:rPr lang="ru-RU" sz="2000" b="1" dirty="0"/>
              <a:t>- Послушать</a:t>
            </a:r>
          </a:p>
          <a:p>
            <a:r>
              <a:rPr lang="ru-RU" sz="2000" b="1" dirty="0"/>
              <a:t>- Понюхать</a:t>
            </a:r>
          </a:p>
          <a:p>
            <a:r>
              <a:rPr lang="ru-RU" sz="2000" b="1" dirty="0"/>
              <a:t>- И может быть попробовать на вкус</a:t>
            </a:r>
          </a:p>
          <a:p>
            <a:r>
              <a:rPr lang="ru-RU" sz="2000" b="1" dirty="0"/>
              <a:t>О, сколько я всего смогу</a:t>
            </a:r>
          </a:p>
          <a:p>
            <a:r>
              <a:rPr lang="ru-RU" sz="2000" b="1" dirty="0"/>
              <a:t>Найти самостоятельно»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41814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9724" y="705135"/>
            <a:ext cx="8596668" cy="3403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9724" y="395784"/>
            <a:ext cx="9925309" cy="6100549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Что такое экологическое воспитание? Это ознакомление детей с природой. Они глубже познают окружающий мир, необходимо научить их беречь и любить природу. Дети учатся наблюдать, беречь, рассматривать, сопереживать, понимать, накапливают яркие впечатления, радуются  красоте, чувствуют ответственность за всю живую природу. </a:t>
            </a:r>
          </a:p>
          <a:p>
            <a:r>
              <a:rPr lang="ru-RU" sz="2400" b="1" dirty="0" smtClean="0"/>
              <a:t>Цель: формирование предпосылок к исследовательской деятельности.</a:t>
            </a:r>
          </a:p>
          <a:p>
            <a:r>
              <a:rPr lang="ru-RU" sz="2400" b="1" dirty="0" smtClean="0"/>
              <a:t>Задачи: Обогащать и систематизировать экологические знания у детей. Обеспечение психологического благополучия и развития детей. Развитие познавательных способностей, творческого воображения, мышления. Воспитывать потребность изучать окружающий мир через исследовательскую деятельность.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92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916471" y="38600"/>
            <a:ext cx="859666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35233" y="-395784"/>
            <a:ext cx="10861288" cy="661456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Ребенок с самого рождения является первооткрывателем. Он усваивает все прочно и надолго, когда слышит, видит и делает все сам. Исследовательская деятельность становится интересным и увлекательным процессом для детей. Родители становятся активными участниками и помощниками в реализации поставленных задач. Дети учатся  договариваться, прислушиваться к идеям своих товарищей, приходят к единому мнению при решении задач. Во время проведения занятий дети должны получать только положительные эмоции. Нужен особый подход к обучению, который построен на основе естественного стремления ребенка к самостоятельному изучению окружающего мира. Это – исследовательское обучение, так как оно направлено на развитие у ребенка умений и навыков научного поиска.  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4243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4018" y="609600"/>
            <a:ext cx="8120418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Организуя исследовательскую деятельность воспитатель должен знать: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4018" y="2224585"/>
            <a:ext cx="8120418" cy="3816777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1.Критика – враг творчества. Надо избегать отрицательной оценки детских идей.</a:t>
            </a:r>
          </a:p>
          <a:p>
            <a:r>
              <a:rPr lang="ru-RU" sz="2000" b="1" dirty="0" smtClean="0"/>
              <a:t>2.Проявлять искренний интерес к любой деятельности ребенка.</a:t>
            </a:r>
          </a:p>
          <a:p>
            <a:r>
              <a:rPr lang="ru-RU" sz="2000" b="1" dirty="0" smtClean="0"/>
              <a:t>3.Воспитывать веру ребенка в свои силы.</a:t>
            </a:r>
          </a:p>
          <a:p>
            <a:r>
              <a:rPr lang="ru-RU" sz="2000" b="1" dirty="0" smtClean="0"/>
              <a:t>4.Воспитывать настойчивость в выполнении задания, доведение исследования до конца.</a:t>
            </a:r>
          </a:p>
          <a:p>
            <a:r>
              <a:rPr lang="ru-RU" sz="2000" b="1" dirty="0" smtClean="0"/>
              <a:t>5.Подводить итоги исследования.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14191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7983" y="609600"/>
            <a:ext cx="8639032" cy="1320800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           Исследовательская                   деятельность - вода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24084" y="2160589"/>
            <a:ext cx="4271749" cy="388077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Знакомить со свойствами воды. Продолжать развивать ощущения детей – учить различать холодную и горячую воду, правильно обозначать это словами. Познакомить детей с тем, что вода может литься и разбрызгиваться, из воды можно делать «душ». </a:t>
            </a:r>
            <a:endParaRPr lang="ru-RU" sz="2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33" y="2160589"/>
            <a:ext cx="4681182" cy="3704952"/>
          </a:xfrm>
        </p:spPr>
      </p:pic>
    </p:spTree>
    <p:extLst>
      <p:ext uri="{BB962C8B-B14F-4D97-AF65-F5344CB8AC3E}">
        <p14:creationId xmlns:p14="http://schemas.microsoft.com/office/powerpoint/2010/main" val="7107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3179" y="609600"/>
            <a:ext cx="8548551" cy="1320800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b="1" dirty="0" smtClean="0"/>
              <a:t>Исследовательская деятельность                        - свет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33179" y="2160589"/>
            <a:ext cx="4184035" cy="388077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Познакомить со значением света и его источниками (солнце, фонарик, свеча). Познакомить с естественным источником света – солнцем. Объяснить, что источники света могут быть природными (солнце, луна), искусственные – изготовленные людьми (лампа, фонарик).  </a:t>
            </a:r>
            <a:endParaRPr lang="ru-RU" sz="2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1961" y="2315151"/>
            <a:ext cx="4329389" cy="3618884"/>
          </a:xfrm>
        </p:spPr>
      </p:pic>
    </p:spTree>
    <p:extLst>
      <p:ext uri="{BB962C8B-B14F-4D97-AF65-F5344CB8AC3E}">
        <p14:creationId xmlns:p14="http://schemas.microsoft.com/office/powerpoint/2010/main" val="2702483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722" y="609600"/>
            <a:ext cx="8502556" cy="1320800"/>
          </a:xfrm>
        </p:spPr>
        <p:txBody>
          <a:bodyPr/>
          <a:lstStyle/>
          <a:p>
            <a:r>
              <a:rPr lang="ru-RU" dirty="0" smtClean="0"/>
              <a:t>              Исследовательская        деятельность - бумага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06722" y="2160589"/>
            <a:ext cx="4094329" cy="3880772"/>
          </a:xfrm>
        </p:spPr>
        <p:txBody>
          <a:bodyPr>
            <a:normAutofit/>
          </a:bodyPr>
          <a:lstStyle/>
          <a:p>
            <a:r>
              <a:rPr lang="ru-RU" sz="2000" dirty="0"/>
              <a:t>Р</a:t>
            </a:r>
            <a:r>
              <a:rPr lang="ru-RU" sz="2000" dirty="0" smtClean="0"/>
              <a:t>асширить </a:t>
            </a:r>
            <a:r>
              <a:rPr lang="ru-RU" sz="2000" dirty="0"/>
              <a:t>представления детей о бумаге, разных ее видах, качествах и свойствах бумаги, истории ее создания; развивать обследовательские действия. Развивать зрительную память, внимание, мышление, речь. Воспитывать интерес к познанию окружающего мира.</a:t>
            </a:r>
          </a:p>
          <a:p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2840" y="2315558"/>
            <a:ext cx="4148137" cy="3377823"/>
          </a:xfrm>
        </p:spPr>
      </p:pic>
    </p:spTree>
    <p:extLst>
      <p:ext uri="{BB962C8B-B14F-4D97-AF65-F5344CB8AC3E}">
        <p14:creationId xmlns:p14="http://schemas.microsoft.com/office/powerpoint/2010/main" val="2570381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552" y="609600"/>
            <a:ext cx="8229600" cy="1320800"/>
          </a:xfrm>
        </p:spPr>
        <p:txBody>
          <a:bodyPr/>
          <a:lstStyle/>
          <a:p>
            <a:r>
              <a:rPr lang="ru-RU" dirty="0" smtClean="0"/>
              <a:t>                Исследовательская деятельность - песок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29552" y="2160589"/>
            <a:ext cx="3862317" cy="3880772"/>
          </a:xfrm>
        </p:spPr>
        <p:txBody>
          <a:bodyPr>
            <a:normAutofit lnSpcReduction="10000"/>
          </a:bodyPr>
          <a:lstStyle/>
          <a:p>
            <a:r>
              <a:rPr lang="ru-RU" sz="2000" b="1" dirty="0"/>
              <a:t>Познакомить с песком, обратить внимание на свойство сухого песка </a:t>
            </a:r>
            <a:r>
              <a:rPr lang="ru-RU" sz="2000" b="1" i="1" dirty="0"/>
              <a:t>(сыплется, не марается).</a:t>
            </a:r>
            <a:r>
              <a:rPr lang="ru-RU" sz="2000" b="1" dirty="0"/>
              <a:t> Учить детей различать сухой и мокрый песок. Обратить внимание детей на то, что можно сделать постройки только из мокрого песка. </a:t>
            </a:r>
            <a:r>
              <a:rPr lang="ru-RU" sz="2000" b="1" dirty="0" smtClean="0"/>
              <a:t>Развивать </a:t>
            </a:r>
            <a:r>
              <a:rPr lang="ru-RU" sz="2000" b="1" dirty="0"/>
              <a:t>мелкую моторику, воображение, координацию движений.</a:t>
            </a:r>
          </a:p>
          <a:p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46710" y="2160589"/>
            <a:ext cx="4012442" cy="388077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603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207</TotalTime>
  <Words>656</Words>
  <Application>Microsoft Office PowerPoint</Application>
  <PresentationFormat>Широкоэкранный</PresentationFormat>
  <Paragraphs>58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Cambria</vt:lpstr>
      <vt:lpstr>Trebuchet MS</vt:lpstr>
      <vt:lpstr>Wingdings 3</vt:lpstr>
      <vt:lpstr>Аспект</vt:lpstr>
      <vt:lpstr>Adobe Acrobat Document</vt:lpstr>
      <vt:lpstr>                «Познавательно -  исследовательская деятельность с детьми»</vt:lpstr>
      <vt:lpstr>«Самое лучшее открытие – то, которое ребенок делает сам»                       Ральф У. Эмерсон   </vt:lpstr>
      <vt:lpstr>Презентация PowerPoint</vt:lpstr>
      <vt:lpstr>Презентация PowerPoint</vt:lpstr>
      <vt:lpstr>Организуя исследовательскую деятельность воспитатель должен знать:</vt:lpstr>
      <vt:lpstr>           Исследовательская                   деятельность - вода</vt:lpstr>
      <vt:lpstr>     Исследовательская деятельность                        - свет</vt:lpstr>
      <vt:lpstr>              Исследовательская        деятельность - бумага</vt:lpstr>
      <vt:lpstr>                Исследовательская деятельность - песок</vt:lpstr>
      <vt:lpstr>              Мастер класс для родителей по исследовательской деятельности</vt:lpstr>
      <vt:lpstr>Презентация PowerPoint</vt:lpstr>
      <vt:lpstr>           Работа с родителями </vt:lpstr>
      <vt:lpstr>Буклет для родителей</vt:lpstr>
      <vt:lpstr>Памятка для родителей: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Win732</dc:creator>
  <cp:lastModifiedBy>Win732</cp:lastModifiedBy>
  <cp:revision>26</cp:revision>
  <dcterms:created xsi:type="dcterms:W3CDTF">2019-05-16T11:35:00Z</dcterms:created>
  <dcterms:modified xsi:type="dcterms:W3CDTF">2019-05-19T10:04:06Z</dcterms:modified>
</cp:coreProperties>
</file>