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3" r:id="rId3"/>
    <p:sldId id="272" r:id="rId4"/>
    <p:sldId id="295" r:id="rId5"/>
    <p:sldId id="256" r:id="rId6"/>
    <p:sldId id="273" r:id="rId7"/>
    <p:sldId id="280" r:id="rId8"/>
    <p:sldId id="294" r:id="rId9"/>
    <p:sldId id="278" r:id="rId10"/>
    <p:sldId id="275" r:id="rId11"/>
    <p:sldId id="284" r:id="rId12"/>
    <p:sldId id="289" r:id="rId13"/>
    <p:sldId id="283" r:id="rId14"/>
    <p:sldId id="296" r:id="rId15"/>
    <p:sldId id="29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5" r="29788" b="8485"/>
          <a:stretch/>
        </p:blipFill>
        <p:spPr>
          <a:xfrm>
            <a:off x="5480876" y="1994790"/>
            <a:ext cx="3652780" cy="3279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7029400"/>
            <a:ext cx="6008712" cy="1440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0"/>
            <a:ext cx="24482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15133597-5CD7-47B2-8B9F-1A847AF73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9043" y="1052736"/>
            <a:ext cx="5544616" cy="1470025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  <a:cs typeface="Times New Roman" pitchFamily="18" charset="0"/>
              </a:rPr>
              <a:t>«Игра как средство духовно-нравственного воспитания   дошкольников»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B8B34FB-2D96-4432-B42A-ECEE431E201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82891" y="2056748"/>
            <a:ext cx="5163760" cy="33896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14A5CE9-3501-47DB-8612-BCC9EC009C91}"/>
              </a:ext>
            </a:extLst>
          </p:cNvPr>
          <p:cNvSpPr txBox="1"/>
          <p:nvPr/>
        </p:nvSpPr>
        <p:spPr>
          <a:xfrm>
            <a:off x="5076056" y="5807893"/>
            <a:ext cx="2941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Инструктор по физкультуре</a:t>
            </a:r>
          </a:p>
          <a:p>
            <a:r>
              <a:rPr lang="ru-RU" b="1" dirty="0">
                <a:solidFill>
                  <a:srgbClr val="C00000"/>
                </a:solidFill>
              </a:rPr>
              <a:t>Могилевцева Л.С.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260648"/>
            <a:ext cx="7308304" cy="5378152"/>
          </a:xfrm>
        </p:spPr>
        <p:txBody>
          <a:bodyPr>
            <a:noAutofit/>
          </a:bodyPr>
          <a:lstStyle/>
          <a:p>
            <a:pPr marL="914400" lvl="1" indent="-457200" algn="l"/>
            <a:r>
              <a:rPr lang="ru-RU" sz="2400" b="1" i="1" dirty="0">
                <a:solidFill>
                  <a:schemeClr val="tx1"/>
                </a:solidFill>
              </a:rPr>
              <a:t>    </a:t>
            </a:r>
          </a:p>
          <a:p>
            <a:pPr marL="914400" lvl="1" indent="-457200" algn="l"/>
            <a:endParaRPr lang="ru-RU" sz="2400" b="1" i="1" dirty="0">
              <a:solidFill>
                <a:schemeClr val="tx1"/>
              </a:solidFill>
            </a:endParaRPr>
          </a:p>
          <a:p>
            <a:pPr algn="l"/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24482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1166843"/>
            <a:ext cx="64624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000" b="1" dirty="0">
                <a:solidFill>
                  <a:srgbClr val="C00000"/>
                </a:solidFill>
                <a:cs typeface="Times New Roman" pitchFamily="18" charset="0"/>
              </a:rPr>
              <a:t>Две шеренги  детей, взявшись за руки, становятся друг против друга на расстоянии 15 – 20 м. Одна шеренга детей кричит:</a:t>
            </a:r>
          </a:p>
          <a:p>
            <a:pPr algn="just"/>
            <a:r>
              <a:rPr lang="ru-RU" altLang="ru-RU" sz="20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br>
              <a:rPr lang="ru-RU" altLang="ru-RU" sz="2000" b="1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C00000"/>
                </a:solidFill>
                <a:cs typeface="Times New Roman" pitchFamily="18" charset="0"/>
              </a:rPr>
              <a:t>- Цепи, цепи, разбейте нас!</a:t>
            </a:r>
          </a:p>
          <a:p>
            <a:pPr algn="just">
              <a:buFontTx/>
              <a:buChar char="-"/>
            </a:pPr>
            <a:r>
              <a:rPr lang="ru-RU" altLang="ru-RU" sz="2000" b="1" dirty="0">
                <a:solidFill>
                  <a:srgbClr val="C00000"/>
                </a:solidFill>
                <a:cs typeface="Times New Roman" pitchFamily="18" charset="0"/>
              </a:rPr>
              <a:t>Кем из нас? – отвечает другая</a:t>
            </a:r>
            <a:br>
              <a:rPr lang="ru-RU" altLang="ru-RU" sz="2000" b="1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C00000"/>
                </a:solidFill>
                <a:cs typeface="Times New Roman" pitchFamily="18" charset="0"/>
              </a:rPr>
              <a:t>- Стёпой!  -  отвечает первая</a:t>
            </a:r>
          </a:p>
          <a:p>
            <a:pPr algn="just">
              <a:buFontTx/>
              <a:buChar char="-"/>
            </a:pPr>
            <a:endParaRPr lang="ru-RU" altLang="ru-RU" sz="2000" b="1" dirty="0">
              <a:solidFill>
                <a:srgbClr val="C00000"/>
              </a:solidFill>
              <a:cs typeface="Times New Roman" pitchFamily="18" charset="0"/>
            </a:endParaRPr>
          </a:p>
          <a:p>
            <a:pPr algn="just"/>
            <a:r>
              <a:rPr lang="ru-RU" altLang="ru-RU" sz="2000" b="1" dirty="0">
                <a:solidFill>
                  <a:srgbClr val="C00000"/>
                </a:solidFill>
                <a:cs typeface="Times New Roman" pitchFamily="18" charset="0"/>
              </a:rPr>
              <a:t> Ребёнок, чьё имя назвали, разбегается и старается разбить  вторую шеренгу (целится в сцепленные руки). Если разбивает, то уводит в свою шеренгу ту пару участников, которую он разбил. Если не разбивает, то встаёт в  шеренгу, которую не смог разбить. Выигрывает та команда, где оказывается больше игроков.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260648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FF0000"/>
                </a:solidFill>
                <a:cs typeface="Times New Roman" pitchFamily="18" charset="0"/>
              </a:rPr>
              <a:t>«Цепи»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24482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8" b="17418"/>
          <a:stretch/>
        </p:blipFill>
        <p:spPr>
          <a:xfrm>
            <a:off x="1979712" y="4362435"/>
            <a:ext cx="3619128" cy="2430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0909" b="18383"/>
          <a:stretch/>
        </p:blipFill>
        <p:spPr>
          <a:xfrm>
            <a:off x="5436096" y="1543134"/>
            <a:ext cx="3510136" cy="2716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835696" y="335846"/>
            <a:ext cx="646246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endParaRPr lang="ru-RU" altLang="ru-RU" dirty="0"/>
          </a:p>
          <a:p>
            <a:pPr fontAlgn="t"/>
            <a:r>
              <a:rPr lang="ru-RU" altLang="ru-RU" sz="1600" b="1" dirty="0">
                <a:solidFill>
                  <a:srgbClr val="C00000"/>
                </a:solidFill>
                <a:cs typeface="Times New Roman" pitchFamily="18" charset="0"/>
              </a:rPr>
              <a:t>Рисуется круг – «огород». На середину круга складываются шапки, пояса, платки и прочее. Это – «капуста». Все участники игры стоят за кругом, а один из них выбирается хозяином. Он садится рядом с «капустой». «Хозяин» изображает движениями то, о чем поет:</a:t>
            </a:r>
            <a:br>
              <a:rPr lang="ru-RU" altLang="ru-RU" sz="1600" b="1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altLang="ru-RU" sz="1600" b="1" dirty="0">
                <a:solidFill>
                  <a:srgbClr val="C00000"/>
                </a:solidFill>
                <a:cs typeface="Times New Roman" pitchFamily="18" charset="0"/>
              </a:rPr>
              <a:t>                Я на камушке сижу,</a:t>
            </a:r>
            <a:br>
              <a:rPr lang="ru-RU" altLang="ru-RU" sz="1600" b="1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altLang="ru-RU" sz="1600" b="1" dirty="0">
                <a:solidFill>
                  <a:srgbClr val="C00000"/>
                </a:solidFill>
                <a:cs typeface="Times New Roman" pitchFamily="18" charset="0"/>
              </a:rPr>
              <a:t>                Мелки колышки тешу.</a:t>
            </a:r>
            <a:br>
              <a:rPr lang="ru-RU" altLang="ru-RU" sz="1600" b="1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altLang="ru-RU" sz="1600" b="1" dirty="0">
                <a:solidFill>
                  <a:srgbClr val="C00000"/>
                </a:solidFill>
                <a:cs typeface="Times New Roman" pitchFamily="18" charset="0"/>
              </a:rPr>
              <a:t>                Мелки колышки тешу,</a:t>
            </a:r>
            <a:br>
              <a:rPr lang="ru-RU" altLang="ru-RU" sz="1600" b="1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altLang="ru-RU" sz="1600" b="1" dirty="0">
                <a:solidFill>
                  <a:srgbClr val="C00000"/>
                </a:solidFill>
                <a:cs typeface="Times New Roman" pitchFamily="18" charset="0"/>
              </a:rPr>
              <a:t>                Огород свой горожу,</a:t>
            </a:r>
            <a:br>
              <a:rPr lang="ru-RU" altLang="ru-RU" sz="1600" b="1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altLang="ru-RU" sz="1600" b="1" dirty="0">
                <a:solidFill>
                  <a:srgbClr val="C00000"/>
                </a:solidFill>
                <a:cs typeface="Times New Roman" pitchFamily="18" charset="0"/>
              </a:rPr>
              <a:t>                Чтоб капусту не украли, </a:t>
            </a:r>
            <a:br>
              <a:rPr lang="ru-RU" altLang="ru-RU" sz="1600" b="1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altLang="ru-RU" sz="1600" b="1" dirty="0">
                <a:solidFill>
                  <a:srgbClr val="C00000"/>
                </a:solidFill>
                <a:cs typeface="Times New Roman" pitchFamily="18" charset="0"/>
              </a:rPr>
              <a:t>                В огород не прибежали</a:t>
            </a:r>
            <a:br>
              <a:rPr lang="ru-RU" altLang="ru-RU" sz="1600" b="1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altLang="ru-RU" sz="1600" b="1" dirty="0">
                <a:solidFill>
                  <a:srgbClr val="C00000"/>
                </a:solidFill>
                <a:cs typeface="Times New Roman" pitchFamily="18" charset="0"/>
              </a:rPr>
              <a:t>                Волк и лисица, бобер и курица,</a:t>
            </a:r>
            <a:br>
              <a:rPr lang="ru-RU" altLang="ru-RU" sz="1600" b="1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altLang="ru-RU" sz="1600" b="1" dirty="0">
                <a:solidFill>
                  <a:srgbClr val="C00000"/>
                </a:solidFill>
                <a:cs typeface="Times New Roman" pitchFamily="18" charset="0"/>
              </a:rPr>
              <a:t>               Заяц усатый, медведь косолапый.</a:t>
            </a:r>
            <a:br>
              <a:rPr lang="ru-RU" altLang="ru-RU" sz="1600" b="1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altLang="ru-RU" sz="1600" b="1" dirty="0">
                <a:solidFill>
                  <a:srgbClr val="C00000"/>
                </a:solidFill>
                <a:cs typeface="Times New Roman" pitchFamily="18" charset="0"/>
              </a:rPr>
              <a:t>Играющие стараются быстро забежать в «огород», схватить «капусту» и убежать. Кого «хозяин» поймает, тот выбывает из игры. Участник, который больше всех унесет «капусты», объявляется победителем.</a:t>
            </a:r>
          </a:p>
          <a:p>
            <a:pPr algn="just" fontAlgn="t"/>
            <a:r>
              <a:rPr lang="ru-RU" altLang="ru-RU" sz="1600" b="1" dirty="0">
                <a:solidFill>
                  <a:srgbClr val="C00000"/>
                </a:solidFill>
                <a:cs typeface="Times New Roman" pitchFamily="18" charset="0"/>
              </a:rPr>
              <a:t>Правила игры : Бежать можно только после слов «медведь косолапый».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4924" y="-5475"/>
            <a:ext cx="7308304" cy="682642"/>
          </a:xfrm>
        </p:spPr>
        <p:txBody>
          <a:bodyPr>
            <a:noAutofit/>
          </a:bodyPr>
          <a:lstStyle/>
          <a:p>
            <a:pPr marL="914400" lvl="1" indent="-457200" algn="l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«Капуста»</a:t>
            </a:r>
            <a:endParaRPr lang="ru-RU" sz="2400" b="1" i="1" dirty="0">
              <a:solidFill>
                <a:schemeClr val="tx1"/>
              </a:solidFill>
            </a:endParaRPr>
          </a:p>
          <a:p>
            <a:pPr algn="l"/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260648"/>
            <a:ext cx="7308304" cy="5378152"/>
          </a:xfrm>
        </p:spPr>
        <p:txBody>
          <a:bodyPr>
            <a:noAutofit/>
          </a:bodyPr>
          <a:lstStyle/>
          <a:p>
            <a:pPr marL="914400" lvl="1" indent="-457200" algn="l"/>
            <a:r>
              <a:rPr lang="ru-RU" sz="2400" b="1" i="1" dirty="0">
                <a:solidFill>
                  <a:schemeClr val="tx1"/>
                </a:solidFill>
              </a:rPr>
              <a:t>    </a:t>
            </a:r>
          </a:p>
          <a:p>
            <a:pPr marL="914400" lvl="1" indent="-457200" algn="l"/>
            <a:endParaRPr lang="ru-RU" sz="2400" b="1" i="1" dirty="0">
              <a:solidFill>
                <a:schemeClr val="tx1"/>
              </a:solidFill>
            </a:endParaRPr>
          </a:p>
          <a:p>
            <a:pPr algn="l"/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24482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6000" y="-633650"/>
            <a:ext cx="6858000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altLang="ru-RU" sz="4000" b="1" dirty="0">
                <a:solidFill>
                  <a:srgbClr val="FF0000"/>
                </a:solidFill>
                <a:cs typeface="Times New Roman" pitchFamily="18" charset="0"/>
              </a:rPr>
              <a:t>«Золотые ворота»</a:t>
            </a:r>
          </a:p>
          <a:p>
            <a:r>
              <a:rPr lang="ru-RU" altLang="ru-RU" b="1" dirty="0">
                <a:solidFill>
                  <a:srgbClr val="C00000"/>
                </a:solidFill>
                <a:cs typeface="Times New Roman" pitchFamily="18" charset="0"/>
              </a:rPr>
              <a:t>Пара игроков встают лицом друг к другу и поднимают вверх руки – это ворота. Остальные игроки берутся друг за друга так, что получается цепочка. Все дети говорят:</a:t>
            </a:r>
          </a:p>
          <a:p>
            <a:r>
              <a:rPr lang="ru-RU" altLang="ru-RU" b="1" dirty="0">
                <a:solidFill>
                  <a:srgbClr val="C00000"/>
                </a:solidFill>
                <a:cs typeface="Times New Roman" pitchFamily="18" charset="0"/>
              </a:rPr>
              <a:t>                      Ай, люди, ай, люди,</a:t>
            </a:r>
          </a:p>
          <a:p>
            <a:r>
              <a:rPr lang="ru-RU" altLang="ru-RU" b="1" dirty="0">
                <a:solidFill>
                  <a:srgbClr val="C00000"/>
                </a:solidFill>
                <a:cs typeface="Times New Roman" pitchFamily="18" charset="0"/>
              </a:rPr>
              <a:t>                      Наши руки мы сплели.</a:t>
            </a:r>
          </a:p>
          <a:p>
            <a:r>
              <a:rPr lang="ru-RU" altLang="ru-RU" b="1" dirty="0">
                <a:solidFill>
                  <a:srgbClr val="C00000"/>
                </a:solidFill>
                <a:cs typeface="Times New Roman" pitchFamily="18" charset="0"/>
              </a:rPr>
              <a:t>                      Мы их подняли повыше,</a:t>
            </a:r>
          </a:p>
          <a:p>
            <a:r>
              <a:rPr lang="ru-RU" altLang="ru-RU" b="1" dirty="0">
                <a:solidFill>
                  <a:srgbClr val="C00000"/>
                </a:solidFill>
                <a:cs typeface="Times New Roman" pitchFamily="18" charset="0"/>
              </a:rPr>
              <a:t>                      Получилась красота!</a:t>
            </a:r>
          </a:p>
          <a:p>
            <a:r>
              <a:rPr lang="ru-RU" altLang="ru-RU" b="1" dirty="0">
                <a:solidFill>
                  <a:srgbClr val="C00000"/>
                </a:solidFill>
                <a:cs typeface="Times New Roman" pitchFamily="18" charset="0"/>
              </a:rPr>
              <a:t>                      Получились не простые,</a:t>
            </a:r>
          </a:p>
          <a:p>
            <a:r>
              <a:rPr lang="ru-RU" altLang="ru-RU" b="1" dirty="0">
                <a:solidFill>
                  <a:srgbClr val="C00000"/>
                </a:solidFill>
                <a:cs typeface="Times New Roman" pitchFamily="18" charset="0"/>
              </a:rPr>
              <a:t>                     Золотые ворота!         </a:t>
            </a:r>
            <a:br>
              <a:rPr lang="ru-RU" altLang="ru-RU" b="1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altLang="ru-RU" b="1" dirty="0">
                <a:solidFill>
                  <a:srgbClr val="C00000"/>
                </a:solidFill>
                <a:cs typeface="Times New Roman" pitchFamily="18" charset="0"/>
              </a:rPr>
              <a:t>Игроки-ворота говорят стишок, а цепочка должна быстро пройти между ними. Дети – «ворота» говорят:</a:t>
            </a:r>
            <a:br>
              <a:rPr lang="ru-RU" altLang="ru-RU" b="1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altLang="ru-RU" b="1" dirty="0">
                <a:solidFill>
                  <a:srgbClr val="C00000"/>
                </a:solidFill>
                <a:cs typeface="Times New Roman" pitchFamily="18" charset="0"/>
              </a:rPr>
              <a:t>                        Золотые ворота</a:t>
            </a:r>
            <a:br>
              <a:rPr lang="ru-RU" altLang="ru-RU" b="1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altLang="ru-RU" b="1" dirty="0">
                <a:solidFill>
                  <a:srgbClr val="C00000"/>
                </a:solidFill>
                <a:cs typeface="Times New Roman" pitchFamily="18" charset="0"/>
              </a:rPr>
              <a:t>                        Пропускают не всегда.</a:t>
            </a:r>
            <a:br>
              <a:rPr lang="ru-RU" altLang="ru-RU" b="1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altLang="ru-RU" b="1" dirty="0">
                <a:solidFill>
                  <a:srgbClr val="C00000"/>
                </a:solidFill>
                <a:cs typeface="Times New Roman" pitchFamily="18" charset="0"/>
              </a:rPr>
              <a:t>                        Первый раз прощается,</a:t>
            </a:r>
            <a:br>
              <a:rPr lang="ru-RU" altLang="ru-RU" b="1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altLang="ru-RU" b="1" dirty="0">
                <a:solidFill>
                  <a:srgbClr val="C00000"/>
                </a:solidFill>
                <a:cs typeface="Times New Roman" pitchFamily="18" charset="0"/>
              </a:rPr>
              <a:t>                        Второй - запрещается.</a:t>
            </a:r>
            <a:br>
              <a:rPr lang="ru-RU" altLang="ru-RU" b="1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altLang="ru-RU" b="1" dirty="0">
                <a:solidFill>
                  <a:srgbClr val="C00000"/>
                </a:solidFill>
                <a:cs typeface="Times New Roman" pitchFamily="18" charset="0"/>
              </a:rPr>
              <a:t>                        А на третий раз</a:t>
            </a:r>
            <a:br>
              <a:rPr lang="ru-RU" altLang="ru-RU" b="1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altLang="ru-RU" b="1" dirty="0">
                <a:solidFill>
                  <a:srgbClr val="C00000"/>
                </a:solidFill>
                <a:cs typeface="Times New Roman" pitchFamily="18" charset="0"/>
              </a:rPr>
              <a:t>                        Не пропустим вас!</a:t>
            </a:r>
            <a:br>
              <a:rPr lang="ru-RU" altLang="ru-RU" b="1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altLang="ru-RU" b="1" dirty="0">
                <a:solidFill>
                  <a:srgbClr val="C00000"/>
                </a:solidFill>
                <a:cs typeface="Times New Roman" pitchFamily="18" charset="0"/>
              </a:rPr>
              <a:t>С этими словами руки опускаются, ворота захлопываются. Те, которые оказались пойманными, становятся дополнительными воротами. "Ворота" побеждают, если им удалось поймать всех игроков.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260648"/>
            <a:ext cx="7308304" cy="5378152"/>
          </a:xfrm>
        </p:spPr>
        <p:txBody>
          <a:bodyPr>
            <a:noAutofit/>
          </a:bodyPr>
          <a:lstStyle/>
          <a:p>
            <a:pPr marL="914400" lvl="1" indent="-457200" algn="l"/>
            <a:r>
              <a:rPr lang="ru-RU" sz="2400" b="1" i="1" dirty="0">
                <a:solidFill>
                  <a:schemeClr val="tx1"/>
                </a:solidFill>
              </a:rPr>
              <a:t>    </a:t>
            </a:r>
          </a:p>
          <a:p>
            <a:pPr marL="914400" lvl="1" indent="-457200" algn="l"/>
            <a:endParaRPr lang="ru-RU" sz="2400" b="1" i="1" dirty="0">
              <a:solidFill>
                <a:schemeClr val="tx1"/>
              </a:solidFill>
            </a:endParaRPr>
          </a:p>
          <a:p>
            <a:pPr algn="l"/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24482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6000" y="1"/>
            <a:ext cx="660648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endParaRPr lang="ru-RU" altLang="ru-RU" dirty="0"/>
          </a:p>
          <a:p>
            <a:pPr algn="just" fontAlgn="t"/>
            <a:r>
              <a:rPr lang="ru-RU" altLang="ru-RU" sz="4000" b="1" dirty="0">
                <a:solidFill>
                  <a:srgbClr val="FF0000"/>
                </a:solidFill>
                <a:cs typeface="Times New Roman" pitchFamily="18" charset="0"/>
              </a:rPr>
              <a:t>            «Пирог»</a:t>
            </a:r>
          </a:p>
          <a:p>
            <a:pPr algn="just" fontAlgn="t"/>
            <a:r>
              <a:rPr lang="ru-RU" altLang="ru-RU" sz="2000" b="1" dirty="0">
                <a:solidFill>
                  <a:srgbClr val="C00000"/>
                </a:solidFill>
                <a:cs typeface="Times New Roman" pitchFamily="18" charset="0"/>
              </a:rPr>
              <a:t>Играющие делятся на две команды. Команды становятся друг против друга. Между ними садится «пирог» (на него надета шапочка). Все дружно начинают расхваливать «пирог»: </a:t>
            </a:r>
          </a:p>
          <a:p>
            <a:pPr algn="ctr" fontAlgn="t"/>
            <a:r>
              <a:rPr lang="ru-RU" altLang="ru-RU" sz="2000" b="1" dirty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u-RU" altLang="ru-RU" sz="2000" b="1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C00000"/>
                </a:solidFill>
                <a:cs typeface="Times New Roman" pitchFamily="18" charset="0"/>
              </a:rPr>
              <a:t>Вот он какой высоконький, </a:t>
            </a:r>
            <a:br>
              <a:rPr lang="ru-RU" altLang="ru-RU" sz="2000" b="1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C00000"/>
                </a:solidFill>
                <a:cs typeface="Times New Roman" pitchFamily="18" charset="0"/>
              </a:rPr>
              <a:t>Вот он какой </a:t>
            </a:r>
            <a:r>
              <a:rPr lang="ru-RU" altLang="ru-RU" sz="2000" b="1" dirty="0" err="1">
                <a:solidFill>
                  <a:srgbClr val="C00000"/>
                </a:solidFill>
                <a:cs typeface="Times New Roman" pitchFamily="18" charset="0"/>
              </a:rPr>
              <a:t>мякошенький</a:t>
            </a:r>
            <a:r>
              <a:rPr lang="ru-RU" altLang="ru-RU" sz="2000" b="1" dirty="0">
                <a:solidFill>
                  <a:srgbClr val="C00000"/>
                </a:solidFill>
                <a:cs typeface="Times New Roman" pitchFamily="18" charset="0"/>
              </a:rPr>
              <a:t>,</a:t>
            </a:r>
            <a:br>
              <a:rPr lang="ru-RU" altLang="ru-RU" sz="2000" b="1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C00000"/>
                </a:solidFill>
                <a:cs typeface="Times New Roman" pitchFamily="18" charset="0"/>
              </a:rPr>
              <a:t>Вот он какой широконький. </a:t>
            </a:r>
            <a:br>
              <a:rPr lang="ru-RU" altLang="ru-RU" sz="2000" b="1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C00000"/>
                </a:solidFill>
                <a:cs typeface="Times New Roman" pitchFamily="18" charset="0"/>
              </a:rPr>
              <a:t>Режь его да ешь!</a:t>
            </a:r>
          </a:p>
          <a:p>
            <a:pPr algn="just" fontAlgn="t"/>
            <a:r>
              <a:rPr lang="ru-RU" altLang="ru-RU" sz="2000" b="1" dirty="0">
                <a:solidFill>
                  <a:srgbClr val="C00000"/>
                </a:solidFill>
                <a:cs typeface="Times New Roman" pitchFamily="18" charset="0"/>
              </a:rPr>
              <a:t> </a:t>
            </a:r>
            <a:br>
              <a:rPr lang="ru-RU" altLang="ru-RU" sz="2000" b="1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C00000"/>
                </a:solidFill>
                <a:cs typeface="Times New Roman" pitchFamily="18" charset="0"/>
              </a:rPr>
              <a:t>После этих слов играющие по одному из каждой команды бегут к «пирогу». Кто быстрее добежит до цели и дотронется до «пирога», тот и уводит его с собой. На место «пирога» садится ребенок из проигравшей команды. Так происходит до тех пор, пока не проиграют все в одной из команд.</a:t>
            </a:r>
          </a:p>
          <a:p>
            <a:pPr algn="just" fontAlgn="t"/>
            <a:r>
              <a:rPr lang="ru-RU" altLang="ru-RU" dirty="0">
                <a:solidFill>
                  <a:srgbClr val="C00000"/>
                </a:solidFill>
              </a:rPr>
              <a:t/>
            </a:r>
            <a:br>
              <a:rPr lang="ru-RU" altLang="ru-RU" dirty="0">
                <a:solidFill>
                  <a:srgbClr val="C00000"/>
                </a:solidFill>
              </a:rPr>
            </a:br>
            <a:endParaRPr lang="ru-RU" alt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r="12919"/>
          <a:stretch/>
        </p:blipFill>
        <p:spPr bwMode="auto">
          <a:xfrm>
            <a:off x="-180528" y="0"/>
            <a:ext cx="21478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04"/>
          <a:stretch/>
        </p:blipFill>
        <p:spPr>
          <a:xfrm>
            <a:off x="1259632" y="1556792"/>
            <a:ext cx="3759248" cy="2337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260648"/>
            <a:ext cx="7308304" cy="5378152"/>
          </a:xfrm>
        </p:spPr>
        <p:txBody>
          <a:bodyPr>
            <a:noAutofit/>
          </a:bodyPr>
          <a:lstStyle/>
          <a:p>
            <a:pPr marL="914400" lvl="1" indent="-457200" algn="l"/>
            <a:r>
              <a:rPr lang="ru-RU" sz="2400" b="1" i="1" dirty="0">
                <a:solidFill>
                  <a:schemeClr val="tx1"/>
                </a:solidFill>
              </a:rPr>
              <a:t>    </a:t>
            </a:r>
          </a:p>
          <a:p>
            <a:pPr marL="914400" lvl="1" indent="-457200" algn="l"/>
            <a:endParaRPr lang="ru-RU" sz="2400" b="1" i="1" dirty="0">
              <a:solidFill>
                <a:schemeClr val="tx1"/>
              </a:solidFill>
            </a:endParaRPr>
          </a:p>
          <a:p>
            <a:pPr algn="l"/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"/>
            <a:ext cx="660648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endParaRPr lang="ru-RU" altLang="ru-RU" dirty="0"/>
          </a:p>
          <a:p>
            <a:pPr fontAlgn="t"/>
            <a:r>
              <a:rPr lang="ru-RU" altLang="ru-RU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altLang="ru-RU" sz="4000" b="1" dirty="0" smtClean="0">
                <a:solidFill>
                  <a:srgbClr val="FF0000"/>
                </a:solidFill>
                <a:cs typeface="Times New Roman" pitchFamily="18" charset="0"/>
              </a:rPr>
              <a:t> И многие другие игры.</a:t>
            </a:r>
            <a:endParaRPr lang="ru-RU" alt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36" b="17576"/>
          <a:stretch/>
        </p:blipFill>
        <p:spPr>
          <a:xfrm>
            <a:off x="5218796" y="1494528"/>
            <a:ext cx="3638275" cy="2461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34" b="23030"/>
          <a:stretch/>
        </p:blipFill>
        <p:spPr>
          <a:xfrm>
            <a:off x="2286000" y="3749968"/>
            <a:ext cx="5068212" cy="2929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7903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260648"/>
            <a:ext cx="7308304" cy="5378152"/>
          </a:xfrm>
        </p:spPr>
        <p:txBody>
          <a:bodyPr>
            <a:noAutofit/>
          </a:bodyPr>
          <a:lstStyle/>
          <a:p>
            <a:pPr marL="914400" lvl="1" indent="-457200" algn="l"/>
            <a:r>
              <a:rPr lang="ru-RU" sz="2400" b="1" i="1" dirty="0">
                <a:solidFill>
                  <a:schemeClr val="tx1"/>
                </a:solidFill>
              </a:rPr>
              <a:t>    </a:t>
            </a:r>
          </a:p>
          <a:p>
            <a:pPr marL="914400" lvl="1" indent="-457200" algn="l"/>
            <a:endParaRPr lang="ru-RU" sz="2400" b="1" i="1" dirty="0">
              <a:solidFill>
                <a:schemeClr val="tx1"/>
              </a:solidFill>
            </a:endParaRPr>
          </a:p>
          <a:p>
            <a:pPr algn="l"/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24482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0476DBDC-7456-4822-AF65-6E52CF4DB296}"/>
              </a:ext>
            </a:extLst>
          </p:cNvPr>
          <p:cNvSpPr/>
          <p:nvPr/>
        </p:nvSpPr>
        <p:spPr>
          <a:xfrm>
            <a:off x="2555776" y="481660"/>
            <a:ext cx="5112568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Спасибо</a:t>
            </a:r>
          </a:p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за</a:t>
            </a:r>
          </a:p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</a:t>
            </a:r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нимание!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76DE091-DAD9-4373-8ADB-E282AF72B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839" y="3578128"/>
            <a:ext cx="4101426" cy="30760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AA82330-C100-49E9-9FA3-EC077F7BC3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458" y="3712006"/>
            <a:ext cx="2808312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692696"/>
            <a:ext cx="6624736" cy="504056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/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ru-RU" i="1" dirty="0">
                <a:solidFill>
                  <a:srgbClr val="FF0000"/>
                </a:solidFill>
              </a:rPr>
              <a:t/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ru-RU" i="1" dirty="0">
                <a:solidFill>
                  <a:srgbClr val="FF0000"/>
                </a:solidFill>
              </a:rPr>
              <a:t/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ru-RU" i="1" dirty="0">
                <a:solidFill>
                  <a:srgbClr val="FF0000"/>
                </a:solidFill>
              </a:rPr>
              <a:t/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ru-RU" i="1" dirty="0">
                <a:solidFill>
                  <a:srgbClr val="FF0000"/>
                </a:solidFill>
              </a:rPr>
              <a:t/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ru-RU" i="1" dirty="0">
                <a:solidFill>
                  <a:srgbClr val="FF0000"/>
                </a:solidFill>
              </a:rPr>
              <a:t/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ru-RU" i="1" dirty="0">
                <a:solidFill>
                  <a:srgbClr val="FF0000"/>
                </a:solidFill>
              </a:rPr>
              <a:t/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ru-RU" i="1" dirty="0">
                <a:solidFill>
                  <a:srgbClr val="FF0000"/>
                </a:solidFill>
              </a:rPr>
              <a:t/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ru-RU" i="1" dirty="0">
                <a:solidFill>
                  <a:srgbClr val="FF0000"/>
                </a:solidFill>
              </a:rPr>
              <a:t/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ru-RU" i="1" dirty="0">
                <a:solidFill>
                  <a:srgbClr val="FF0000"/>
                </a:solidFill>
              </a:rPr>
              <a:t/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ru-RU" sz="5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3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7029400"/>
            <a:ext cx="6008712" cy="1440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24482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1236091-9CC6-4F2A-A185-522173530CF2}"/>
              </a:ext>
            </a:extLst>
          </p:cNvPr>
          <p:cNvSpPr/>
          <p:nvPr/>
        </p:nvSpPr>
        <p:spPr>
          <a:xfrm>
            <a:off x="1907704" y="188640"/>
            <a:ext cx="70740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Подвижные народные игры </a:t>
            </a:r>
          </a:p>
          <a:p>
            <a:pPr algn="ctr"/>
            <a:r>
              <a:rPr lang="ru-RU" sz="3200" dirty="0">
                <a:solidFill>
                  <a:srgbClr val="C00000"/>
                </a:solidFill>
              </a:rPr>
              <a:t>– это наше детство, детство наших родителей, наших бабушек и дедушек. Кто их придумал? Когда они возникли? Ответ на этот вопрос только один: они созданы народом, так же как песни, сказки. Народные игры имеют многовековую историю, они сохранились и дошли до наших дней из глубокой старины, передавались из поколения в поколение, вбирая в себя лучшие местные традиции.</a:t>
            </a:r>
          </a:p>
        </p:txBody>
      </p:sp>
    </p:spTree>
    <p:extLst>
      <p:ext uri="{BB962C8B-B14F-4D97-AF65-F5344CB8AC3E}">
        <p14:creationId xmlns:p14="http://schemas.microsoft.com/office/powerpoint/2010/main" val="308192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7029400"/>
            <a:ext cx="6008712" cy="1440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24482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625FF7B-B3C9-46F6-BC77-D94DC6B9E656}"/>
              </a:ext>
            </a:extLst>
          </p:cNvPr>
          <p:cNvSpPr/>
          <p:nvPr/>
        </p:nvSpPr>
        <p:spPr>
          <a:xfrm>
            <a:off x="1907704" y="260648"/>
            <a:ext cx="7128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CC0000"/>
                </a:solidFill>
              </a:rPr>
              <a:t>В условиях реализации ФГОС обучение детей производится в игре, т. к. игра составляет основное содержание жизни ребенка дошкольного возраста и является его деятельностью. Она активизирует ум и волю ребенка, глубоко затрагивает его чувства, повышает жизнедеятельность организма, способствует физическому развитию. Игра нужна, чтобы ребенок рос здоровым, жизнерадостным и крепким</a:t>
            </a:r>
            <a:r>
              <a:rPr lang="ru-RU" sz="2000" dirty="0" smtClean="0">
                <a:solidFill>
                  <a:srgbClr val="CC0000"/>
                </a:solidFill>
              </a:rPr>
              <a:t>.</a:t>
            </a:r>
            <a:endParaRPr lang="ru-RU" sz="2000" dirty="0">
              <a:solidFill>
                <a:srgbClr val="CC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" t="3801" r="4091" b="13535"/>
          <a:stretch/>
        </p:blipFill>
        <p:spPr>
          <a:xfrm>
            <a:off x="808963" y="2507417"/>
            <a:ext cx="4383939" cy="30098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515" y="2465512"/>
            <a:ext cx="4260981" cy="3195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923928" y="6021288"/>
            <a:ext cx="2349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Играем в «</a:t>
            </a:r>
            <a:r>
              <a:rPr lang="ru-RU" b="1" dirty="0" err="1" smtClean="0">
                <a:solidFill>
                  <a:srgbClr val="C00000"/>
                </a:solidFill>
              </a:rPr>
              <a:t>Колпачек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" r="15152" b="5055"/>
          <a:stretch/>
        </p:blipFill>
        <p:spPr>
          <a:xfrm>
            <a:off x="5940151" y="4135690"/>
            <a:ext cx="2808313" cy="2548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0"/>
            <a:ext cx="24482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13739" r="15303" b="3030"/>
          <a:stretch/>
        </p:blipFill>
        <p:spPr>
          <a:xfrm>
            <a:off x="2123728" y="4350154"/>
            <a:ext cx="2740643" cy="2334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7029400"/>
            <a:ext cx="6008712" cy="1440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625FF7B-B3C9-46F6-BC77-D94DC6B9E656}"/>
              </a:ext>
            </a:extLst>
          </p:cNvPr>
          <p:cNvSpPr/>
          <p:nvPr/>
        </p:nvSpPr>
        <p:spPr>
          <a:xfrm>
            <a:off x="1907704" y="260648"/>
            <a:ext cx="71287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C0000"/>
                </a:solidFill>
              </a:rPr>
              <a:t>Игра </a:t>
            </a:r>
            <a:r>
              <a:rPr lang="ru-RU" sz="2000" dirty="0">
                <a:solidFill>
                  <a:srgbClr val="CC0000"/>
                </a:solidFill>
              </a:rPr>
              <a:t>представляет собой особую деятельность, которая расцветает в детские годы и сопровождает человека на протяжении всей его жизни. Не удивительно, что проблема игры привлекала и привлекает к себе внимание исследователей: педагогов, психологов, философов, социологов, искусствоведов, биологов.</a:t>
            </a:r>
          </a:p>
          <a:p>
            <a:pPr algn="ctr"/>
            <a:r>
              <a:rPr lang="ru-RU" sz="2000" dirty="0">
                <a:solidFill>
                  <a:srgbClr val="CC0000"/>
                </a:solidFill>
              </a:rPr>
              <a:t>В исследованиях Л. С. Выготского, А. Н. Леонтьева, А. В. Запорожца, Д. Б. Эльконина игра определяется как ведущий вид деятельности, который возникает не путём спонтанного созревания, а формируется под влиянием социальных условий жизни и воспитания. В игре создаются благоприятные условия для формирования способностей производить действия в умственном плане, осуществляет психологические замены реальных объектов.</a:t>
            </a:r>
          </a:p>
        </p:txBody>
      </p:sp>
    </p:spTree>
    <p:extLst>
      <p:ext uri="{BB962C8B-B14F-4D97-AF65-F5344CB8AC3E}">
        <p14:creationId xmlns:p14="http://schemas.microsoft.com/office/powerpoint/2010/main" val="173826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0"/>
            <a:ext cx="6696744" cy="5638800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24482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FDDF871-1F8D-4241-84D0-160DBBB7D89F}"/>
              </a:ext>
            </a:extLst>
          </p:cNvPr>
          <p:cNvSpPr/>
          <p:nvPr/>
        </p:nvSpPr>
        <p:spPr>
          <a:xfrm>
            <a:off x="2051720" y="0"/>
            <a:ext cx="682250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Таким образом,  реализуя задачи Стандартов ДО мы прививаем духовно-нравственное воспитание через народные игры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ЗАДАЧИ: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C00000"/>
                </a:solidFill>
              </a:rPr>
              <a:t>Охрана и укрепление физического и психического здоровья детей, в том числе их эмоционального благополучия;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C00000"/>
                </a:solidFill>
              </a:rPr>
              <a:t>Обеспечение равных возможностей для потенциального развития каждого ребенка в период дошкольного детства независимо от места жительства, пола, нации, языка, социального статуса;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C00000"/>
                </a:solidFill>
              </a:rPr>
              <a:t>Объединение обучения и воспитания в целостный образовательный процесс на основе духовно – нравственных и социокультурных ценностей и принятых в обществе правил и норм поведения в интересах человека, семьи, общества;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C00000"/>
                </a:solidFill>
              </a:rPr>
              <a:t>Формирование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формирования предпосылок учебной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260648"/>
            <a:ext cx="7308304" cy="5378152"/>
          </a:xfrm>
        </p:spPr>
        <p:txBody>
          <a:bodyPr>
            <a:noAutofit/>
          </a:bodyPr>
          <a:lstStyle/>
          <a:p>
            <a:pPr marL="914400" lvl="1" indent="-457200" algn="l"/>
            <a:r>
              <a:rPr lang="ru-RU" sz="2400" b="1" i="1" dirty="0">
                <a:solidFill>
                  <a:schemeClr val="tx1"/>
                </a:solidFill>
              </a:rPr>
              <a:t>    </a:t>
            </a:r>
          </a:p>
          <a:p>
            <a:pPr marL="914400" lvl="1" indent="-457200" algn="l"/>
            <a:endParaRPr lang="ru-RU" sz="2400" b="1" i="1" dirty="0">
              <a:solidFill>
                <a:schemeClr val="tx1"/>
              </a:solidFill>
            </a:endParaRPr>
          </a:p>
          <a:p>
            <a:pPr algn="l"/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24482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51720" y="188640"/>
            <a:ext cx="6912768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Чтобы народные игры всегда были интересны детям надо:</a:t>
            </a:r>
          </a:p>
          <a:p>
            <a:r>
              <a:rPr lang="en-US" sz="2400" b="1" dirty="0">
                <a:cs typeface="Times New Roman" pitchFamily="18" charset="0"/>
              </a:rPr>
              <a:t>-</a:t>
            </a:r>
            <a:r>
              <a:rPr lang="ru-RU" sz="2400" dirty="0">
                <a:solidFill>
                  <a:srgbClr val="C00000"/>
                </a:solidFill>
                <a:cs typeface="Times New Roman" pitchFamily="18" charset="0"/>
              </a:rPr>
              <a:t>никогда не заставлять детей играть, а только приглашать</a:t>
            </a:r>
          </a:p>
          <a:p>
            <a:r>
              <a:rPr lang="en-US" sz="2400" dirty="0">
                <a:solidFill>
                  <a:srgbClr val="C00000"/>
                </a:solidFill>
                <a:cs typeface="Times New Roman" pitchFamily="18" charset="0"/>
              </a:rPr>
              <a:t>- </a:t>
            </a:r>
            <a:r>
              <a:rPr lang="ru-RU" sz="2400" dirty="0">
                <a:solidFill>
                  <a:srgbClr val="C00000"/>
                </a:solidFill>
                <a:cs typeface="Times New Roman" pitchFamily="18" charset="0"/>
              </a:rPr>
              <a:t>использовать яркие заставки к игре (</a:t>
            </a:r>
            <a:r>
              <a:rPr lang="ru-RU" sz="2400" dirty="0" err="1">
                <a:solidFill>
                  <a:srgbClr val="C00000"/>
                </a:solidFill>
                <a:cs typeface="Times New Roman" pitchFamily="18" charset="0"/>
              </a:rPr>
              <a:t>зазывалки</a:t>
            </a:r>
            <a:r>
              <a:rPr lang="ru-RU" sz="2400" dirty="0">
                <a:solidFill>
                  <a:srgbClr val="C00000"/>
                </a:solidFill>
                <a:cs typeface="Times New Roman" pitchFamily="18" charset="0"/>
              </a:rPr>
              <a:t>, загадки, </a:t>
            </a:r>
            <a:r>
              <a:rPr lang="ru-RU" sz="2400" dirty="0" err="1">
                <a:solidFill>
                  <a:srgbClr val="C00000"/>
                </a:solidFill>
                <a:cs typeface="Times New Roman" pitchFamily="18" charset="0"/>
              </a:rPr>
              <a:t>потешки</a:t>
            </a:r>
            <a:r>
              <a:rPr lang="ru-RU" sz="2400" dirty="0">
                <a:solidFill>
                  <a:srgbClr val="C00000"/>
                </a:solidFill>
                <a:cs typeface="Times New Roman" pitchFamily="18" charset="0"/>
              </a:rPr>
              <a:t>, игрушки)</a:t>
            </a:r>
          </a:p>
          <a:p>
            <a:r>
              <a:rPr lang="en-US" sz="2400" dirty="0">
                <a:solidFill>
                  <a:srgbClr val="C00000"/>
                </a:solidFill>
                <a:cs typeface="Times New Roman" pitchFamily="18" charset="0"/>
              </a:rPr>
              <a:t>- </a:t>
            </a:r>
            <a:r>
              <a:rPr lang="ru-RU" sz="2400" dirty="0">
                <a:solidFill>
                  <a:srgbClr val="C00000"/>
                </a:solidFill>
                <a:cs typeface="Times New Roman" pitchFamily="18" charset="0"/>
              </a:rPr>
              <a:t>создавать условия для активности и успехов каждого ребёнка</a:t>
            </a:r>
          </a:p>
          <a:p>
            <a:r>
              <a:rPr lang="en-US" sz="2400" dirty="0">
                <a:solidFill>
                  <a:srgbClr val="C00000"/>
                </a:solidFill>
                <a:cs typeface="Times New Roman" pitchFamily="18" charset="0"/>
              </a:rPr>
              <a:t>- </a:t>
            </a:r>
            <a:r>
              <a:rPr lang="ru-RU" sz="2400" dirty="0">
                <a:solidFill>
                  <a:srgbClr val="C00000"/>
                </a:solidFill>
                <a:cs typeface="Times New Roman" pitchFamily="18" charset="0"/>
              </a:rPr>
              <a:t>быть объективным, никогда не сравнивать детей друг с другом</a:t>
            </a:r>
          </a:p>
          <a:p>
            <a:r>
              <a:rPr lang="en-US" sz="2400" dirty="0">
                <a:solidFill>
                  <a:srgbClr val="C00000"/>
                </a:solidFill>
                <a:cs typeface="Times New Roman" pitchFamily="18" charset="0"/>
              </a:rPr>
              <a:t>- </a:t>
            </a:r>
            <a:r>
              <a:rPr lang="ru-RU" sz="2400" dirty="0">
                <a:solidFill>
                  <a:srgbClr val="C00000"/>
                </a:solidFill>
                <a:cs typeface="Times New Roman" pitchFamily="18" charset="0"/>
              </a:rPr>
              <a:t>не сердится, если игра не получилась, найти причину неудачи</a:t>
            </a:r>
          </a:p>
          <a:p>
            <a:r>
              <a:rPr lang="en-US" sz="2400" dirty="0">
                <a:solidFill>
                  <a:srgbClr val="C00000"/>
                </a:solidFill>
                <a:cs typeface="Times New Roman" pitchFamily="18" charset="0"/>
              </a:rPr>
              <a:t>- </a:t>
            </a:r>
            <a:r>
              <a:rPr lang="ru-RU" sz="2400" dirty="0">
                <a:solidFill>
                  <a:srgbClr val="C00000"/>
                </a:solidFill>
                <a:cs typeface="Times New Roman" pitchFamily="18" charset="0"/>
              </a:rPr>
              <a:t>участвовать в игре на правах партнёра, проявлять высокий непосредственный интерес к ней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C00000"/>
                </a:solidFill>
                <a:cs typeface="Times New Roman" pitchFamily="18" charset="0"/>
              </a:rPr>
              <a:t>создавать настроение ожидания следующей встречи с игрой</a:t>
            </a:r>
          </a:p>
          <a:p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0"/>
            <a:ext cx="7308304" cy="5638800"/>
          </a:xfrm>
        </p:spPr>
        <p:txBody>
          <a:bodyPr>
            <a:noAutofit/>
          </a:bodyPr>
          <a:lstStyle/>
          <a:p>
            <a:pPr marL="914400" lvl="1" indent="-457200" algn="l"/>
            <a:r>
              <a:rPr lang="ru-RU" sz="2400" b="1" i="1" dirty="0">
                <a:solidFill>
                  <a:schemeClr val="tx1"/>
                </a:solidFill>
              </a:rPr>
              <a:t>                    </a:t>
            </a:r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«Горелки»</a:t>
            </a:r>
          </a:p>
          <a:p>
            <a:pPr marL="914400" lvl="1" indent="-457200" algn="l"/>
            <a:endParaRPr lang="ru-RU" sz="2400" b="1" i="1" dirty="0">
              <a:solidFill>
                <a:schemeClr val="tx1"/>
              </a:solidFill>
            </a:endParaRPr>
          </a:p>
          <a:p>
            <a:pPr marL="914400" lvl="1" indent="-457200" algn="l"/>
            <a:endParaRPr lang="ru-RU" sz="2400" b="1" i="1" dirty="0">
              <a:solidFill>
                <a:schemeClr val="tx1"/>
              </a:solidFill>
            </a:endParaRPr>
          </a:p>
          <a:p>
            <a:pPr algn="l"/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703"/>
            <a:ext cx="24482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79712" y="244205"/>
            <a:ext cx="676875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Водящего  выбирают до начала игры. Все остальные образуют пары, преимущественно мальчик – девочка. Пары встают друг за другом, а водящий спиной к первой паре на определенном расстоянии. ему строго воспрещается оглядываться назад. После кто-то один или все вместе начинают приговаривать: "Гори, гори ясно! Чтобы не погасло. Глядь на небо, там птички летят , колокольчики звенят!"  Водящий смотрит в небо, а последняя пара бежит через стороны вперед, один человек через правую сторону, другой через левую сторону. Задача этой пары постараться встать впереди,</a:t>
            </a:r>
          </a:p>
          <a:p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 взявшись за руки. Водящий старается поймать или хотя</a:t>
            </a:r>
          </a:p>
          <a:p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 бы осалить одного из передвигающейся пары. </a:t>
            </a:r>
          </a:p>
          <a:p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Если это происходит, тот, кого осалили, становится </a:t>
            </a:r>
          </a:p>
          <a:p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водящим, а "старый" водящий занимает его </a:t>
            </a:r>
          </a:p>
          <a:p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место в паре.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2" b="16162"/>
          <a:stretch/>
        </p:blipFill>
        <p:spPr>
          <a:xfrm>
            <a:off x="5035799" y="2420888"/>
            <a:ext cx="4044219" cy="27113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482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0"/>
            <a:ext cx="5976664" cy="5638800"/>
          </a:xfrm>
        </p:spPr>
        <p:txBody>
          <a:bodyPr>
            <a:noAutofit/>
          </a:bodyPr>
          <a:lstStyle/>
          <a:p>
            <a:pPr marL="914400" lvl="1" indent="-457200" algn="l"/>
            <a:r>
              <a:rPr lang="ru-RU" sz="3200" b="1" i="1" dirty="0">
                <a:solidFill>
                  <a:schemeClr val="tx1"/>
                </a:solidFill>
              </a:rPr>
              <a:t>                   </a:t>
            </a:r>
            <a:r>
              <a:rPr lang="ru-RU" sz="3200" b="1" dirty="0">
                <a:solidFill>
                  <a:srgbClr val="FF0000"/>
                </a:solidFill>
              </a:rPr>
              <a:t>«Колечко с лентой»  </a:t>
            </a:r>
          </a:p>
          <a:p>
            <a:pPr marL="914400" lvl="1" indent="-457200" algn="l"/>
            <a:r>
              <a:rPr lang="ru-RU" sz="1600" b="1" dirty="0">
                <a:solidFill>
                  <a:srgbClr val="CC0000"/>
                </a:solidFill>
              </a:rPr>
              <a:t>Для игры необходимы колечко и длинная лента. На ленту (или шнур) надевают колечко. Концы сшивают или связывают достаточно аккуратно для того, чтобы колечко свободно проходило через узел. Ребята встают в круг и берутся за ленту двумя руками. В центр круга встает ведущий. Ведущий закрывает глаза и медленно поворачивается вокруг себя, пока дети (или взрослый руководитель игры) говорят такие слова:</a:t>
            </a:r>
          </a:p>
          <a:p>
            <a:pPr marL="914400" lvl="1" indent="-457200" algn="l"/>
            <a:r>
              <a:rPr lang="ru-RU" sz="1600" b="1" dirty="0">
                <a:solidFill>
                  <a:srgbClr val="CC0000"/>
                </a:solidFill>
              </a:rPr>
              <a:t>«Ты катись, катись,  колечко,</a:t>
            </a:r>
          </a:p>
          <a:p>
            <a:pPr marL="914400" lvl="1" indent="-457200" algn="l"/>
            <a:r>
              <a:rPr lang="ru-RU" sz="1600" b="1" dirty="0">
                <a:solidFill>
                  <a:srgbClr val="CC0000"/>
                </a:solidFill>
              </a:rPr>
              <a:t>К нам на красное крылечко!</a:t>
            </a:r>
          </a:p>
          <a:p>
            <a:pPr marL="914400" lvl="1" indent="-457200" algn="l"/>
            <a:r>
              <a:rPr lang="ru-RU" sz="1600" b="1" dirty="0">
                <a:solidFill>
                  <a:srgbClr val="CC0000"/>
                </a:solidFill>
              </a:rPr>
              <a:t>Раз! Два! Три! Четыре! Пять!</a:t>
            </a:r>
          </a:p>
          <a:p>
            <a:pPr marL="914400" lvl="1" indent="-457200" algn="l"/>
            <a:r>
              <a:rPr lang="ru-RU" sz="1600" b="1" dirty="0">
                <a:solidFill>
                  <a:srgbClr val="CC0000"/>
                </a:solidFill>
              </a:rPr>
              <a:t>Я иду кольцо искать!</a:t>
            </a:r>
          </a:p>
          <a:p>
            <a:pPr marL="914400" lvl="1" indent="-457200" algn="l"/>
            <a:r>
              <a:rPr lang="ru-RU" sz="1600" b="1" dirty="0">
                <a:solidFill>
                  <a:srgbClr val="CC0000"/>
                </a:solidFill>
              </a:rPr>
              <a:t>Пока звучит стишок, ребята быстро передвигают кольцо по шнуру. Когда звучит фраза «Я иду искать!», тот, у кого оказалось кольцо прячет его в кулаке. Теперь водящий может открыть глаза и начать поиск «хранителя» кольца. Можно разрешить водящему угадывать до трех раз, а можно дать только один шанс. Тот ребенок, чье имя назовет вода, должен сразу снять обе руки с ленты. Если водящий отгадал, то тот у кого нашли кольцо будет водить следующий кон.</a:t>
            </a:r>
          </a:p>
          <a:p>
            <a:pPr marL="914400" lvl="1" indent="-457200" algn="l"/>
            <a:endParaRPr lang="ru-RU" sz="3200" b="1" dirty="0">
              <a:solidFill>
                <a:srgbClr val="FF0000"/>
              </a:solidFill>
            </a:endParaRPr>
          </a:p>
          <a:p>
            <a:pPr marL="914400" lvl="1" indent="-457200" algn="l"/>
            <a:endParaRPr lang="ru-RU" sz="2400" b="1" dirty="0">
              <a:solidFill>
                <a:schemeClr val="tx1"/>
              </a:solidFill>
            </a:endParaRPr>
          </a:p>
          <a:p>
            <a:pPr algn="l"/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11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-171400"/>
            <a:ext cx="7308304" cy="5810200"/>
          </a:xfrm>
        </p:spPr>
        <p:txBody>
          <a:bodyPr>
            <a:noAutofit/>
          </a:bodyPr>
          <a:lstStyle/>
          <a:p>
            <a:pPr marL="914400" lvl="1" indent="-457200" algn="l"/>
            <a:r>
              <a:rPr lang="ru-RU" sz="2400" b="1" i="1" dirty="0">
                <a:solidFill>
                  <a:schemeClr val="tx1"/>
                </a:solidFill>
              </a:rPr>
              <a:t>    </a:t>
            </a:r>
          </a:p>
          <a:p>
            <a:pPr marL="914400" lvl="1" indent="-457200" algn="l"/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            «Веревочка»</a:t>
            </a:r>
          </a:p>
          <a:p>
            <a:pPr algn="l"/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24482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67744" y="1196752"/>
            <a:ext cx="66784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Берут длинную веревку, концы ее связывают. Участники игры встают в круг и берут веревку в руки. В середине стоит водящий. Он ходит по кругу и старается коснуться рук одного из играющих. </a:t>
            </a:r>
            <a:b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Но дети внимательны, они опускают веревку и быстро прячут руки. Как только водящий отходит, они сразу же берут веревку. Кого водящий ударит по руке, тот идет водить.</a:t>
            </a:r>
            <a:b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Правила:</a:t>
            </a:r>
            <a:b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1. Играющие должны веревку держать двумя</a:t>
            </a:r>
          </a:p>
          <a:p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 руками.</a:t>
            </a:r>
            <a:b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2. По ходу игры веревка не должна падать на </a:t>
            </a:r>
          </a:p>
          <a:p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землю.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1041</Words>
  <Application>Microsoft Office PowerPoint</Application>
  <PresentationFormat>Экран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«Игра как средство духовно-нравственного воспитания   дошкольников»  </vt:lpstr>
      <vt:lpstr>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Русские народные подвижные  игры </dc:title>
  <dc:creator>Ромка</dc:creator>
  <cp:lastModifiedBy>Могилевцева</cp:lastModifiedBy>
  <cp:revision>81</cp:revision>
  <dcterms:created xsi:type="dcterms:W3CDTF">2015-11-08T17:23:15Z</dcterms:created>
  <dcterms:modified xsi:type="dcterms:W3CDTF">2019-01-31T06:44:53Z</dcterms:modified>
</cp:coreProperties>
</file>