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4" r:id="rId8"/>
    <p:sldId id="266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7AEAD2C-FDB5-49C7-A8CD-5664534C5DDB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E451BD9-3275-4C43-B8C1-DCD8712E5A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EAD2C-FDB5-49C7-A8CD-5664534C5DDB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51BD9-3275-4C43-B8C1-DCD8712E5A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EAD2C-FDB5-49C7-A8CD-5664534C5DDB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51BD9-3275-4C43-B8C1-DCD8712E5A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7AEAD2C-FDB5-49C7-A8CD-5664534C5DDB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E451BD9-3275-4C43-B8C1-DCD8712E5A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7AEAD2C-FDB5-49C7-A8CD-5664534C5DDB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E451BD9-3275-4C43-B8C1-DCD8712E5A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EAD2C-FDB5-49C7-A8CD-5664534C5DDB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51BD9-3275-4C43-B8C1-DCD8712E5A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EAD2C-FDB5-49C7-A8CD-5664534C5DDB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51BD9-3275-4C43-B8C1-DCD8712E5A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7AEAD2C-FDB5-49C7-A8CD-5664534C5DDB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E451BD9-3275-4C43-B8C1-DCD8712E5A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EAD2C-FDB5-49C7-A8CD-5664534C5DDB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51BD9-3275-4C43-B8C1-DCD8712E5A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7AEAD2C-FDB5-49C7-A8CD-5664534C5DDB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E451BD9-3275-4C43-B8C1-DCD8712E5A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7AEAD2C-FDB5-49C7-A8CD-5664534C5DDB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E451BD9-3275-4C43-B8C1-DCD8712E5A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7AEAD2C-FDB5-49C7-A8CD-5664534C5DDB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E451BD9-3275-4C43-B8C1-DCD8712E5A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&#1060;&#1080;&#1083;&#1100;&#1084;_6.wmv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hyperlink" Target="&#1060;&#1080;&#1083;&#1100;&#1084;_1.wmv" TargetMode="External"/><Relationship Id="rId4" Type="http://schemas.openxmlformats.org/officeDocument/2006/relationships/hyperlink" Target="&#1060;&#1080;&#1083;&#1100;&#1084;_7.wmv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hyperlink" Target="&#1060;&#1080;&#1083;&#1100;&#1084;_3.wmv" TargetMode="External"/><Relationship Id="rId5" Type="http://schemas.openxmlformats.org/officeDocument/2006/relationships/image" Target="../media/image12.jpeg"/><Relationship Id="rId4" Type="http://schemas.openxmlformats.org/officeDocument/2006/relationships/hyperlink" Target="&#1060;&#1080;&#1083;&#1100;&#1084;%202.wmv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&#1060;&#1080;&#1083;&#1100;&#1084;_5.wmv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hyperlink" Target="&#1060;&#1080;&#1083;&#1100;&#1084;_4.wm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80" y="0"/>
            <a:ext cx="7429520" cy="114298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МКУ «Управление образования Администрации города Бийска» </a:t>
            </a:r>
            <a:br>
              <a:rPr lang="ru-RU" sz="2000" dirty="0" smtClean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</a:br>
            <a:r>
              <a:rPr lang="ru-RU" sz="2000" dirty="0" smtClean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МБОУ ДОД «Дом детского творчества №1»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71670" y="1285860"/>
            <a:ext cx="3500462" cy="5572140"/>
          </a:xfrm>
        </p:spPr>
        <p:txBody>
          <a:bodyPr>
            <a:normAutofit lnSpcReduction="10000"/>
          </a:bodyPr>
          <a:lstStyle/>
          <a:p>
            <a:pPr marL="26988">
              <a:lnSpc>
                <a:spcPct val="80000"/>
              </a:lnSpc>
              <a:defRPr/>
            </a:pPr>
            <a:r>
              <a:rPr lang="ru-RU" sz="2200" dirty="0">
                <a:solidFill>
                  <a:srgbClr val="00B050"/>
                </a:solidFill>
              </a:rPr>
              <a:t>отдел</a:t>
            </a:r>
          </a:p>
          <a:p>
            <a:pPr marL="26988">
              <a:lnSpc>
                <a:spcPct val="80000"/>
              </a:lnSpc>
              <a:defRPr/>
            </a:pPr>
            <a:r>
              <a:rPr lang="ru-RU" sz="2200" dirty="0">
                <a:solidFill>
                  <a:srgbClr val="00B050"/>
                </a:solidFill>
              </a:rPr>
              <a:t>«Дошкольного развития и семейного воспитания» </a:t>
            </a:r>
            <a:endParaRPr lang="ru-RU" sz="2200" dirty="0">
              <a:solidFill>
                <a:schemeClr val="tx1"/>
              </a:solidFill>
            </a:endParaRPr>
          </a:p>
          <a:p>
            <a:pPr marL="26988">
              <a:lnSpc>
                <a:spcPct val="80000"/>
              </a:lnSpc>
              <a:defRPr/>
            </a:pPr>
            <a:endParaRPr lang="ru-RU" dirty="0">
              <a:solidFill>
                <a:schemeClr val="tx1"/>
              </a:solidFill>
            </a:endParaRPr>
          </a:p>
          <a:p>
            <a:pPr marL="26988">
              <a:lnSpc>
                <a:spcPct val="80000"/>
              </a:lnSpc>
              <a:defRPr/>
            </a:pPr>
            <a:endParaRPr lang="ru-RU" dirty="0">
              <a:solidFill>
                <a:schemeClr val="tx1"/>
              </a:solidFill>
            </a:endParaRPr>
          </a:p>
          <a:p>
            <a:pPr marL="26988">
              <a:lnSpc>
                <a:spcPct val="80000"/>
              </a:lnSpc>
              <a:defRPr/>
            </a:pPr>
            <a:r>
              <a:rPr lang="ru-RU" b="1" dirty="0">
                <a:solidFill>
                  <a:schemeClr val="tx1"/>
                </a:solidFill>
              </a:rPr>
              <a:t>Рысьянова Людмила Анатольевна</a:t>
            </a:r>
            <a:r>
              <a:rPr lang="ru-RU" dirty="0">
                <a:solidFill>
                  <a:schemeClr val="tx1"/>
                </a:solidFill>
              </a:rPr>
              <a:t> – педагог дополнительного образования</a:t>
            </a:r>
          </a:p>
          <a:p>
            <a:pPr marL="26988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ru-RU" dirty="0">
                <a:solidFill>
                  <a:schemeClr val="tx1"/>
                </a:solidFill>
              </a:rPr>
              <a:t>предмет: ритмика</a:t>
            </a:r>
          </a:p>
          <a:p>
            <a:pPr marL="26988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ru-RU" dirty="0">
                <a:solidFill>
                  <a:schemeClr val="tx1"/>
                </a:solidFill>
              </a:rPr>
              <a:t>педагогический стаж – 10 лет</a:t>
            </a:r>
          </a:p>
          <a:p>
            <a:pPr marL="26988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ru-RU" dirty="0">
                <a:solidFill>
                  <a:schemeClr val="tx1"/>
                </a:solidFill>
              </a:rPr>
              <a:t>образование – высшее:</a:t>
            </a:r>
          </a:p>
          <a:p>
            <a:pPr marL="26988">
              <a:lnSpc>
                <a:spcPct val="80000"/>
              </a:lnSpc>
              <a:defRPr/>
            </a:pPr>
            <a:r>
              <a:rPr lang="ru-RU" dirty="0">
                <a:solidFill>
                  <a:schemeClr val="tx1"/>
                </a:solidFill>
              </a:rPr>
              <a:t>В 1998 году окончила Бийский государственный педагогический институт</a:t>
            </a:r>
          </a:p>
          <a:p>
            <a:pPr marL="26988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ru-RU" dirty="0">
                <a:solidFill>
                  <a:schemeClr val="tx1"/>
                </a:solidFill>
              </a:rPr>
              <a:t>специальность: «Учитель начальных классов»</a:t>
            </a:r>
          </a:p>
          <a:p>
            <a:endParaRPr lang="ru-RU" dirty="0"/>
          </a:p>
        </p:txBody>
      </p:sp>
      <p:pic>
        <p:nvPicPr>
          <p:cNvPr id="1026" name="Picture 2" descr="G:\Наши фотки\Наши фотки 675.jpg"/>
          <p:cNvPicPr>
            <a:picLocks noChangeAspect="1" noChangeArrowheads="1"/>
          </p:cNvPicPr>
          <p:nvPr/>
        </p:nvPicPr>
        <p:blipFill>
          <a:blip r:embed="rId2" cstate="print"/>
          <a:srcRect l="14843" t="781" r="41211" b="5469"/>
          <a:stretch>
            <a:fillRect/>
          </a:stretch>
        </p:blipFill>
        <p:spPr bwMode="auto">
          <a:xfrm>
            <a:off x="5572100" y="1142984"/>
            <a:ext cx="3571900" cy="5715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фото и видео фрагменты\DSC0302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0"/>
            <a:ext cx="8572528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571480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Тема: «</a:t>
            </a:r>
            <a:r>
              <a:rPr lang="ru-RU" b="1" i="1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гостях у сказки»</a:t>
            </a:r>
            <a:endParaRPr lang="ru-RU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4714884"/>
            <a:ext cx="864396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283464">
              <a:defRPr/>
            </a:pPr>
            <a:r>
              <a:rPr lang="ru-RU" sz="2800" b="1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тип занятия</a:t>
            </a:r>
            <a:r>
              <a:rPr lang="ru-RU" sz="2800" b="1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:</a:t>
            </a:r>
            <a:r>
              <a:rPr lang="ru-RU" sz="2800" b="1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комплексное</a:t>
            </a:r>
            <a:r>
              <a:rPr lang="ru-RU" sz="2800" b="1" i="1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ru-RU" sz="2800" b="1" i="1" dirty="0" smtClean="0"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5760" indent="-283464">
              <a:buNone/>
              <a:defRPr/>
            </a:pPr>
            <a:r>
              <a:rPr lang="ru-RU" sz="2800" b="1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 обучения: первый</a:t>
            </a:r>
            <a:r>
              <a:rPr lang="ru-RU" sz="2800" b="1" i="1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365760" indent="-283464">
              <a:buNone/>
              <a:defRPr/>
            </a:pPr>
            <a:r>
              <a:rPr lang="ru-RU" sz="2800" b="1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возраст детей: 3</a:t>
            </a:r>
            <a:r>
              <a:rPr lang="ru-RU" sz="2800" b="1" i="1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года;</a:t>
            </a:r>
          </a:p>
          <a:p>
            <a:pPr marL="365760" indent="-283464">
              <a:buNone/>
              <a:defRPr/>
            </a:pPr>
            <a:r>
              <a:rPr lang="ru-RU" sz="2800" b="1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форма проведения: игра - сказка.</a:t>
            </a:r>
            <a:endParaRPr lang="ru-RU" sz="2800" b="1" i="1" dirty="0" smtClean="0"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л.А\DSC02917.JPG"/>
          <p:cNvPicPr>
            <a:picLocks noChangeAspect="1" noChangeArrowheads="1"/>
          </p:cNvPicPr>
          <p:nvPr/>
        </p:nvPicPr>
        <p:blipFill>
          <a:blip r:embed="rId3" cstate="print"/>
          <a:srcRect l="3774" t="8974"/>
          <a:stretch>
            <a:fillRect/>
          </a:stretch>
        </p:blipFill>
        <p:spPr bwMode="auto">
          <a:xfrm>
            <a:off x="285720" y="142852"/>
            <a:ext cx="7799822" cy="5429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500702"/>
            <a:ext cx="7467600" cy="1214446"/>
          </a:xfrm>
          <a:solidFill>
            <a:schemeClr val="accent6">
              <a:lumMod val="20000"/>
              <a:lumOff val="80000"/>
            </a:schemeClr>
          </a:solidFill>
          <a:effectLst>
            <a:softEdge rad="127000"/>
          </a:effectLst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3200" u="sng" dirty="0" smtClean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Особенность занятия:</a:t>
            </a:r>
            <a:r>
              <a:rPr lang="ru-RU" u="sng" dirty="0" smtClean="0">
                <a:solidFill>
                  <a:srgbClr val="92D050"/>
                </a:solidFill>
              </a:rPr>
              <a:t/>
            </a:r>
            <a:br>
              <a:rPr lang="ru-RU" u="sng" dirty="0" smtClean="0">
                <a:solidFill>
                  <a:srgbClr val="92D050"/>
                </a:solidFill>
              </a:rPr>
            </a:b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испо</a:t>
            </a:r>
            <a:r>
              <a:rPr lang="ru-RU" b="1" i="1" dirty="0" smtClean="0">
                <a:solidFill>
                  <a:schemeClr val="tx2">
                    <a:satMod val="130000"/>
                  </a:schemeClr>
                </a:solidFill>
              </a:rPr>
              <a:t>льзование разработанных педагогом музыкально – ритмических </a:t>
            </a:r>
            <a:r>
              <a:rPr lang="ru-RU" b="1" i="1" dirty="0" smtClean="0">
                <a:solidFill>
                  <a:schemeClr val="tx2">
                    <a:satMod val="130000"/>
                  </a:schemeClr>
                </a:solidFill>
              </a:rPr>
              <a:t>игр.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7000924" cy="857256"/>
          </a:xfr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>
            <a:noAutofit/>
          </a:bodyPr>
          <a:lstStyle/>
          <a:p>
            <a:pPr algn="ctr"/>
            <a:r>
              <a:rPr lang="ru-RU" sz="36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Ожидаемые результаты: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1785926"/>
            <a:ext cx="6643734" cy="4401205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активное участие детей на всех этапах занятия;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выполнение детьми предложенных игр на  ориентацию в пространстве</a:t>
            </a:r>
          </a:p>
          <a:p>
            <a:pPr>
              <a:buClr>
                <a:srgbClr val="FF0000"/>
              </a:buClr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передачу музыкального ритма;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дети продемонстрируют</a:t>
            </a:r>
          </a:p>
          <a:p>
            <a:pPr>
              <a:buClr>
                <a:srgbClr val="FF0000"/>
              </a:buClr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согласованные</a:t>
            </a:r>
            <a:r>
              <a:rPr lang="ru-RU" sz="2800" dirty="0" smtClean="0"/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действия  в</a:t>
            </a:r>
          </a:p>
          <a:p>
            <a:pPr>
              <a:buClr>
                <a:srgbClr val="FF0000"/>
              </a:buClr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групповых  играх; 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положительные эмоции</a:t>
            </a:r>
          </a:p>
          <a:p>
            <a:pPr>
              <a:buClr>
                <a:srgbClr val="FF0000"/>
              </a:buClr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детей от занятия.</a:t>
            </a:r>
          </a:p>
        </p:txBody>
      </p:sp>
      <p:pic>
        <p:nvPicPr>
          <p:cNvPr id="7170" name="Picture 2" descr="C:\Documents and Settings\Администратор\Рабочий стол\моя папка\картинки\bdv78cFFoKs.jpg"/>
          <p:cNvPicPr>
            <a:picLocks noChangeAspect="1" noChangeArrowheads="1"/>
          </p:cNvPicPr>
          <p:nvPr/>
        </p:nvPicPr>
        <p:blipFill>
          <a:blip r:embed="rId3" cstate="print"/>
          <a:srcRect b="7254"/>
          <a:stretch>
            <a:fillRect/>
          </a:stretch>
        </p:blipFill>
        <p:spPr bwMode="auto">
          <a:xfrm>
            <a:off x="5429256" y="3857628"/>
            <a:ext cx="1631436" cy="225269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7858180" cy="1000132"/>
          </a:xfrm>
          <a:effectLst>
            <a:outerShdw blurRad="50800" dist="25000" dir="5400000" rotWithShape="0">
              <a:srgbClr val="000000">
                <a:alpha val="40000"/>
              </a:srgbClr>
            </a:outerShdw>
            <a:softEdge rad="63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200" b="1" cap="none" dirty="0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Подготовительный этап:</a:t>
            </a:r>
            <a:endParaRPr lang="ru-RU" sz="3200" b="1" cap="none" dirty="0">
              <a:ln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285860"/>
            <a:ext cx="7639080" cy="642942"/>
          </a:xfrm>
        </p:spPr>
        <p:txBody>
          <a:bodyPr>
            <a:normAutofit fontScale="77500" lnSpcReduction="20000"/>
          </a:bodyPr>
          <a:lstStyle/>
          <a:p>
            <a:r>
              <a:rPr lang="ru-RU" sz="2000" b="1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hlinkClick r:id="rId3" action="ppaction://hlinkfile"/>
              </a:rPr>
              <a:t>Сообщение темы занятия. Настрой на занятие.</a:t>
            </a:r>
            <a:endParaRPr lang="ru-RU" sz="2000" b="1" dirty="0" smtClean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ru-RU" sz="2000" b="1" dirty="0" smtClean="0"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Мотивация: </a:t>
            </a:r>
            <a:r>
              <a:rPr lang="ru-RU" sz="2000" b="1" i="1" dirty="0" smtClean="0"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-предлагается разбудить Мишку и поиграть с ним. </a:t>
            </a:r>
          </a:p>
          <a:p>
            <a:endParaRPr lang="ru-RU" dirty="0">
              <a:solidFill>
                <a:srgbClr val="FFC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6146" name="Picture 2" descr="F:\фото и видео фрагменты\IMG_1270.jpg"/>
          <p:cNvPicPr>
            <a:picLocks noChangeAspect="1" noChangeArrowheads="1"/>
          </p:cNvPicPr>
          <p:nvPr/>
        </p:nvPicPr>
        <p:blipFill>
          <a:blip r:embed="rId4" cstate="print"/>
          <a:srcRect l="2791" t="17476" r="5461" b="3882"/>
          <a:stretch>
            <a:fillRect/>
          </a:stretch>
        </p:blipFill>
        <p:spPr bwMode="auto">
          <a:xfrm>
            <a:off x="214282" y="2000240"/>
            <a:ext cx="5111786" cy="32861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F:\фото и видео фрагменты\IMG_1271.jpg"/>
          <p:cNvPicPr>
            <a:picLocks noChangeAspect="1" noChangeArrowheads="1"/>
          </p:cNvPicPr>
          <p:nvPr/>
        </p:nvPicPr>
        <p:blipFill>
          <a:blip r:embed="rId5" cstate="print"/>
          <a:srcRect t="15245" r="21596"/>
          <a:stretch>
            <a:fillRect/>
          </a:stretch>
        </p:blipFill>
        <p:spPr bwMode="auto">
          <a:xfrm>
            <a:off x="5000628" y="3643314"/>
            <a:ext cx="3429024" cy="27800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л.А\DSC029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143116"/>
            <a:ext cx="2500330" cy="19215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7715304" cy="857232"/>
          </a:xfrm>
          <a:effectLst>
            <a:outerShdw blurRad="50800" dist="25000" dir="5400000" rotWithShape="0">
              <a:srgbClr val="000000">
                <a:alpha val="40000"/>
              </a:srgbClr>
            </a:outerShdw>
            <a:softEdge rad="1270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Основной этап: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928670"/>
            <a:ext cx="4286280" cy="857256"/>
          </a:xfrm>
          <a:solidFill>
            <a:schemeClr val="accent4">
              <a:lumMod val="20000"/>
              <a:lumOff val="80000"/>
            </a:schemeClr>
          </a:solidFill>
          <a:effectLst>
            <a:softEdge rad="317500"/>
          </a:effectLst>
        </p:spPr>
        <p:txBody>
          <a:bodyPr>
            <a:noAutofit/>
          </a:bodyPr>
          <a:lstStyle/>
          <a:p>
            <a:pPr marL="44450">
              <a:spcBef>
                <a:spcPct val="0"/>
              </a:spcBef>
              <a:buNone/>
            </a:pPr>
            <a:r>
              <a:rPr lang="ru-RU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file"/>
              </a:rPr>
              <a:t>1. Музыкально – ритмическая игра «Попрыгаем, похлопаем».</a:t>
            </a:r>
            <a:endParaRPr lang="ru-RU" sz="20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4143369" y="2498295"/>
            <a:ext cx="4500596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marL="44450">
              <a:spcBef>
                <a:spcPct val="0"/>
              </a:spcBef>
              <a:buNone/>
            </a:pP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 action="ppaction://hlinkfile"/>
              </a:rPr>
              <a:t>2. Музыкально – ритмическая игра «Блины».</a:t>
            </a:r>
            <a:endParaRPr lang="ru-RU" sz="20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F:\фото и видео фрагменты\IMG_1272.jpg"/>
          <p:cNvPicPr>
            <a:picLocks noChangeAspect="1" noChangeArrowheads="1"/>
          </p:cNvPicPr>
          <p:nvPr/>
        </p:nvPicPr>
        <p:blipFill>
          <a:blip r:embed="rId6" cstate="print"/>
          <a:srcRect t="11163" r="1627"/>
          <a:stretch>
            <a:fillRect/>
          </a:stretch>
        </p:blipFill>
        <p:spPr bwMode="auto">
          <a:xfrm>
            <a:off x="4071934" y="3643314"/>
            <a:ext cx="4078293" cy="27622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л.А\DSC029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857364"/>
            <a:ext cx="2681372" cy="21276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4257676" cy="1143008"/>
          </a:xfrm>
          <a:solidFill>
            <a:schemeClr val="accent4">
              <a:lumMod val="20000"/>
              <a:lumOff val="80000"/>
            </a:schemeClr>
          </a:solidFill>
          <a:effectLst>
            <a:softEdge rad="317500"/>
          </a:effectLst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file"/>
              </a:rPr>
              <a:t>3. Разучивание движений к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file"/>
              </a:rPr>
              <a:t>игре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file"/>
              </a:rPr>
              <a:t>-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file"/>
              </a:rPr>
              <a:t>танцу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file"/>
              </a:rPr>
              <a:t>«Рыжехвостенькая».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F:\фото и видео фрагменты\IMG_1297.jpg"/>
          <p:cNvPicPr>
            <a:picLocks noChangeAspect="1" noChangeArrowheads="1"/>
          </p:cNvPicPr>
          <p:nvPr/>
        </p:nvPicPr>
        <p:blipFill>
          <a:blip r:embed="rId5" cstate="print"/>
          <a:srcRect l="28294" t="37725" r="29939" b="11975"/>
          <a:stretch>
            <a:fillRect/>
          </a:stretch>
        </p:blipFill>
        <p:spPr bwMode="auto">
          <a:xfrm>
            <a:off x="4714876" y="357166"/>
            <a:ext cx="1931377" cy="17444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4357686" y="3071811"/>
            <a:ext cx="4357718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 action="ppaction://hlinkfile"/>
              </a:rPr>
              <a:t>4. Музыкально – ритмическая игра «Лошадки».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 action="ppaction://hlinkfile"/>
              </a:rPr>
            </a:b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 descr="F:\л.А\DSC02919.JPG"/>
          <p:cNvPicPr>
            <a:picLocks noChangeAspect="1" noChangeArrowheads="1"/>
          </p:cNvPicPr>
          <p:nvPr/>
        </p:nvPicPr>
        <p:blipFill>
          <a:blip r:embed="rId7" cstate="print"/>
          <a:srcRect t="1408" r="25357"/>
          <a:stretch>
            <a:fillRect/>
          </a:stretch>
        </p:blipFill>
        <p:spPr bwMode="auto">
          <a:xfrm>
            <a:off x="5000628" y="3857628"/>
            <a:ext cx="2786082" cy="26715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4714908" cy="1071570"/>
          </a:xfrm>
          <a:solidFill>
            <a:schemeClr val="accent4">
              <a:lumMod val="20000"/>
              <a:lumOff val="80000"/>
            </a:schemeClr>
          </a:solidFill>
          <a:effectLst>
            <a:softEdge rad="127000"/>
          </a:effectLst>
        </p:spPr>
        <p:txBody>
          <a:bodyPr>
            <a:noAutofit/>
          </a:bodyPr>
          <a:lstStyle/>
          <a:p>
            <a:r>
              <a:rPr lang="ru-RU" sz="2400" b="1" u="sng" dirty="0" smtClean="0">
                <a:solidFill>
                  <a:schemeClr val="accent2">
                    <a:lumMod val="75000"/>
                  </a:schemeClr>
                </a:solidFill>
                <a:hlinkClick r:id="rId3" action="ppaction://hlinkfile"/>
              </a:rPr>
              <a:t>Мини – танец «Виноватая тучка».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000" b="1" i="1" dirty="0"/>
          </a:p>
        </p:txBody>
      </p:sp>
      <p:pic>
        <p:nvPicPr>
          <p:cNvPr id="3074" name="Picture 2" descr="F:\фото и видео фрагменты\IMG_1294.jpg"/>
          <p:cNvPicPr>
            <a:picLocks noChangeAspect="1" noChangeArrowheads="1"/>
          </p:cNvPicPr>
          <p:nvPr/>
        </p:nvPicPr>
        <p:blipFill>
          <a:blip r:embed="rId4" cstate="print"/>
          <a:srcRect t="22703" r="269"/>
          <a:stretch>
            <a:fillRect/>
          </a:stretch>
        </p:blipFill>
        <p:spPr bwMode="auto">
          <a:xfrm>
            <a:off x="3571868" y="1142984"/>
            <a:ext cx="4874754" cy="28336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Documents and Settings\Администратор\Рабочий стол\моя папка\картинки\imgpreview (1).jpg"/>
          <p:cNvPicPr>
            <a:picLocks noChangeAspect="1" noChangeArrowheads="1"/>
          </p:cNvPicPr>
          <p:nvPr/>
        </p:nvPicPr>
        <p:blipFill>
          <a:blip r:embed="rId5"/>
          <a:srcRect t="38386" r="66966" b="17322"/>
          <a:stretch>
            <a:fillRect/>
          </a:stretch>
        </p:blipFill>
        <p:spPr bwMode="auto">
          <a:xfrm>
            <a:off x="357158" y="3714752"/>
            <a:ext cx="4429156" cy="27860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фото и видео фрагменты\IMG_1301.jpg"/>
          <p:cNvPicPr>
            <a:picLocks noChangeAspect="1" noChangeArrowheads="1"/>
          </p:cNvPicPr>
          <p:nvPr/>
        </p:nvPicPr>
        <p:blipFill>
          <a:blip r:embed="rId3" cstate="print"/>
          <a:srcRect t="10825" r="2576"/>
          <a:stretch>
            <a:fillRect/>
          </a:stretch>
        </p:blipFill>
        <p:spPr bwMode="auto">
          <a:xfrm>
            <a:off x="1000100" y="2000240"/>
            <a:ext cx="6215106" cy="426666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001056" cy="928694"/>
          </a:xfrm>
          <a:effectLst>
            <a:outerShdw blurRad="50800" dist="25000" dir="5400000" rotWithShape="0">
              <a:srgbClr val="000000">
                <a:alpha val="40000"/>
              </a:srgbClr>
            </a:outerShdw>
            <a:softEdge rad="1270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200" b="1" cap="none" dirty="0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Итоговый этап:</a:t>
            </a:r>
            <a:endParaRPr lang="ru-RU" sz="3200" b="1" cap="none" dirty="0">
              <a:ln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000108"/>
            <a:ext cx="778674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1650" indent="-457200">
              <a:spcBef>
                <a:spcPct val="0"/>
              </a:spcBef>
              <a:buClr>
                <a:srgbClr val="FF0000"/>
              </a:buClr>
              <a:buFont typeface="Wingdings 2" pitchFamily="18" charset="2"/>
              <a:buAutoNum type="arabicPeriod"/>
            </a:pPr>
            <a:r>
              <a:rPr lang="ru-RU" sz="2000" b="1" i="1" u="sng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Итог</a:t>
            </a:r>
            <a:r>
              <a:rPr lang="ru-RU" sz="2000" i="1" u="sng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:</a:t>
            </a:r>
            <a:r>
              <a:rPr lang="ru-RU" sz="2000" i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i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дети с педагогом анализируют занятие.</a:t>
            </a:r>
          </a:p>
          <a:p>
            <a:pPr marL="501650" indent="-457200">
              <a:spcBef>
                <a:spcPct val="0"/>
              </a:spcBef>
              <a:buClr>
                <a:srgbClr val="FF0000"/>
              </a:buClr>
              <a:buFont typeface="Wingdings 2" pitchFamily="18" charset="2"/>
              <a:buAutoNum type="arabicPeriod"/>
            </a:pPr>
            <a:r>
              <a:rPr lang="ru-RU" sz="2000" b="1" i="1" u="sng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hlinkClick r:id="rId4" action="ppaction://hlinkfile"/>
              </a:rPr>
              <a:t>Рефлексия:</a:t>
            </a:r>
            <a:r>
              <a:rPr lang="ru-RU" sz="2000" b="1" i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hlinkClick r:id="rId4" action="ppaction://hlinkfile"/>
              </a:rPr>
              <a:t> </a:t>
            </a:r>
            <a:r>
              <a:rPr lang="ru-RU" b="1" i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педагог предлагает детям попрощаться с Мишкой и отправиться домой.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456</TotalTime>
  <Words>219</Words>
  <Application>Microsoft Office PowerPoint</Application>
  <PresentationFormat>Экран (4:3)</PresentationFormat>
  <Paragraphs>38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Эркер</vt:lpstr>
      <vt:lpstr>МКУ «Управление образования Администрации города Бийска»  МБОУ ДОД «Дом детского творчества №1»</vt:lpstr>
      <vt:lpstr>Тема: «В гостях у сказки»</vt:lpstr>
      <vt:lpstr>Слайд 3</vt:lpstr>
      <vt:lpstr>Ожидаемые результаты:</vt:lpstr>
      <vt:lpstr>Подготовительный этап:</vt:lpstr>
      <vt:lpstr>Основной этап:</vt:lpstr>
      <vt:lpstr>3. Разучивание движений к игре - танцу «Рыжехвостенькая». </vt:lpstr>
      <vt:lpstr>Мини – танец «Виноватая тучка». </vt:lpstr>
      <vt:lpstr>Итоговый этап: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МКУ «Управление образования Администрации города Бийска»  МБОУ ДОД «Дом детского творчества №1»</dc:title>
  <dc:creator>Рысь</dc:creator>
  <cp:lastModifiedBy>User</cp:lastModifiedBy>
  <cp:revision>52</cp:revision>
  <dcterms:created xsi:type="dcterms:W3CDTF">2006-12-31T18:25:49Z</dcterms:created>
  <dcterms:modified xsi:type="dcterms:W3CDTF">2013-04-19T04:39:26Z</dcterms:modified>
</cp:coreProperties>
</file>