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16"/>
  </p:notesMasterIdLst>
  <p:sldIdLst>
    <p:sldId id="257" r:id="rId3"/>
    <p:sldId id="265" r:id="rId4"/>
    <p:sldId id="266" r:id="rId5"/>
    <p:sldId id="268" r:id="rId6"/>
    <p:sldId id="259" r:id="rId7"/>
    <p:sldId id="267" r:id="rId8"/>
    <p:sldId id="258" r:id="rId9"/>
    <p:sldId id="260" r:id="rId10"/>
    <p:sldId id="264" r:id="rId11"/>
    <p:sldId id="262" r:id="rId12"/>
    <p:sldId id="261" r:id="rId13"/>
    <p:sldId id="263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699C1-0765-4EE0-B47A-47205A73A767}" type="datetimeFigureOut">
              <a:rPr lang="ru-RU" smtClean="0"/>
              <a:pPr/>
              <a:t>25.04.2010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A4470-D058-4B14-8FA5-766DF7CDE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A4470-D058-4B14-8FA5-766DF7CDE32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A4470-D058-4B14-8FA5-766DF7CDE32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A4470-D058-4B14-8FA5-766DF7CDE32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A4470-D058-4B14-8FA5-766DF7CDE32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A4470-D058-4B14-8FA5-766DF7CDE32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A4470-D058-4B14-8FA5-766DF7CDE32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A4470-D058-4B14-8FA5-766DF7CDE32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A4470-D058-4B14-8FA5-766DF7CDE32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A4470-D058-4B14-8FA5-766DF7CDE32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A4470-D058-4B14-8FA5-766DF7CDE32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A4470-D058-4B14-8FA5-766DF7CDE32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A4470-D058-4B14-8FA5-766DF7CDE32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19" cy="2150"/>
                  <a:chOff x="1265" y="815"/>
                  <a:chExt cx="2919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19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4"/>
                    <a:ext cx="2478" cy="1064"/>
                    <a:chOff x="2896" y="1832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2" cy="1333"/>
                    <a:chOff x="-5" y="2196"/>
                    <a:chExt cx="2462" cy="1333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3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40" cy="656"/>
                    <a:chOff x="23" y="1591"/>
                    <a:chExt cx="2340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5"/>
                    <a:ext cx="778" cy="1514"/>
                    <a:chOff x="1633" y="103"/>
                    <a:chExt cx="778" cy="1514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0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5" cy="1535"/>
                    <a:chOff x="1935" y="28"/>
                    <a:chExt cx="635" cy="1535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5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2" cy="717"/>
                    <a:chOff x="2683" y="445"/>
                    <a:chExt cx="1782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9" cy="1520"/>
                    <a:chOff x="2800" y="41"/>
                    <a:chExt cx="639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2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9" y="135"/>
                    <a:ext cx="1016" cy="1463"/>
                    <a:chOff x="2935" y="163"/>
                    <a:chExt cx="1016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2" y="914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2"/>
                      <a:ext cx="621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1"/>
                      <a:ext cx="512" cy="13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4" cy="2449"/>
                    <a:chOff x="943" y="1769"/>
                    <a:chExt cx="1084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2"/>
                    <a:chOff x="1455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1"/>
                    <a:ext cx="460" cy="2329"/>
                    <a:chOff x="1954" y="1989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1" y="2694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2" y="3897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2" cy="2424"/>
                    <a:chOff x="3181" y="1867"/>
                    <a:chExt cx="882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4" cy="46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0" cy="2385"/>
                    <a:chOff x="3006" y="1984"/>
                    <a:chExt cx="620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3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0"/>
                    <a:chOff x="2819" y="2100"/>
                    <a:chExt cx="404" cy="2220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3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7" cy="2185"/>
                    <a:chOff x="2287" y="2135"/>
                    <a:chExt cx="427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1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6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1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1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11399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400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64036E-5DAF-4CE1-B52F-C9576FB9055F}" type="datetimeFigureOut">
              <a:rPr lang="ru-RU"/>
              <a:pPr>
                <a:defRPr/>
              </a:pPr>
              <a:t>25.04.2010</a:t>
            </a:fld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F2198C-8B9A-4BA2-91F9-D6FD3FF24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87CD4-D615-428C-AAA0-8580CC3EC677}" type="datetimeFigureOut">
              <a:rPr lang="ru-RU"/>
              <a:pPr>
                <a:defRPr/>
              </a:pPr>
              <a:t>25.04.2010</a:t>
            </a:fld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A20EE-EC21-4CFD-98E2-E12F5C6A2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5C9B8-5B57-4976-8C21-566AE0C337AF}" type="datetimeFigureOut">
              <a:rPr lang="ru-RU"/>
              <a:pPr>
                <a:defRPr/>
              </a:pPr>
              <a:t>25.04.2010</a:t>
            </a:fld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F727C-63F5-4408-8689-D6702CDB1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E7F3D-7B36-46CB-98C3-238133A457BB}" type="datetimeFigureOut">
              <a:rPr lang="ru-RU"/>
              <a:pPr>
                <a:defRPr/>
              </a:pPr>
              <a:t>25.04.2010</a:t>
            </a:fld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14A4-639A-4BD3-BACF-914A08135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  <a:endParaRPr lang="ru-RU" noProof="0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3C2A3-CFB1-43D0-9E16-11A0A0F1B0E5}" type="datetimeFigureOut">
              <a:rPr lang="ru-RU"/>
              <a:pPr>
                <a:defRPr/>
              </a:pPr>
              <a:t>25.04.2010</a:t>
            </a:fld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9777B-8EE9-4F66-AEA9-44119202E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28863-F99F-4AE1-8A52-4E7B19BE69A1}" type="datetimeFigureOut">
              <a:rPr lang="ru-RU"/>
              <a:pPr>
                <a:defRPr/>
              </a:pPr>
              <a:t>25.04.2010</a:t>
            </a:fld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65BE5-D8DC-4610-BE4B-E61119FD3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653DB-FE07-4175-89E2-A3ED3CEFEDAF}" type="datetimeFigureOut">
              <a:rPr lang="ru-RU"/>
              <a:pPr>
                <a:defRPr/>
              </a:pPr>
              <a:t>25.04.2010</a:t>
            </a:fld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432D1-138E-4620-96BC-2DFFE3ACC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E72D1-65CC-4D5C-BEC8-2CE3143B0A9C}" type="datetimeFigureOut">
              <a:rPr lang="ru-RU"/>
              <a:pPr>
                <a:defRPr/>
              </a:pPr>
              <a:t>25.04.2010</a:t>
            </a:fld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514AF-7542-451A-97DD-BE07FE350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01CCB-E083-4680-8440-4B20AA8BEEF7}" type="datetimeFigureOut">
              <a:rPr lang="ru-RU"/>
              <a:pPr>
                <a:defRPr/>
              </a:pPr>
              <a:t>25.04.2010</a:t>
            </a:fld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3D991-2826-460D-BB06-1DAA8E67D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B6B4D-7B0E-4D61-A564-A83F994F8A54}" type="datetimeFigureOut">
              <a:rPr lang="ru-RU"/>
              <a:pPr>
                <a:defRPr/>
              </a:pPr>
              <a:t>25.04.2010</a:t>
            </a:fld>
            <a:endParaRPr lang="ru-RU"/>
          </a:p>
        </p:txBody>
      </p:sp>
      <p:sp>
        <p:nvSpPr>
          <p:cNvPr id="7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21CD2-8DE5-4364-AC8D-B0417FBA6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81A56-D226-4B26-8DE8-A691BFBDFE15}" type="datetimeFigureOut">
              <a:rPr lang="ru-RU"/>
              <a:pPr>
                <a:defRPr/>
              </a:pPr>
              <a:t>25.04.2010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CF335-0279-4AAA-AB38-FE90249AD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F80B3-D00A-43AF-8AA7-B3FA4E71673B}" type="datetimeFigureOut">
              <a:rPr lang="ru-RU"/>
              <a:pPr>
                <a:defRPr/>
              </a:pPr>
              <a:t>25.04.2010</a:t>
            </a:fld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33721-AD77-4496-B8A1-CB1D991FD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2A5CF-AFB8-4855-9A2F-529FE4C586F4}" type="datetimeFigureOut">
              <a:rPr lang="ru-RU"/>
              <a:pPr>
                <a:defRPr/>
              </a:pPr>
              <a:t>25.04.2010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7F0F6-4551-4938-ACB1-6B9A6EB27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">
    <p:push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2A317-3BC3-4552-987B-406F5D07C2AF}" type="datetimeFigureOut">
              <a:rPr lang="ru-RU"/>
              <a:pPr>
                <a:defRPr/>
              </a:pPr>
              <a:t>25.04.2010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35EA7-F923-472C-85E0-B1075216A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">
    <p:push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86B21-FA8E-464E-9A8E-3686EE822026}" type="datetimeFigureOut">
              <a:rPr lang="ru-RU"/>
              <a:pPr>
                <a:defRPr/>
              </a:pPr>
              <a:t>25.04.2010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D5DED-1A31-4A4E-BE7A-8AB401799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">
    <p:push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7DDAE-2F88-4329-80FB-AEB6512021EC}" type="datetimeFigureOut">
              <a:rPr lang="ru-RU"/>
              <a:pPr>
                <a:defRPr/>
              </a:pPr>
              <a:t>25.04.2010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049C0-15B1-4A10-900E-CED6B7F75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">
    <p:push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4288D-CF1C-464C-8872-C672AB678C3F}" type="datetimeFigureOut">
              <a:rPr lang="ru-RU"/>
              <a:pPr>
                <a:defRPr/>
              </a:pPr>
              <a:t>25.04.2010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F723C-05BD-40FB-9559-C0184F3D8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">
    <p:push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9C3D7-E7CA-44FF-BDD8-CBE3534F22C4}" type="datetimeFigureOut">
              <a:rPr lang="ru-RU"/>
              <a:pPr>
                <a:defRPr/>
              </a:pPr>
              <a:t>25.04.2010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6C65E-E9AA-4610-927B-2FFC7CC4D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">
    <p:push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980C7-4FFB-48BF-B30B-41F9F61E0568}" type="datetimeFigureOut">
              <a:rPr lang="ru-RU"/>
              <a:pPr>
                <a:defRPr/>
              </a:pPr>
              <a:t>25.04.2010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876CB-291C-4EA7-82EF-875E417BB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">
    <p:push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1A9DE-CD49-41D9-A166-D48DBFCD164F}" type="datetimeFigureOut">
              <a:rPr lang="ru-RU"/>
              <a:pPr>
                <a:defRPr/>
              </a:pPr>
              <a:t>25.04.2010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374C9-C153-4308-BAF9-1723C7492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">
    <p:push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E80BB-F41A-4224-A6B7-C311CB37F352}" type="datetimeFigureOut">
              <a:rPr lang="ru-RU"/>
              <a:pPr>
                <a:defRPr/>
              </a:pPr>
              <a:t>25.04.2010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EC2C6-6B0C-4420-8DCB-19C03C4BC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">
    <p:push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2A21A-766C-49EE-82CE-E40BD2971244}" type="datetimeFigureOut">
              <a:rPr lang="ru-RU"/>
              <a:pPr>
                <a:defRPr/>
              </a:pPr>
              <a:t>25.04.2010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A79BF-9E49-4FDC-AF9E-C36025127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00D36-F0FA-42AD-ADD0-4C607D3B0E4F}" type="datetimeFigureOut">
              <a:rPr lang="ru-RU"/>
              <a:pPr>
                <a:defRPr/>
              </a:pPr>
              <a:t>25.04.2010</a:t>
            </a:fld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9E690-CFAD-4218-9B6F-AE10AE37D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981EC-4BF1-46DD-9ECA-942263C6EAA9}" type="datetimeFigureOut">
              <a:rPr lang="ru-RU"/>
              <a:pPr>
                <a:defRPr/>
              </a:pPr>
              <a:t>25.04.2010</a:t>
            </a:fld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B601F-7C23-4C6B-B35C-5D379A4A7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895DB-F92C-4817-A9E9-B30BCEDB5B59}" type="datetimeFigureOut">
              <a:rPr lang="ru-RU"/>
              <a:pPr>
                <a:defRPr/>
              </a:pPr>
              <a:t>25.04.2010</a:t>
            </a:fld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44139-CBE7-4E10-AC6F-857C525FD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7B945-85C3-438F-B122-F15B1AC8D3CF}" type="datetimeFigureOut">
              <a:rPr lang="ru-RU"/>
              <a:pPr>
                <a:defRPr/>
              </a:pPr>
              <a:t>25.04.2010</a:t>
            </a:fld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A3760-62D1-4E7D-8624-3E66AD15D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571DF-BE85-4D4E-A01E-63422A44EF7F}" type="datetimeFigureOut">
              <a:rPr lang="ru-RU"/>
              <a:pPr>
                <a:defRPr/>
              </a:pPr>
              <a:t>25.04.2010</a:t>
            </a:fld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28AD1-44C4-462E-956E-FEA8D4841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97750-EB41-41A9-B2E4-22F4294259A2}" type="datetimeFigureOut">
              <a:rPr lang="ru-RU"/>
              <a:pPr>
                <a:defRPr/>
              </a:pPr>
              <a:t>25.04.2010</a:t>
            </a:fld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314BD-151A-43D6-B7EF-CBA4CFDDA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C07E4-698B-467B-B7BF-85CB3F17DA02}" type="datetimeFigureOut">
              <a:rPr lang="ru-RU"/>
              <a:pPr>
                <a:defRPr/>
              </a:pPr>
              <a:t>25.04.2010</a:t>
            </a:fld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A1436-2B60-40A9-9A68-B6B9FA3C9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0244" name="Oval 4"/>
              <p:cNvSpPr>
                <a:spLocks noChangeArrowheads="1"/>
              </p:cNvSpPr>
              <p:nvPr/>
            </p:nvSpPr>
            <p:spPr bwMode="hidden">
              <a:xfrm>
                <a:off x="1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24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0247" name="Oval 7"/>
              <p:cNvSpPr>
                <a:spLocks noChangeArrowheads="1"/>
              </p:cNvSpPr>
              <p:nvPr/>
            </p:nvSpPr>
            <p:spPr bwMode="hidden">
              <a:xfrm>
                <a:off x="-1" y="1"/>
                <a:ext cx="769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248" name="Oval 8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0250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251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0254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0255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0258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7" y="2235"/>
                    <a:ext cx="1720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0259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48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0261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0262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0264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0265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0267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2" y="1634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0268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4" y="2036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0270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0271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0273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0274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7"/>
                    <a:ext cx="755" cy="3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0276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6" y="1128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0277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4" y="918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0279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7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0280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0282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0283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0285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0286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0288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0289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0291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9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0292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0294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0295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4"/>
                    <a:ext cx="755" cy="3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0297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0298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0300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0301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0303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0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0304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0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0306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0307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0309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0310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0312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2" y="924"/>
                    <a:ext cx="1059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0313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0315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0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0316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62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0318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3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0319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61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sp>
              <p:nvSpPr>
                <p:cNvPr id="10320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0321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0323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2" y="936"/>
                    <a:ext cx="1061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0324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69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0326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0327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0329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0330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0332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0333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9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0335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0336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4" y="3635"/>
                    <a:ext cx="854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0338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8" y="2692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0339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0" y="3897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0341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0342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0344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9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0345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3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0347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9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0348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4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0350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8" y="2711"/>
                    <a:ext cx="1469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0351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30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0353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2" y="2759"/>
                    <a:ext cx="1435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0354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0" y="3786"/>
                    <a:ext cx="770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</p:grpSp>
          <p:sp>
            <p:nvSpPr>
              <p:cNvPr id="10355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356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357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358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6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359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1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360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361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362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363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364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9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365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2" cy="32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366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367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368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8" cy="90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369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370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371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372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373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374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375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376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79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CE4F8C04-A726-4F6B-A8DE-7BBA84C5415C}" type="datetimeFigureOut">
              <a:rPr lang="ru-RU"/>
              <a:pPr>
                <a:defRPr/>
              </a:pPr>
              <a:t>25.04.2010</a:t>
            </a:fld>
            <a:endParaRPr lang="ru-RU"/>
          </a:p>
        </p:txBody>
      </p:sp>
      <p:sp>
        <p:nvSpPr>
          <p:cNvPr id="10380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81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109DBCB0-A9CC-4363-97FA-F378DF4F7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2D5676C3-F167-4C31-858B-3E33316CA2B0}" type="datetimeFigureOut">
              <a:rPr lang="ru-RU"/>
              <a:pPr>
                <a:defRPr/>
              </a:pPr>
              <a:t>25.04.2010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A2C20904-EC9C-4610-9315-1448E8EDA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9050" y="9525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Tm="2000">
    <p:push dir="d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2%D0%9E%D0%92" TargetMode="External"/><Relationship Id="rId5" Type="http://schemas.openxmlformats.org/officeDocument/2006/relationships/hyperlink" Target="http://ru.wikipedia.org/wiki/%D0%92%D0%B5%D1%82%D0%B5%D1%80%D0%B0%D0%BD" TargetMode="External"/><Relationship Id="rId4" Type="http://schemas.openxmlformats.org/officeDocument/2006/relationships/hyperlink" Target="http://ru.wikipedia.org/wiki/%D0%94%D0%B5%D0%BD%D1%8C_%D0%9F%D0%BE%D0%B1%D0%B5%D0%B4%D1%8B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7%D0%BC%D0%B5%D0%B9" TargetMode="External"/><Relationship Id="rId7" Type="http://schemas.openxmlformats.org/officeDocument/2006/relationships/hyperlink" Target="http://ru.wikipedia.org/wiki/%D0%91%D0%B5%D0%B9%D1%80%D1%83%D1%8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6%D0%B0%D1%80%D1%8C" TargetMode="External"/><Relationship Id="rId5" Type="http://schemas.openxmlformats.org/officeDocument/2006/relationships/hyperlink" Target="http://ru.wikipedia.org/wiki/%D0%AF%D0%B7%D1%8B%D1%87%D0%B5%D1%81%D1%82%D0%B2%D0%BE" TargetMode="External"/><Relationship Id="rId4" Type="http://schemas.openxmlformats.org/officeDocument/2006/relationships/hyperlink" Target="http://ru.wikipedia.org/wiki/%D0%94%D1%80%D0%B0%D0%BA%D0%BE%D0%BD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3%D0%B5%D0%BE%D1%80%D0%B3%D0%B8%D0%B5%D0%B2%D1%81%D0%BA%D0%B8%D0%B9_%D1%84%D0%BB%D0%B0%D0%B3" TargetMode="External"/><Relationship Id="rId3" Type="http://schemas.openxmlformats.org/officeDocument/2006/relationships/hyperlink" Target="http://ru.wikipedia.org/wiki/%D0%9E%D1%80%D0%B4%D0%B5%D0%BD_%D0%A1%D0%B2%D1%8F%D1%82%D0%BE%D0%B3%D0%BE_%D0%93%D0%B5%D0%BE%D1%80%D0%B3%D0%B8%D1%8F" TargetMode="External"/><Relationship Id="rId7" Type="http://schemas.openxmlformats.org/officeDocument/2006/relationships/hyperlink" Target="http://ru.wikipedia.org/wiki/%D0%9C%D0%B0%D1%82%D1%80%D0%BE%D1%8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91%D0%B5%D1%81%D0%BA%D0%BE%D0%B7%D1%8B%D1%80%D0%BA%D0%B0" TargetMode="External"/><Relationship Id="rId5" Type="http://schemas.openxmlformats.org/officeDocument/2006/relationships/hyperlink" Target="http://ru.wikipedia.org/wiki/%D0%93%D0%B5%D0%BE%D1%80%D0%B3%D0%B8%D0%B5%D0%B2%D1%81%D0%BA%D0%B0%D1%8F_%D0%BC%D0%B5%D0%B4%D0%B0%D0%BB%D1%8C" TargetMode="External"/><Relationship Id="rId4" Type="http://schemas.openxmlformats.org/officeDocument/2006/relationships/hyperlink" Target="http://ru.wikipedia.org/wiki/%D0%97%D0%BD%D0%B0%D0%BA_%D0%9E%D1%82%D0%BB%D0%B8%D1%87%D0%B8%D1%8F_%D0%92%D0%BE%D0%B5%D0%BD%D0%BD%D0%BE%D0%B3%D0%BE_%D0%BE%D1%80%D0%B4%D0%B5%D0%BD%D0%B0_%D1%81%D0%B2%D1%8F%D1%82%D0%BE%D0%B3%D0%BE_%D0%93%D0%B5%D0%BE%D1%80%D0%B3%D0%B8%D1%8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7%D1%91%D1%80%D0%BD%D1%8B%D0%B9_%D1%86%D0%B2%D0%B5%D1%8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ru.wikipedia.org/wiki/%D0%9E%D1%80%D0%B0%D0%BD%D0%B6%D0%B5%D0%B2%D1%8B%D0%B9_%D1%86%D0%B2%D0%B5%D1%82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301625"/>
            <a:ext cx="8929688" cy="5341938"/>
          </a:xfrm>
        </p:spPr>
        <p:txBody>
          <a:bodyPr/>
          <a:lstStyle/>
          <a:p>
            <a:r>
              <a:rPr lang="ru-RU" i="1" smtClean="0">
                <a:latin typeface="Arial" charset="0"/>
                <a:cs typeface="Arial" charset="0"/>
              </a:rPr>
              <a:t>«ГЕОРГИЕВСКАЯ   ЛЕНТОЧКА»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3857625"/>
            <a:ext cx="450056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danye\syna\Рабочий стол\Мамочка\07-05-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2063" y="714375"/>
            <a:ext cx="3908425" cy="5643563"/>
          </a:xfrm>
          <a:noFill/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0" y="301625"/>
            <a:ext cx="5286375" cy="6127750"/>
          </a:xfrm>
        </p:spPr>
        <p:txBody>
          <a:bodyPr/>
          <a:lstStyle/>
          <a:p>
            <a:r>
              <a:rPr lang="ru-RU" sz="2800" smtClean="0">
                <a:latin typeface="Arial" charset="0"/>
                <a:cs typeface="Arial" charset="0"/>
              </a:rPr>
              <a:t>В канун празднования </a:t>
            </a:r>
            <a:r>
              <a:rPr lang="ru-RU" sz="2800" smtClean="0">
                <a:latin typeface="Arial" charset="0"/>
                <a:cs typeface="Arial" charset="0"/>
                <a:hlinkClick r:id="rId4" tooltip="День Победы"/>
              </a:rPr>
              <a:t>Дня Победы</a:t>
            </a:r>
            <a:r>
              <a:rPr lang="ru-RU" sz="2800" smtClean="0">
                <a:latin typeface="Arial" charset="0"/>
                <a:cs typeface="Arial" charset="0"/>
              </a:rPr>
              <a:t> и дни проведения акции каждый участник надевает себе на лацкан одежды, руку, сумку или антенну автомобиля Георгиевскую ленточку в знак памяти о героическом прошлом, выражая уважение к </a:t>
            </a:r>
            <a:r>
              <a:rPr lang="ru-RU" sz="2800" smtClean="0">
                <a:latin typeface="Arial" charset="0"/>
                <a:cs typeface="Arial" charset="0"/>
                <a:hlinkClick r:id="rId5" tooltip="Ветеран"/>
              </a:rPr>
              <a:t>ветеранам</a:t>
            </a:r>
            <a:r>
              <a:rPr lang="ru-RU" sz="2800" smtClean="0">
                <a:latin typeface="Arial" charset="0"/>
                <a:cs typeface="Arial" charset="0"/>
              </a:rPr>
              <a:t>, отдавая дань памяти павшим на поле боя, благодарность людям, отдавшим всё для фронта в годы </a:t>
            </a:r>
            <a:r>
              <a:rPr lang="ru-RU" sz="2800" smtClean="0">
                <a:latin typeface="Arial" charset="0"/>
                <a:cs typeface="Arial" charset="0"/>
                <a:hlinkClick r:id="rId6" tooltip="ВОВ"/>
              </a:rPr>
              <a:t>Великой отечественной войны</a:t>
            </a:r>
            <a:r>
              <a:rPr lang="ru-RU" sz="2800" smtClean="0"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danye\syna\Рабочий стол\Мамочка\donetskkievua-9may95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25450"/>
            <a:ext cx="6500813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71604" y="714356"/>
            <a:ext cx="571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Презентацию  подготовила учитель начальных классов  </a:t>
            </a:r>
            <a:r>
              <a:rPr lang="ru-RU" sz="2000" dirty="0" err="1" smtClean="0"/>
              <a:t>Балашихинского</a:t>
            </a:r>
            <a:r>
              <a:rPr lang="ru-RU" sz="2000" dirty="0" smtClean="0"/>
              <a:t> Лицея</a:t>
            </a:r>
          </a:p>
          <a:p>
            <a:r>
              <a:rPr lang="ru-RU" sz="2000" dirty="0" smtClean="0"/>
              <a:t> </a:t>
            </a:r>
            <a:r>
              <a:rPr lang="ru-RU" sz="2000" dirty="0" err="1" smtClean="0"/>
              <a:t>Миронюк</a:t>
            </a:r>
            <a:r>
              <a:rPr lang="ru-RU" sz="2000" dirty="0" smtClean="0"/>
              <a:t> Людмила Николаевна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3857628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 скачали презентацию на сайте </a:t>
            </a:r>
            <a:r>
              <a:rPr lang="en-US" dirty="0" smtClean="0"/>
              <a:t> viki.rdf.ru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5913438"/>
          </a:xfrm>
        </p:spPr>
        <p:txBody>
          <a:bodyPr/>
          <a:lstStyle/>
          <a:p>
            <a:r>
              <a:rPr lang="ru-RU" sz="3200" b="1" i="1" smtClean="0">
                <a:latin typeface="Arial" charset="0"/>
                <a:cs typeface="Arial" charset="0"/>
              </a:rPr>
              <a:t>Георгиевская лента</a:t>
            </a:r>
            <a:r>
              <a:rPr lang="ru-RU" sz="3200" i="1" smtClean="0">
                <a:latin typeface="Arial" charset="0"/>
                <a:cs typeface="Arial" charset="0"/>
              </a:rPr>
              <a:t> – это лента от ордена св. Георгия, утверждённого в начале 18-ого века как орден за доблесть, проявленную в реальном бою. Со временем георгиевская лента стала употребляться и более широко  - появились Георгиевские петлицы, штандарты, трубы и т.д. Георгиевская лента и орден св. Георгия были вновь утверждены как символы воинской чести и доблести в 1992 году. </a:t>
            </a:r>
            <a:br>
              <a:rPr lang="ru-RU" sz="3200" i="1" smtClean="0">
                <a:latin typeface="Arial" charset="0"/>
                <a:cs typeface="Arial" charset="0"/>
              </a:rPr>
            </a:br>
            <a:endParaRPr lang="ru-RU" sz="3200" i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anye\syna\Рабочий стол\Мамочка\Georg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57188"/>
            <a:ext cx="4448175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Герб России в середине XIX ве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1088" y="1714500"/>
            <a:ext cx="385762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428625" y="0"/>
            <a:ext cx="7786688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cs typeface="Arial" charset="0"/>
              </a:rPr>
              <a:t>Одним из самых известных посмертных чудес святого Георгия является убийство копьем </a:t>
            </a:r>
            <a:r>
              <a:rPr lang="ru-RU" sz="3200">
                <a:cs typeface="Arial" charset="0"/>
                <a:hlinkClick r:id="rId3" tooltip="Змей"/>
              </a:rPr>
              <a:t>змея</a:t>
            </a:r>
            <a:r>
              <a:rPr lang="ru-RU" sz="3200">
                <a:cs typeface="Arial" charset="0"/>
              </a:rPr>
              <a:t> (</a:t>
            </a:r>
            <a:r>
              <a:rPr lang="ru-RU" sz="3200">
                <a:cs typeface="Arial" charset="0"/>
                <a:hlinkClick r:id="rId4" tooltip="Дракон"/>
              </a:rPr>
              <a:t>дракона</a:t>
            </a:r>
            <a:r>
              <a:rPr lang="ru-RU" sz="3200">
                <a:cs typeface="Arial" charset="0"/>
              </a:rPr>
              <a:t>), опустошавшего землю одного </a:t>
            </a:r>
            <a:r>
              <a:rPr lang="ru-RU" sz="3200">
                <a:cs typeface="Arial" charset="0"/>
                <a:hlinkClick r:id="rId5" tooltip="Язычество"/>
              </a:rPr>
              <a:t>языческого</a:t>
            </a:r>
            <a:r>
              <a:rPr lang="ru-RU" sz="3200">
                <a:cs typeface="Arial" charset="0"/>
              </a:rPr>
              <a:t> </a:t>
            </a:r>
            <a:r>
              <a:rPr lang="ru-RU" sz="3200">
                <a:cs typeface="Arial" charset="0"/>
                <a:hlinkClick r:id="rId6" tooltip="Царь"/>
              </a:rPr>
              <a:t>царя</a:t>
            </a:r>
            <a:r>
              <a:rPr lang="ru-RU" sz="3200">
                <a:cs typeface="Arial" charset="0"/>
              </a:rPr>
              <a:t> в </a:t>
            </a:r>
            <a:r>
              <a:rPr lang="ru-RU" sz="3200">
                <a:cs typeface="Arial" charset="0"/>
                <a:hlinkClick r:id="rId7" tooltip="Бейрут"/>
              </a:rPr>
              <a:t>Бейруте</a:t>
            </a:r>
            <a:r>
              <a:rPr lang="ru-RU" sz="3200">
                <a:cs typeface="Arial" charset="0"/>
              </a:rPr>
              <a:t>. Как гласит предание, когда выпал жребий отдать на растерзание чудовищу царскую дочь, явился Георгий на коне и пронзил змея копьем, избавив царевну от смерти. Явление святого способствовало обращению местных жителей в христианство.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6270625"/>
          </a:xfrm>
        </p:spPr>
        <p:txBody>
          <a:bodyPr/>
          <a:lstStyle/>
          <a:p>
            <a:r>
              <a:rPr lang="ru-RU" sz="4000" smtClean="0">
                <a:latin typeface="Arial" charset="0"/>
                <a:cs typeface="Arial" charset="0"/>
              </a:rPr>
              <a:t>  </a:t>
            </a:r>
            <a:r>
              <a:rPr lang="ru-RU" sz="4000" b="1" smtClean="0">
                <a:latin typeface="Arial" charset="0"/>
                <a:cs typeface="Arial" charset="0"/>
              </a:rPr>
              <a:t>Гео́ргиевская ле́нта</a:t>
            </a:r>
            <a:r>
              <a:rPr lang="ru-RU" sz="4000" smtClean="0">
                <a:latin typeface="Arial" charset="0"/>
                <a:cs typeface="Arial" charset="0"/>
              </a:rPr>
              <a:t> — двухцветная лента к </a:t>
            </a:r>
            <a:r>
              <a:rPr lang="ru-RU" sz="4000" smtClean="0">
                <a:latin typeface="Arial" charset="0"/>
                <a:cs typeface="Arial" charset="0"/>
                <a:hlinkClick r:id="rId3" tooltip="Орден Святого Георгия"/>
              </a:rPr>
              <a:t>ордену Святого Георгия</a:t>
            </a:r>
            <a:r>
              <a:rPr lang="ru-RU" sz="4000" smtClean="0">
                <a:latin typeface="Arial" charset="0"/>
                <a:cs typeface="Arial" charset="0"/>
              </a:rPr>
              <a:t>, </a:t>
            </a:r>
            <a:r>
              <a:rPr lang="ru-RU" sz="4000" smtClean="0">
                <a:latin typeface="Arial" charset="0"/>
                <a:cs typeface="Arial" charset="0"/>
                <a:hlinkClick r:id="rId4" tooltip="Знак Отличия Военного ордена святого Георгия"/>
              </a:rPr>
              <a:t>Георгиевскому кресту</a:t>
            </a:r>
            <a:r>
              <a:rPr lang="ru-RU" sz="4000" smtClean="0">
                <a:latin typeface="Arial" charset="0"/>
                <a:cs typeface="Arial" charset="0"/>
              </a:rPr>
              <a:t>, </a:t>
            </a:r>
            <a:r>
              <a:rPr lang="ru-RU" sz="4000" smtClean="0">
                <a:latin typeface="Arial" charset="0"/>
                <a:cs typeface="Arial" charset="0"/>
                <a:hlinkClick r:id="rId5" tooltip="Георгиевская медаль"/>
              </a:rPr>
              <a:t>Георгиевской медали</a:t>
            </a:r>
            <a:r>
              <a:rPr lang="ru-RU" sz="4000" smtClean="0">
                <a:latin typeface="Arial" charset="0"/>
                <a:cs typeface="Arial" charset="0"/>
              </a:rPr>
              <a:t>. Также георгиевские ленты на </a:t>
            </a:r>
            <a:r>
              <a:rPr lang="ru-RU" sz="4000" smtClean="0">
                <a:latin typeface="Arial" charset="0"/>
                <a:cs typeface="Arial" charset="0"/>
                <a:hlinkClick r:id="rId6" tooltip="Бескозырка"/>
              </a:rPr>
              <a:t>бескозырке</a:t>
            </a:r>
            <a:r>
              <a:rPr lang="ru-RU" sz="4000" smtClean="0">
                <a:latin typeface="Arial" charset="0"/>
                <a:cs typeface="Arial" charset="0"/>
              </a:rPr>
              <a:t> носили </a:t>
            </a:r>
            <a:r>
              <a:rPr lang="ru-RU" sz="4000" smtClean="0">
                <a:latin typeface="Arial" charset="0"/>
                <a:cs typeface="Arial" charset="0"/>
                <a:hlinkClick r:id="rId7" tooltip="Матрос"/>
              </a:rPr>
              <a:t>матросы</a:t>
            </a:r>
            <a:r>
              <a:rPr lang="ru-RU" sz="4000" smtClean="0">
                <a:latin typeface="Arial" charset="0"/>
                <a:cs typeface="Arial" charset="0"/>
              </a:rPr>
              <a:t> гвардейского экипажа корабля, награжденного </a:t>
            </a:r>
            <a:r>
              <a:rPr lang="ru-RU" sz="4000" smtClean="0">
                <a:latin typeface="Arial" charset="0"/>
                <a:cs typeface="Arial" charset="0"/>
                <a:hlinkClick r:id="rId8" tooltip="Георгиевский флаг"/>
              </a:rPr>
              <a:t>Георгиевский флагом</a:t>
            </a:r>
            <a:r>
              <a:rPr lang="ru-RU" smtClean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anye\syna\Рабочий стол\Мамочка\iCA69HK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09600"/>
            <a:ext cx="4592638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500063" y="5715000"/>
            <a:ext cx="7500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Arial Black" pitchFamily="34" charset="0"/>
              </a:rPr>
              <a:t> Георгиевские кресты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5484813"/>
          </a:xfrm>
        </p:spPr>
        <p:txBody>
          <a:bodyPr/>
          <a:lstStyle/>
          <a:p>
            <a:r>
              <a:rPr lang="ru-RU" sz="4800" smtClean="0">
                <a:latin typeface="Arial" charset="0"/>
                <a:cs typeface="Arial" charset="0"/>
              </a:rPr>
              <a:t>Георгиевские ленты занимают наиболее почетное место в ряду многочисленных коллективных наград (отличий) частей Российской армии.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5500688"/>
            <a:ext cx="11906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6127750"/>
          </a:xfrm>
        </p:spPr>
        <p:txBody>
          <a:bodyPr/>
          <a:lstStyle/>
          <a:p>
            <a:r>
              <a:rPr lang="ru-RU" sz="5400" i="1" smtClean="0">
                <a:latin typeface="Arial" charset="0"/>
                <a:cs typeface="Arial" charset="0"/>
              </a:rPr>
              <a:t>Цвета ленты — </a:t>
            </a:r>
            <a:r>
              <a:rPr lang="ru-RU" sz="5400" i="1" smtClean="0">
                <a:latin typeface="Arial" charset="0"/>
                <a:cs typeface="Arial" charset="0"/>
                <a:hlinkClick r:id="rId3" tooltip="Чёрный цвет"/>
              </a:rPr>
              <a:t>чёрный</a:t>
            </a:r>
            <a:r>
              <a:rPr lang="ru-RU" sz="5400" i="1" smtClean="0">
                <a:latin typeface="Arial" charset="0"/>
                <a:cs typeface="Arial" charset="0"/>
              </a:rPr>
              <a:t> и жёлто-</a:t>
            </a:r>
            <a:r>
              <a:rPr lang="ru-RU" sz="5400" i="1" smtClean="0">
                <a:latin typeface="Arial" charset="0"/>
                <a:cs typeface="Arial" charset="0"/>
                <a:hlinkClick r:id="rId4" tooltip="Оранжевый цвет"/>
              </a:rPr>
              <a:t>оранжевый</a:t>
            </a:r>
            <a:r>
              <a:rPr lang="ru-RU" sz="5400" i="1" smtClean="0">
                <a:latin typeface="Arial" charset="0"/>
                <a:cs typeface="Arial" charset="0"/>
              </a:rPr>
              <a:t> — означают «дым и пламя» и являются знаком личной доблести солдата на поле боя.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85750" y="301625"/>
            <a:ext cx="8858250" cy="6342063"/>
          </a:xfrm>
        </p:spPr>
        <p:txBody>
          <a:bodyPr/>
          <a:lstStyle/>
          <a:p>
            <a:r>
              <a:rPr lang="ru-RU" sz="3200" i="1" smtClean="0">
                <a:latin typeface="Arial" charset="0"/>
                <a:cs typeface="Arial" charset="0"/>
              </a:rPr>
              <a:t>В годы Великой Отечественной войны, продолжая боевые традиции русской армии, 8 ноября 1943 года был учрежден орден Славы трех степеней. Его статут так же, как и желто-черная расцветка ленты, напоминали о Георгиевском кресте. Затем георгиевская лента, подтверждая традиционные цвета российской воинской доблести, украсила многие солдатские и современные российские наградные медали и знаки.</a:t>
            </a:r>
            <a:r>
              <a:rPr lang="ru-RU" sz="3200" i="1" smtClean="0"/>
              <a:t/>
            </a:r>
            <a:br>
              <a:rPr lang="ru-RU" sz="3200" i="1" smtClean="0"/>
            </a:br>
            <a:endParaRPr lang="ru-RU" sz="3200" i="1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73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25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Тема73</Template>
  <TotalTime>47</TotalTime>
  <Words>354</Words>
  <Application>Microsoft Office PowerPoint</Application>
  <PresentationFormat>Экран (4:3)</PresentationFormat>
  <Paragraphs>24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Тема73</vt:lpstr>
      <vt:lpstr>Тема25</vt:lpstr>
      <vt:lpstr>«ГЕОРГИЕВСКАЯ   ЛЕНТОЧКА»</vt:lpstr>
      <vt:lpstr>Георгиевская лента – это лента от ордена св. Георгия, утверждённого в начале 18-ого века как орден за доблесть, проявленную в реальном бою. Со временем георгиевская лента стала употребляться и более широко  - появились Георгиевские петлицы, штандарты, трубы и т.д. Георгиевская лента и орден св. Георгия были вновь утверждены как символы воинской чести и доблести в 1992 году.  </vt:lpstr>
      <vt:lpstr>Слайд 3</vt:lpstr>
      <vt:lpstr>Слайд 4</vt:lpstr>
      <vt:lpstr>  Гео́ргиевская ле́нта — двухцветная лента к ордену Святого Георгия, Георгиевскому кресту, Георгиевской медали. Также георгиевские ленты на бескозырке носили матросы гвардейского экипажа корабля, награжденного Георгиевский флагом.</vt:lpstr>
      <vt:lpstr>Слайд 6</vt:lpstr>
      <vt:lpstr>Георгиевские ленты занимают наиболее почетное место в ряду многочисленных коллективных наград (отличий) частей Российской армии. </vt:lpstr>
      <vt:lpstr>Цвета ленты — чёрный и жёлто-оранжевый — означают «дым и пламя» и являются знаком личной доблести солдата на поле боя.</vt:lpstr>
      <vt:lpstr>В годы Великой Отечественной войны, продолжая боевые традиции русской армии, 8 ноября 1943 года был учрежден орден Славы трех степеней. Его статут так же, как и желто-черная расцветка ленты, напоминали о Георгиевском кресте. Затем георгиевская лента, подтверждая традиционные цвета российской воинской доблести, украсила многие солдатские и современные российские наградные медали и знаки. </vt:lpstr>
      <vt:lpstr>Слайд 10</vt:lpstr>
      <vt:lpstr>В канун празднования Дня Победы и дни проведения акции каждый участник надевает себе на лацкан одежды, руку, сумку или антенну автомобиля Георгиевскую ленточку в знак памяти о героическом прошлом, выражая уважение к ветеранам, отдавая дань памяти павшим на поле боя, благодарность людям, отдавшим всё для фронта в годы Великой отечественной войны.</vt:lpstr>
      <vt:lpstr>Слайд 12</vt:lpstr>
      <vt:lpstr>Слайд 13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ДАНКОВ</dc:creator>
  <cp:lastModifiedBy>ДАНКОВ</cp:lastModifiedBy>
  <cp:revision>7</cp:revision>
  <dcterms:created xsi:type="dcterms:W3CDTF">2010-03-30T13:48:35Z</dcterms:created>
  <dcterms:modified xsi:type="dcterms:W3CDTF">2010-04-25T14:04:28Z</dcterms:modified>
</cp:coreProperties>
</file>