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278" r:id="rId4"/>
    <p:sldId id="279" r:id="rId5"/>
    <p:sldId id="280" r:id="rId6"/>
    <p:sldId id="281" r:id="rId7"/>
    <p:sldId id="261" r:id="rId8"/>
    <p:sldId id="282" r:id="rId9"/>
    <p:sldId id="262" r:id="rId10"/>
    <p:sldId id="263" r:id="rId11"/>
    <p:sldId id="264" r:id="rId12"/>
    <p:sldId id="265" r:id="rId13"/>
    <p:sldId id="266" r:id="rId14"/>
    <p:sldId id="268" r:id="rId15"/>
    <p:sldId id="283" r:id="rId16"/>
    <p:sldId id="267" r:id="rId17"/>
    <p:sldId id="270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AC1-3C24-4578-AB5E-17CBA0C81A9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E901-9644-4C3C-9505-077452EAF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AC1-3C24-4578-AB5E-17CBA0C81A9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E901-9644-4C3C-9505-077452EAF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AC1-3C24-4578-AB5E-17CBA0C81A9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E901-9644-4C3C-9505-077452EAF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AC1-3C24-4578-AB5E-17CBA0C81A9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E901-9644-4C3C-9505-077452EAF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AC1-3C24-4578-AB5E-17CBA0C81A9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E901-9644-4C3C-9505-077452EAF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AC1-3C24-4578-AB5E-17CBA0C81A9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E901-9644-4C3C-9505-077452EAF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AC1-3C24-4578-AB5E-17CBA0C81A9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E901-9644-4C3C-9505-077452EAF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AC1-3C24-4578-AB5E-17CBA0C81A9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E901-9644-4C3C-9505-077452EAF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AC1-3C24-4578-AB5E-17CBA0C81A9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E901-9644-4C3C-9505-077452EAF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AC1-3C24-4578-AB5E-17CBA0C81A9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E901-9644-4C3C-9505-077452EAF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AC1-3C24-4578-AB5E-17CBA0C81A9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E901-9644-4C3C-9505-077452EAF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1AC1-3C24-4578-AB5E-17CBA0C81A9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3E901-9644-4C3C-9505-077452EAF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tovie-prezentacii.ru/wp-content/uploads/2013/02/fon-pre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Облако 2"/>
          <p:cNvSpPr/>
          <p:nvPr/>
        </p:nvSpPr>
        <p:spPr>
          <a:xfrm>
            <a:off x="1714480" y="1500174"/>
            <a:ext cx="5857916" cy="3214710"/>
          </a:xfrm>
          <a:prstGeom prst="cloud">
            <a:avLst/>
          </a:prstGeom>
          <a:solidFill>
            <a:schemeClr val="accent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Book Antiqua" pitchFamily="18" charset="0"/>
              </a:rPr>
              <a:t>Пальчиковый театр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Book Antiqua" pitchFamily="18" charset="0"/>
              </a:rPr>
              <a:t> как средство развития речи</a:t>
            </a:r>
            <a:endParaRPr lang="ru-RU" sz="40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Water-wave-with-butterfly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блако 2"/>
          <p:cNvSpPr/>
          <p:nvPr/>
        </p:nvSpPr>
        <p:spPr>
          <a:xfrm>
            <a:off x="571472" y="0"/>
            <a:ext cx="4214842" cy="928670"/>
          </a:xfrm>
          <a:prstGeom prst="cloud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Что  такое  пальчиковый театр ?</a:t>
            </a:r>
            <a:endParaRPr lang="ru-RU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571612"/>
            <a:ext cx="4214842" cy="1214446"/>
          </a:xfrm>
          <a:prstGeom prst="roundRect">
            <a:avLst>
              <a:gd name="adj" fmla="val 10985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 </a:t>
            </a: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набор фигурок-персонажей, отдельных куколок, животных , которые надеваются на отдельный пальчик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000232" y="1071546"/>
            <a:ext cx="1428760" cy="357190"/>
          </a:xfrm>
          <a:prstGeom prst="downArrow">
            <a:avLst>
              <a:gd name="adj1" fmla="val 50000"/>
              <a:gd name="adj2" fmla="val 37662"/>
            </a:avLst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это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928934"/>
            <a:ext cx="4286280" cy="1357322"/>
          </a:xfrm>
          <a:prstGeom prst="round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уникальная возможность расположить сказку на ладошке у ребенка, в которой он сможет сыграть роль любого героя 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4429132"/>
            <a:ext cx="4357718" cy="2214578"/>
          </a:xfrm>
          <a:prstGeom prst="round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rgbClr val="000000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прекрасный речевой и сенсорно-двигательный тренажер. Куклы развивают подвижность пальцев обеих рук, помогают освоить речь персонажей помогает развивать словарный запас и активизирует речевые функции.</a:t>
            </a:r>
            <a:endParaRPr lang="ru-RU" sz="24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6" name="Рисунок 15" descr="C:\Users\User\Desktop\татьяна\3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214686"/>
            <a:ext cx="3071802" cy="214314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 descr="C:\Users\User\Desktop\татьяна\320.JPG"/>
          <p:cNvPicPr/>
          <p:nvPr/>
        </p:nvPicPr>
        <p:blipFill>
          <a:blip r:embed="rId4" cstate="print"/>
          <a:srcRect t="19444" b="13675"/>
          <a:stretch>
            <a:fillRect/>
          </a:stretch>
        </p:blipFill>
        <p:spPr bwMode="auto">
          <a:xfrm>
            <a:off x="6000760" y="1571612"/>
            <a:ext cx="2960723" cy="14859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Water-wave-with-butterfly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блако 2"/>
          <p:cNvSpPr/>
          <p:nvPr/>
        </p:nvSpPr>
        <p:spPr>
          <a:xfrm>
            <a:off x="285720" y="142852"/>
            <a:ext cx="4643470" cy="714380"/>
          </a:xfrm>
          <a:prstGeom prst="cloud">
            <a:avLst/>
          </a:prstGeom>
          <a:solidFill>
            <a:srgbClr val="00B0F0"/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Значение пальчикового театра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143108" y="1214422"/>
            <a:ext cx="857256" cy="428628"/>
          </a:xfrm>
          <a:prstGeom prst="downArrow">
            <a:avLst>
              <a:gd name="adj1" fmla="val 50000"/>
              <a:gd name="adj2" fmla="val 4743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857364"/>
            <a:ext cx="4857752" cy="3286148"/>
          </a:xfrm>
          <a:prstGeom prst="verticalScroll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Обладает </a:t>
            </a:r>
            <a:r>
              <a:rPr lang="ru-RU" b="1" i="1" dirty="0" err="1" smtClean="0">
                <a:solidFill>
                  <a:srgbClr val="FFFF00"/>
                </a:solidFill>
                <a:latin typeface="Book Antiqua" pitchFamily="18" charset="0"/>
              </a:rPr>
              <a:t>психокоррекционным</a:t>
            </a: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 и психотерапевтическим эффектом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( регулирует </a:t>
            </a:r>
            <a:r>
              <a:rPr lang="ru-RU" b="1" i="1" dirty="0" err="1" smtClean="0">
                <a:solidFill>
                  <a:srgbClr val="FFFF00"/>
                </a:solidFill>
                <a:latin typeface="Book Antiqua" pitchFamily="18" charset="0"/>
              </a:rPr>
              <a:t>психоэмоциональное</a:t>
            </a: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 состояние детей; формирует положительную мотивацию; помогает преодолеть барьер в общении; создает ситуацию  успеха  и эмоционально- благоприятную среду).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8" name="Рисунок 7" descr="C:\Users\User\Desktop\татьяна\3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496"/>
            <a:ext cx="2786082" cy="201166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C:\Users\User\Desktop\татьяна\317.JPG"/>
          <p:cNvPicPr/>
          <p:nvPr/>
        </p:nvPicPr>
        <p:blipFill>
          <a:blip r:embed="rId4" cstate="print"/>
          <a:srcRect t="23077" b="15812"/>
          <a:stretch>
            <a:fillRect/>
          </a:stretch>
        </p:blipFill>
        <p:spPr bwMode="auto">
          <a:xfrm>
            <a:off x="6072198" y="1071546"/>
            <a:ext cx="2714644" cy="15621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Water-wave-with-butterfly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C:\Users\User\Desktop\татьяна\322.JPG"/>
          <p:cNvPicPr/>
          <p:nvPr/>
        </p:nvPicPr>
        <p:blipFill>
          <a:blip r:embed="rId3" cstate="print"/>
          <a:srcRect t="25641" r="3474"/>
          <a:stretch>
            <a:fillRect/>
          </a:stretch>
        </p:blipFill>
        <p:spPr bwMode="auto">
          <a:xfrm>
            <a:off x="6072198" y="3071810"/>
            <a:ext cx="2663881" cy="172534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C:\Users\User\Desktop\татьяна\318.JPG"/>
          <p:cNvPicPr/>
          <p:nvPr/>
        </p:nvPicPr>
        <p:blipFill>
          <a:blip r:embed="rId4" cstate="print"/>
          <a:srcRect l="5291" t="23291" b="13675"/>
          <a:stretch>
            <a:fillRect/>
          </a:stretch>
        </p:blipFill>
        <p:spPr bwMode="auto">
          <a:xfrm>
            <a:off x="6143636" y="1357298"/>
            <a:ext cx="2714644" cy="1522523"/>
          </a:xfrm>
          <a:prstGeom prst="rect">
            <a:avLst/>
          </a:prstGeom>
          <a:solidFill>
            <a:srgbClr val="C00000"/>
          </a:solidFill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Облако 4"/>
          <p:cNvSpPr/>
          <p:nvPr/>
        </p:nvSpPr>
        <p:spPr>
          <a:xfrm>
            <a:off x="500034" y="571480"/>
            <a:ext cx="4214842" cy="642942"/>
          </a:xfrm>
          <a:prstGeom prst="cloud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Задачи  пальчикового театра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6200000" flipH="1">
            <a:off x="2393141" y="1178703"/>
            <a:ext cx="357190" cy="7143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142844" y="1643050"/>
            <a:ext cx="3143272" cy="1857388"/>
          </a:xfrm>
          <a:prstGeom prst="wedgeEllipseCallou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Развивает точность,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выразительность координацию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движений, мелкую моторику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000364" y="2643182"/>
            <a:ext cx="2786082" cy="1785950"/>
          </a:xfrm>
          <a:prstGeom prst="wedgeEllipseCallou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Помогает развивать словарный запас и активизирует речевые функции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500034" y="3786190"/>
            <a:ext cx="2571768" cy="1714512"/>
          </a:xfrm>
          <a:prstGeom prst="wedgeEllipseCallou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Повышает усидчивость,  формирует творческие способности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2500298" y="5000636"/>
            <a:ext cx="4357718" cy="1628780"/>
          </a:xfrm>
          <a:prstGeom prst="wedgeEllipseCallou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Стимулирует развитие  памяти , внимания ,воображения, мышления, пространственного восприятия.</a:t>
            </a:r>
            <a:endParaRPr lang="ru-RU" b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Water-wave-with-butterfly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Облако 4"/>
          <p:cNvSpPr/>
          <p:nvPr/>
        </p:nvSpPr>
        <p:spPr>
          <a:xfrm>
            <a:off x="428596" y="142852"/>
            <a:ext cx="5000660" cy="1357322"/>
          </a:xfrm>
          <a:prstGeom prst="cloud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Общие требования по организации коррекционной работы с использованием пальчикового театра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28596" y="1643050"/>
            <a:ext cx="4429156" cy="1714512"/>
          </a:xfrm>
          <a:prstGeom prst="snip2Diag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Подбор  речевого материала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 ( адаптированные стихотворения,  игры, сказки  должны соответствовать возрасту и требованиям образовательной программы)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28596" y="3500438"/>
            <a:ext cx="4429156" cy="785818"/>
          </a:xfrm>
          <a:prstGeom prst="snip2Diag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Тренировка основного механизма театра- пальцев ( пальчиковые игры, игры с куклой)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28596" y="4429132"/>
            <a:ext cx="4429156" cy="1428760"/>
          </a:xfrm>
          <a:prstGeom prst="snip2Diag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Чтение сказки, обсуждение сюжетной линии, поступков героев, игры на развитие памяти, внимания, мышления, определение актеров, подготовка декораций)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00034" y="6000768"/>
            <a:ext cx="4357718" cy="714356"/>
          </a:xfrm>
          <a:prstGeom prst="snip2Diag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Внешний вид кукол, правила бережного пользования.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13" name="Рисунок 12" descr="C:\Users\User\Desktop\татьяна\3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428868"/>
            <a:ext cx="2857520" cy="200026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Water-wave-with-butterfly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блако 3"/>
          <p:cNvSpPr/>
          <p:nvPr/>
        </p:nvSpPr>
        <p:spPr>
          <a:xfrm>
            <a:off x="214282" y="214290"/>
            <a:ext cx="4929222" cy="714380"/>
          </a:xfrm>
          <a:prstGeom prst="cloud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Работа по сказке над развитием речи</a:t>
            </a:r>
            <a:endParaRPr lang="ru-RU" sz="2400" b="1" i="1" dirty="0" smtClean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071678"/>
            <a:ext cx="4500594" cy="642942"/>
          </a:xfrm>
          <a:prstGeom prst="round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детально рассматриваем  героев сказки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214546" y="1071546"/>
            <a:ext cx="785818" cy="2857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2857496"/>
            <a:ext cx="4572032" cy="714380"/>
          </a:xfrm>
          <a:prstGeom prst="round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показываем действия персонажа сами и просим показать ребенка 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3714752"/>
            <a:ext cx="4500594" cy="500066"/>
          </a:xfrm>
          <a:prstGeom prst="round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говорим голосом персонажа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4357694"/>
            <a:ext cx="4500594" cy="928694"/>
          </a:xfrm>
          <a:prstGeom prst="round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одна и та же сказка периодически повторяется, чтобы дети хорошо запомнили сюжет и героев сказки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5500702"/>
            <a:ext cx="4500594" cy="1200152"/>
          </a:xfrm>
          <a:prstGeom prst="round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BatangChe" pitchFamily="49" charset="-127"/>
              </a:rPr>
              <a:t>начиная совместный рассказ, необходимо побуждать ребенка вступить в действие соответственно выбранной роли</a:t>
            </a:r>
            <a:endParaRPr lang="ru-RU" b="1" i="1" dirty="0">
              <a:solidFill>
                <a:srgbClr val="FFFF00"/>
              </a:solidFill>
              <a:latin typeface="Book Antiqua" pitchFamily="18" charset="0"/>
              <a:ea typeface="BatangChe" pitchFamily="49" charset="-127"/>
            </a:endParaRPr>
          </a:p>
        </p:txBody>
      </p:sp>
      <p:pic>
        <p:nvPicPr>
          <p:cNvPr id="12" name="Рисунок 11" descr="C:\Users\User\Desktop\татьяна\321.JPG"/>
          <p:cNvPicPr/>
          <p:nvPr/>
        </p:nvPicPr>
        <p:blipFill>
          <a:blip r:embed="rId3" cstate="print"/>
          <a:srcRect l="8979" t="20940" r="28006" b="5342"/>
          <a:stretch>
            <a:fillRect/>
          </a:stretch>
        </p:blipFill>
        <p:spPr bwMode="auto">
          <a:xfrm>
            <a:off x="6000760" y="1785926"/>
            <a:ext cx="2928958" cy="314327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357158" y="1428736"/>
            <a:ext cx="4429156" cy="571504"/>
          </a:xfrm>
          <a:prstGeom prst="round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читаем сказку , просматриваем  мультфильм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Water-wave-with-butterfly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https://avatars.mds.yandex.net/get-pdb/1038794/365aabab-5ab4-48f8-884b-e6c13a96f9bf/s1200?webp=false"/>
          <p:cNvPicPr/>
          <p:nvPr/>
        </p:nvPicPr>
        <p:blipFill>
          <a:blip r:embed="rId3"/>
          <a:srcRect t="331"/>
          <a:stretch>
            <a:fillRect/>
          </a:stretch>
        </p:blipFill>
        <p:spPr bwMode="auto">
          <a:xfrm>
            <a:off x="285720" y="1571612"/>
            <a:ext cx="8572559" cy="500066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блако 3"/>
          <p:cNvSpPr/>
          <p:nvPr/>
        </p:nvSpPr>
        <p:spPr>
          <a:xfrm>
            <a:off x="1500166" y="428604"/>
            <a:ext cx="6072230" cy="9144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Сказка «</a:t>
            </a:r>
            <a:r>
              <a:rPr lang="ru-RU" b="1" i="1" dirty="0" err="1" smtClean="0">
                <a:solidFill>
                  <a:srgbClr val="C00000"/>
                </a:solidFill>
                <a:latin typeface="Book Antiqua" pitchFamily="18" charset="0"/>
              </a:rPr>
              <a:t>Заюшкина</a:t>
            </a: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 избушка»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Water-wave-with-butterfly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блако 2"/>
          <p:cNvSpPr/>
          <p:nvPr/>
        </p:nvSpPr>
        <p:spPr>
          <a:xfrm>
            <a:off x="714348" y="357166"/>
            <a:ext cx="4143404" cy="785818"/>
          </a:xfrm>
          <a:prstGeom prst="cloud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План изготовления пальчикового театра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71670" y="1357298"/>
            <a:ext cx="1357322" cy="50006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500034" y="1928802"/>
            <a:ext cx="4071966" cy="1000132"/>
          </a:xfrm>
          <a:prstGeom prst="cloud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История создания пальчикового театра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28596" y="2928934"/>
            <a:ext cx="4143404" cy="928694"/>
          </a:xfrm>
          <a:prstGeom prst="cloud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Раскройка детали выбранного героя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57158" y="3857628"/>
            <a:ext cx="4429156" cy="1285884"/>
          </a:xfrm>
          <a:prstGeom prst="cloud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BatangChe" pitchFamily="49" charset="-127"/>
              </a:rPr>
              <a:t>Оформление глаз, носа , рта героя бусинками , пуговицами </a:t>
            </a:r>
            <a:endParaRPr lang="ru-RU" b="1" i="1" dirty="0">
              <a:solidFill>
                <a:srgbClr val="FFFF00"/>
              </a:solidFill>
              <a:latin typeface="Book Antiqua" pitchFamily="18" charset="0"/>
              <a:ea typeface="BatangChe" pitchFamily="49" charset="-127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28596" y="5286388"/>
            <a:ext cx="4286280" cy="1000132"/>
          </a:xfrm>
          <a:prstGeom prst="cloud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Соединение деталей петельным швом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10" name="Рисунок 9" descr="C:\Users\User\Pictures\2019-05-08\008.JPG"/>
          <p:cNvPicPr/>
          <p:nvPr/>
        </p:nvPicPr>
        <p:blipFill>
          <a:blip r:embed="rId3" cstate="print"/>
          <a:srcRect l="3947" t="15345" r="1036" b="26897"/>
          <a:stretch>
            <a:fillRect/>
          </a:stretch>
        </p:blipFill>
        <p:spPr bwMode="auto">
          <a:xfrm>
            <a:off x="5929323" y="2357430"/>
            <a:ext cx="3071834" cy="214314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Water-wave-with-butterfly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Users\User\Pictures\2019-05-06\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8858312" cy="557216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Облако 5"/>
          <p:cNvSpPr/>
          <p:nvPr/>
        </p:nvSpPr>
        <p:spPr>
          <a:xfrm>
            <a:off x="1259632" y="261050"/>
            <a:ext cx="7215238" cy="785818"/>
          </a:xfrm>
          <a:prstGeom prst="cloud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Шаблоны   сказки «</a:t>
            </a:r>
            <a:r>
              <a:rPr lang="ru-RU" b="1" i="1" dirty="0" err="1" smtClean="0">
                <a:solidFill>
                  <a:srgbClr val="C00000"/>
                </a:solidFill>
                <a:latin typeface="Book Antiqua" pitchFamily="18" charset="0"/>
              </a:rPr>
              <a:t>Заюшкина</a:t>
            </a: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 избушка»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tovie-prezentacii.ru/wp-content/uploads/2013/02/fon-pre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олнце 2"/>
          <p:cNvSpPr/>
          <p:nvPr/>
        </p:nvSpPr>
        <p:spPr>
          <a:xfrm>
            <a:off x="2143108" y="1000108"/>
            <a:ext cx="4857784" cy="4000528"/>
          </a:xfrm>
          <a:prstGeom prst="sun">
            <a:avLst>
              <a:gd name="adj" fmla="val 21145"/>
            </a:avLst>
          </a:prstGeom>
          <a:solidFill>
            <a:srgbClr val="FFFF0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  <a:cs typeface="Arabic Typesetting" pitchFamily="66" charset="-78"/>
              </a:rPr>
              <a:t>Спасибо за внимание !</a:t>
            </a:r>
            <a:r>
              <a:rPr lang="ru-RU" dirty="0" smtClean="0">
                <a:solidFill>
                  <a:srgbClr val="FFFF00"/>
                </a:solidFill>
                <a:latin typeface="Segoe Script" pitchFamily="34" charset="0"/>
                <a:cs typeface="Arabic Typesetting" pitchFamily="66" charset="-78"/>
              </a:rPr>
              <a:t>!</a:t>
            </a:r>
            <a:endParaRPr lang="ru-RU" dirty="0">
              <a:solidFill>
                <a:srgbClr val="FFFF00"/>
              </a:solidFill>
              <a:latin typeface="Segoe Script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tovie-prezentacii.ru/wp-content/uploads/2013/02/fon-pre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Волна 2"/>
          <p:cNvSpPr/>
          <p:nvPr/>
        </p:nvSpPr>
        <p:spPr>
          <a:xfrm rot="10800000" flipV="1">
            <a:off x="2428860" y="642918"/>
            <a:ext cx="3429024" cy="954413"/>
          </a:xfrm>
          <a:prstGeom prst="wave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Цель  мастер - класса:</a:t>
            </a:r>
            <a:endParaRPr lang="ru-RU" sz="3200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86248" y="1785926"/>
            <a:ext cx="484632" cy="571504"/>
          </a:xfrm>
          <a:prstGeom prst="downArrow">
            <a:avLst>
              <a:gd name="adj1" fmla="val 50000"/>
              <a:gd name="adj2" fmla="val 54547"/>
            </a:avLst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1285852" y="2071678"/>
            <a:ext cx="6643734" cy="2643206"/>
          </a:xfrm>
          <a:prstGeom prst="ellipseRibbon">
            <a:avLst/>
          </a:prstGeom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по использованию пальчикового театра для стимуляции речевого развития детей.</a:t>
            </a:r>
            <a:endParaRPr lang="ru-RU" sz="2400" b="1" i="1" dirty="0" smtClean="0"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tovie-prezentacii.ru/wp-content/uploads/2013/02/fon-pre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3" name="Волна 2"/>
          <p:cNvSpPr/>
          <p:nvPr/>
        </p:nvSpPr>
        <p:spPr>
          <a:xfrm>
            <a:off x="571472" y="188640"/>
            <a:ext cx="3286148" cy="1522428"/>
          </a:xfrm>
          <a:prstGeom prst="wave">
            <a:avLst>
              <a:gd name="adj1" fmla="val 12500"/>
              <a:gd name="adj2" fmla="val 3504"/>
            </a:avLst>
          </a:prstGeom>
          <a:solidFill>
            <a:srgbClr val="7030A0"/>
          </a:solidFill>
          <a:ln w="34925">
            <a:solidFill>
              <a:srgbClr val="FFC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C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C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мастер – класса:</a:t>
            </a:r>
            <a:endParaRPr lang="ru-RU" sz="2000" b="1" i="1" dirty="0" smtClean="0">
              <a:solidFill>
                <a:srgbClr val="FFC0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2714612" y="1711068"/>
            <a:ext cx="6072230" cy="1503618"/>
          </a:xfrm>
          <a:prstGeom prst="wave">
            <a:avLst/>
          </a:prstGeom>
          <a:ln>
            <a:solidFill>
              <a:srgbClr val="FFFF0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2424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обучить участников мастер-класса этапам изготовления героев сказок;</a:t>
            </a:r>
            <a:endParaRPr lang="ru-RU" sz="24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2928926" y="3286124"/>
            <a:ext cx="5857916" cy="1485904"/>
          </a:xfrm>
          <a:prstGeom prst="wave">
            <a:avLst/>
          </a:prstGeom>
          <a:ln>
            <a:solidFill>
              <a:srgbClr val="FFFF0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познакомить педагогов с эффективными методами использования пальчикового театра в работе с детьми 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b="1" i="1" dirty="0" smtClean="0"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3071802" y="4772028"/>
            <a:ext cx="5857916" cy="1571636"/>
          </a:xfrm>
          <a:prstGeom prst="wave">
            <a:avLst>
              <a:gd name="adj1" fmla="val 12500"/>
              <a:gd name="adj2" fmla="val 188"/>
            </a:avLst>
          </a:prstGeom>
          <a:ln>
            <a:solidFill>
              <a:srgbClr val="FFFF0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дать  возможность заимствовать элементы педагогического опыта для улучшения собственного</a:t>
            </a: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i="1" dirty="0" smtClean="0"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tovie-prezentacii.ru/wp-content/uploads/2013/02/fon-pre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Выноска-облако 2"/>
          <p:cNvSpPr/>
          <p:nvPr/>
        </p:nvSpPr>
        <p:spPr>
          <a:xfrm rot="10800000" flipV="1">
            <a:off x="642910" y="214290"/>
            <a:ext cx="5786446" cy="5500726"/>
          </a:xfrm>
          <a:prstGeom prst="cloudCallout">
            <a:avLst/>
          </a:prstGeom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Пять да пять - родные братцы,</a:t>
            </a:r>
            <a:endParaRPr lang="ru-RU" sz="800" b="1" i="1" dirty="0" smtClean="0"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Так все вместе и родятся.</a:t>
            </a:r>
            <a:endParaRPr lang="ru-RU" sz="800" b="1" i="1" dirty="0" smtClean="0"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Если вскапываешь грядку -</a:t>
            </a:r>
            <a:endParaRPr lang="ru-RU" sz="800" b="1" i="1" dirty="0" smtClean="0"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Держат все они лопатку.</a:t>
            </a:r>
            <a:endParaRPr lang="ru-RU" sz="800" b="1" i="1" dirty="0" smtClean="0"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Не скучают, а играют</a:t>
            </a:r>
            <a:endParaRPr lang="ru-RU" sz="800" b="1" i="1" dirty="0" smtClean="0"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Вместе все в одни игрушки.</a:t>
            </a:r>
            <a:endParaRPr lang="ru-RU" sz="800" b="1" i="1" dirty="0" smtClean="0"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А зимою всей гурьбою</a:t>
            </a:r>
            <a:endParaRPr lang="ru-RU" sz="800" b="1" i="1" dirty="0" smtClean="0"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Дружно прячутся в теплушки.</a:t>
            </a:r>
            <a:endParaRPr lang="ru-RU" sz="800" b="1" i="1" dirty="0" smtClean="0"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Вот такие "пять да пять".</a:t>
            </a:r>
            <a:endParaRPr lang="ru-RU" sz="800" b="1" i="1" dirty="0" smtClean="0"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Угадайте, как их звать?</a:t>
            </a:r>
            <a:endParaRPr lang="ru-RU" sz="2400" b="1" i="1" dirty="0" smtClean="0"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4571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es.toluna.com/dpolls_images/2018/06/28/3f35d969-59b1-486b-b01d-39d09f1e6bc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357694"/>
            <a:ext cx="2900367" cy="2133603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tovie-prezentacii.ru/wp-content/uploads/2013/02/fon-pre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Выноска-облако 2"/>
          <p:cNvSpPr/>
          <p:nvPr/>
        </p:nvSpPr>
        <p:spPr>
          <a:xfrm>
            <a:off x="214282" y="247699"/>
            <a:ext cx="6929486" cy="5616624"/>
          </a:xfrm>
          <a:prstGeom prst="cloudCallou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FFFF00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Игра «Ладошки»</a:t>
            </a:r>
            <a:endParaRPr lang="ru-RU" sz="800" b="1" i="1" dirty="0" smtClean="0">
              <a:solidFill>
                <a:srgbClr val="FF000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- Поднимите все ладошки</a:t>
            </a:r>
            <a:endParaRPr lang="ru-RU" sz="8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 потрите их немножко.</a:t>
            </a:r>
            <a:endParaRPr lang="ru-RU" sz="8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Дружно хлопните раз-  пять: (хлопают в ладоши)</a:t>
            </a:r>
            <a:endParaRPr lang="ru-RU" sz="8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1,2,3,4,5.</a:t>
            </a:r>
            <a:endParaRPr lang="ru-RU" sz="8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Продолжайте потирать! (потирают руки)</a:t>
            </a:r>
            <a:endParaRPr lang="ru-RU" sz="8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Мой сосед такой хороший!</a:t>
            </a:r>
            <a:endParaRPr lang="ru-RU" sz="8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Я ему пожму ладоши. (пожимают руки с одной стороны)</a:t>
            </a:r>
            <a:endParaRPr lang="ru-RU" sz="8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 другой сосед хороший-</a:t>
            </a:r>
            <a:endParaRPr lang="ru-RU" sz="8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 ему пожму ладоши. (пожимают руки с другой стороны)</a:t>
            </a:r>
            <a:endParaRPr lang="ru-RU" sz="8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Руки вверх поднять пора. (поднимают руки вверх)</a:t>
            </a:r>
            <a:endParaRPr lang="ru-RU" sz="8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Крикнем дружное: Ура! (машут руками)</a:t>
            </a:r>
            <a:endParaRPr lang="ru-RU" sz="24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5" name="Рисунок 4" descr="https://avatars.mds.yandex.net/get-pdb/1016956/4e5e85ca-85e8-4263-989a-467a1b260089/s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52371">
            <a:off x="6023315" y="3919727"/>
            <a:ext cx="3437509" cy="203790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tovie-prezentacii.ru/wp-content/uploads/2013/02/fon-pre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Облако 2"/>
          <p:cNvSpPr/>
          <p:nvPr/>
        </p:nvSpPr>
        <p:spPr>
          <a:xfrm>
            <a:off x="928662" y="1357298"/>
            <a:ext cx="7429552" cy="4286280"/>
          </a:xfrm>
          <a:prstGeom prst="cloud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«Дети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что делать».</a:t>
            </a:r>
            <a:endParaRPr lang="ru-RU" sz="8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Ян Коменский</a:t>
            </a:r>
            <a:endParaRPr lang="ru-RU" sz="800" b="1" i="1" dirty="0" smtClean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freeppt.net/background/Water-wave-with-butterfly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214282" y="285728"/>
            <a:ext cx="4714908" cy="3286148"/>
          </a:xfrm>
          <a:prstGeom prst="cloudCallout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Book Antiqua" pitchFamily="18" charset="0"/>
              </a:rPr>
              <a:t>«Ум ребенка находится на кончиках его пальцев» 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Book Antiqua" pitchFamily="18" charset="0"/>
              </a:rPr>
              <a:t>А.В. Сухомлинский</a:t>
            </a:r>
            <a:endParaRPr lang="ru-RU" sz="24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286216" y="3500438"/>
            <a:ext cx="4857784" cy="2786082"/>
          </a:xfrm>
          <a:prstGeom prst="cloudCallout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Book Antiqua" pitchFamily="18" charset="0"/>
              </a:rPr>
              <a:t>Речевая деятельность развивается под влиянием импульсов , поступающих от пальцев рук</a:t>
            </a:r>
            <a:endParaRPr lang="ru-RU" sz="24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7" name="Рисунок 6" descr="https://ds04.infourok.ru/uploads/ex/136d/000b7194-3ea695a6/img5.jpg"/>
          <p:cNvPicPr/>
          <p:nvPr/>
        </p:nvPicPr>
        <p:blipFill>
          <a:blip r:embed="rId3"/>
          <a:srcRect l="3043" t="16898" r="54197" b="48024"/>
          <a:stretch>
            <a:fillRect/>
          </a:stretch>
        </p:blipFill>
        <p:spPr bwMode="auto">
          <a:xfrm>
            <a:off x="142844" y="4357694"/>
            <a:ext cx="2857488" cy="200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Water-wave-with-butterfly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285720" y="2714620"/>
            <a:ext cx="4000528" cy="3643338"/>
          </a:xfrm>
          <a:prstGeom prst="flowChart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Мизинчик, он отвечает за работу сердца.</a:t>
            </a:r>
            <a:endParaRPr lang="ru-RU" sz="800" b="1" i="1" dirty="0" smtClean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Безымянный, для хорошей работы нервной системы.</a:t>
            </a:r>
            <a:endParaRPr lang="ru-RU" sz="800" b="1" i="1" dirty="0" smtClean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Средний, он стимулирует работу печени.</a:t>
            </a:r>
            <a:endParaRPr lang="ru-RU" sz="800" b="1" i="1" dirty="0" smtClean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Указательный - отвечает за работу желудка.</a:t>
            </a:r>
            <a:endParaRPr lang="ru-RU" b="1" i="1" dirty="0" smtClean="0">
              <a:solidFill>
                <a:srgbClr val="C00000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Большой палец -ответственен за голову, повышает функциональную активность головного мозга.</a:t>
            </a:r>
            <a:endParaRPr lang="ru-R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https://avatars.mds.yandex.net/get-pdb/770122/3d43953d-e850-4d7a-9fef-24b9e94db342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928802"/>
            <a:ext cx="4585449" cy="4410075"/>
          </a:xfrm>
          <a:prstGeom prst="star7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Облако 4"/>
          <p:cNvSpPr/>
          <p:nvPr/>
        </p:nvSpPr>
        <p:spPr>
          <a:xfrm>
            <a:off x="2143108" y="357166"/>
            <a:ext cx="5143536" cy="1143008"/>
          </a:xfrm>
          <a:prstGeom prst="cloud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Book Antiqua" pitchFamily="18" charset="0"/>
              </a:rPr>
              <a:t>Наши пальцы- наше здоровье!</a:t>
            </a:r>
            <a:endParaRPr lang="ru-RU" sz="20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Water-wave-with-butterfly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блако 2"/>
          <p:cNvSpPr/>
          <p:nvPr/>
        </p:nvSpPr>
        <p:spPr>
          <a:xfrm>
            <a:off x="500034" y="357166"/>
            <a:ext cx="4143404" cy="642942"/>
          </a:xfrm>
          <a:prstGeom prst="cloud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Виды пальчиковых игр</a:t>
            </a:r>
            <a:endParaRPr lang="ru-RU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4282" y="1785926"/>
            <a:ext cx="2357454" cy="1500198"/>
          </a:xfrm>
          <a:prstGeom prst="flowChartPunchedTape">
            <a:avLst/>
          </a:prstGeom>
          <a:solidFill>
            <a:srgbClr val="0070C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Пальчиковые игры с предметами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786050" y="1785926"/>
            <a:ext cx="2357454" cy="1500198"/>
          </a:xfrm>
          <a:prstGeom prst="flowChartPunchedTape">
            <a:avLst/>
          </a:prstGeom>
          <a:solidFill>
            <a:srgbClr val="0070C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Активные игры со стихотворным сопровождением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14282" y="3286124"/>
            <a:ext cx="2286016" cy="1428760"/>
          </a:xfrm>
          <a:prstGeom prst="flowChartPunchedTape">
            <a:avLst/>
          </a:prstGeom>
          <a:solidFill>
            <a:srgbClr val="0070C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Пальчиковые игры с элементами </a:t>
            </a:r>
            <a:r>
              <a:rPr lang="ru-RU" b="1" i="1" dirty="0" err="1" smtClean="0">
                <a:solidFill>
                  <a:srgbClr val="FFFF00"/>
                </a:solidFill>
                <a:latin typeface="Book Antiqua" pitchFamily="18" charset="0"/>
              </a:rPr>
              <a:t>самомассажа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786050" y="3286124"/>
            <a:ext cx="2357454" cy="1428760"/>
          </a:xfrm>
          <a:prstGeom prst="flowChartPunchedTape">
            <a:avLst/>
          </a:prstGeom>
          <a:solidFill>
            <a:srgbClr val="0070C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Пальчиковые игры с музыкальным сопровождением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285852" y="5000636"/>
            <a:ext cx="2428892" cy="1271590"/>
          </a:xfrm>
          <a:prstGeom prst="flowChartPunchedTape">
            <a:avLst/>
          </a:prstGeom>
          <a:solidFill>
            <a:srgbClr val="0070C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Пальчиковые игры в парах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215074" y="1714488"/>
            <a:ext cx="2643206" cy="3000396"/>
          </a:xfrm>
          <a:prstGeom prst="cloud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«Апельсин»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«Любимый мяч»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«Ежик»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«Башмачки»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«Поезд»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Book Antiqua" pitchFamily="18" charset="0"/>
              </a:rPr>
              <a:t>«Котик»</a:t>
            </a:r>
            <a:endParaRPr lang="ru-RU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285984" y="1214422"/>
            <a:ext cx="857256" cy="357190"/>
          </a:xfrm>
          <a:prstGeom prst="downArrow">
            <a:avLst>
              <a:gd name="adj1" fmla="val 50000"/>
              <a:gd name="adj2" fmla="val 2943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626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62</cp:revision>
  <dcterms:created xsi:type="dcterms:W3CDTF">2019-04-02T06:25:59Z</dcterms:created>
  <dcterms:modified xsi:type="dcterms:W3CDTF">2019-05-29T12:42:21Z</dcterms:modified>
</cp:coreProperties>
</file>