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0" r:id="rId1"/>
  </p:sldMasterIdLst>
  <p:sldIdLst>
    <p:sldId id="256" r:id="rId2"/>
    <p:sldId id="274" r:id="rId3"/>
    <p:sldId id="275" r:id="rId4"/>
    <p:sldId id="263" r:id="rId5"/>
    <p:sldId id="258" r:id="rId6"/>
    <p:sldId id="257" r:id="rId7"/>
    <p:sldId id="269" r:id="rId8"/>
    <p:sldId id="270" r:id="rId9"/>
    <p:sldId id="271" r:id="rId10"/>
    <p:sldId id="259" r:id="rId11"/>
    <p:sldId id="273" r:id="rId12"/>
    <p:sldId id="282" r:id="rId13"/>
    <p:sldId id="283" r:id="rId14"/>
    <p:sldId id="260" r:id="rId15"/>
    <p:sldId id="280" r:id="rId16"/>
    <p:sldId id="281" r:id="rId17"/>
    <p:sldId id="284" r:id="rId18"/>
    <p:sldId id="285" r:id="rId19"/>
    <p:sldId id="261" r:id="rId20"/>
    <p:sldId id="286" r:id="rId21"/>
    <p:sldId id="262" r:id="rId22"/>
    <p:sldId id="267" r:id="rId23"/>
    <p:sldId id="287" r:id="rId24"/>
    <p:sldId id="264" r:id="rId25"/>
    <p:sldId id="279" r:id="rId26"/>
    <p:sldId id="278" r:id="rId27"/>
    <p:sldId id="265" r:id="rId28"/>
    <p:sldId id="276" r:id="rId29"/>
    <p:sldId id="277" r:id="rId30"/>
    <p:sldId id="266" r:id="rId31"/>
    <p:sldId id="268" r:id="rId32"/>
    <p:sldId id="272" r:id="rId33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3" d="100"/>
          <a:sy n="53" d="100"/>
        </p:scale>
        <p:origin x="-96" y="-3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Скругленный прямоугольник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6/4/2019</a:t>
            </a:fld>
            <a:endParaRPr lang="en-US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Прямоугольник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6/4/2019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6/4/2019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6/4/2019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Скругленный прямоугольник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6/4/2019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7" name="Прямоугольник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6/4/2019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6/4/2019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6/4/2019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6/4/2019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Скругленный прямоугольник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6/4/2019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6/4/2019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оугольник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Скругленный прямоугольник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6/4/2019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1" r:id="rId1"/>
    <p:sldLayoutId id="2147483792" r:id="rId2"/>
    <p:sldLayoutId id="2147483793" r:id="rId3"/>
    <p:sldLayoutId id="2147483794" r:id="rId4"/>
    <p:sldLayoutId id="2147483795" r:id="rId5"/>
    <p:sldLayoutId id="2147483796" r:id="rId6"/>
    <p:sldLayoutId id="2147483797" r:id="rId7"/>
    <p:sldLayoutId id="2147483798" r:id="rId8"/>
    <p:sldLayoutId id="2147483799" r:id="rId9"/>
    <p:sldLayoutId id="2147483800" r:id="rId10"/>
    <p:sldLayoutId id="2147483801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09600" y="2133600"/>
            <a:ext cx="7391400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905"/>
                <a:solidFill>
                  <a:schemeClr val="accent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Учитель: </a:t>
            </a:r>
            <a:r>
              <a:rPr lang="ru-RU" sz="5400" b="1" dirty="0" err="1" smtClean="0">
                <a:ln w="1905"/>
                <a:solidFill>
                  <a:schemeClr val="accent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Сбитнева</a:t>
            </a:r>
            <a:r>
              <a:rPr lang="ru-RU" sz="5400" b="1" dirty="0" smtClean="0">
                <a:ln w="1905"/>
                <a:solidFill>
                  <a:schemeClr val="accent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5400" b="1" dirty="0" smtClean="0">
                <a:ln w="1905"/>
                <a:solidFill>
                  <a:schemeClr val="accent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Анастасия Алексеевна </a:t>
            </a:r>
            <a:endParaRPr lang="ru-RU" sz="5400" b="1" dirty="0">
              <a:ln w="1905"/>
              <a:solidFill>
                <a:schemeClr val="accent2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88120579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620000" y="5410200"/>
            <a:ext cx="1181100" cy="12382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09600" y="2667000"/>
            <a:ext cx="8007320" cy="100027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900" b="1" cap="none" spc="0" dirty="0" smtClean="0">
                <a:ln w="1905"/>
                <a:solidFill>
                  <a:schemeClr val="accent1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2. Племена бедуинов.</a:t>
            </a:r>
            <a:endParaRPr lang="ru-RU" sz="5900" b="1" cap="none" spc="0" dirty="0">
              <a:ln w="1905"/>
              <a:solidFill>
                <a:schemeClr val="accent1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3" name="Рисунок 2" descr="image016_6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772400" y="5334000"/>
            <a:ext cx="1028700" cy="12763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http://900igr.net/datai/religii-i-etika/CHelovek-v-islame/0006-005-Plemena-beduinov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228600"/>
            <a:ext cx="5638800" cy="6407727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5638800" y="117693"/>
            <a:ext cx="3352800" cy="63709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>
              <a:buFont typeface="Arial" pitchFamily="34" charset="0"/>
              <a:buChar char="•"/>
            </a:pPr>
            <a:r>
              <a:rPr lang="ru-RU" sz="2400" b="1" cap="none" spc="0" dirty="0" smtClean="0">
                <a:ln w="1905"/>
                <a:solidFill>
                  <a:schemeClr val="accent1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Делились на множество племен и родов.</a:t>
            </a:r>
          </a:p>
          <a:p>
            <a:pPr algn="ctr">
              <a:buFont typeface="Arial" pitchFamily="34" charset="0"/>
              <a:buChar char="•"/>
            </a:pPr>
            <a:endParaRPr lang="ru-RU" sz="2400" b="1" cap="none" spc="0" dirty="0" smtClean="0">
              <a:ln w="1905"/>
              <a:solidFill>
                <a:schemeClr val="accent1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algn="ctr">
              <a:buFont typeface="Arial" pitchFamily="34" charset="0"/>
              <a:buChar char="•"/>
            </a:pPr>
            <a:r>
              <a:rPr lang="ru-RU" sz="2400" b="1" cap="none" spc="0" dirty="0" smtClean="0">
                <a:ln w="1905"/>
                <a:solidFill>
                  <a:schemeClr val="accent1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Обычай кровной мести.</a:t>
            </a:r>
          </a:p>
          <a:p>
            <a:pPr algn="ctr">
              <a:buFont typeface="Arial" pitchFamily="34" charset="0"/>
              <a:buChar char="•"/>
            </a:pPr>
            <a:endParaRPr lang="ru-RU" sz="2400" b="1" cap="none" spc="0" dirty="0" smtClean="0">
              <a:ln w="1905"/>
              <a:solidFill>
                <a:schemeClr val="accent1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algn="ctr">
              <a:buFont typeface="Arial" pitchFamily="34" charset="0"/>
              <a:buChar char="•"/>
            </a:pPr>
            <a:r>
              <a:rPr lang="ru-RU" sz="2400" b="1" dirty="0" smtClean="0">
                <a:ln w="1905"/>
                <a:solidFill>
                  <a:schemeClr val="accent1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Военные стачки из-за пастбищ.</a:t>
            </a:r>
          </a:p>
          <a:p>
            <a:pPr algn="ctr">
              <a:buFont typeface="Arial" pitchFamily="34" charset="0"/>
              <a:buChar char="•"/>
            </a:pPr>
            <a:endParaRPr lang="ru-RU" sz="2400" b="1" cap="none" spc="0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algn="ctr">
              <a:buFont typeface="Arial" pitchFamily="34" charset="0"/>
              <a:buChar char="•"/>
            </a:pPr>
            <a:r>
              <a:rPr lang="ru-RU" sz="2400" b="1" dirty="0" smtClean="0">
                <a:ln w="1905"/>
                <a:solidFill>
                  <a:schemeClr val="accent1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Во главе стояли вожди.</a:t>
            </a:r>
          </a:p>
          <a:p>
            <a:pPr algn="ctr">
              <a:buFont typeface="Arial" pitchFamily="34" charset="0"/>
              <a:buChar char="•"/>
            </a:pPr>
            <a:endParaRPr lang="ru-RU" sz="2400" b="1" cap="none" spc="0" dirty="0" smtClean="0">
              <a:ln w="1905"/>
              <a:solidFill>
                <a:schemeClr val="accent1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algn="ctr">
              <a:buFont typeface="Arial" pitchFamily="34" charset="0"/>
              <a:buChar char="•"/>
            </a:pPr>
            <a:r>
              <a:rPr lang="ru-RU" sz="2400" b="1" dirty="0" smtClean="0">
                <a:ln w="1905"/>
                <a:solidFill>
                  <a:schemeClr val="accent1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Причиной объединения племен стала борьба с внешними врагами.</a:t>
            </a:r>
            <a:endParaRPr lang="ru-RU" sz="2400" b="1" cap="none" spc="0" dirty="0">
              <a:ln w="1905"/>
              <a:solidFill>
                <a:schemeClr val="accent1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 descr="http://ekb-gymn174.ru/slovo_uch/maspanina/6kl_araby_7_11_vv.jpg"/>
          <p:cNvPicPr>
            <a:picLocks noChangeAspect="1" noChangeArrowheads="1"/>
          </p:cNvPicPr>
          <p:nvPr/>
        </p:nvPicPr>
        <p:blipFill>
          <a:blip r:embed="rId2" cstate="print"/>
          <a:srcRect l="5893" t="3256" r="6889" b="5564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848" y="304800"/>
            <a:ext cx="9171293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400" b="1" cap="none" spc="0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2. Храм Кааба «куб» - святилище.</a:t>
            </a:r>
            <a:endParaRPr lang="ru-RU" sz="4400" b="1" cap="none" spc="0" dirty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40962" name="Picture 2" descr="http://bymosque.ru/wp-content/uploads/2017/01/kaabakaaba002_b-1024x76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47800" y="1676400"/>
            <a:ext cx="6240000" cy="4680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-533400" y="2286000"/>
            <a:ext cx="10333056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905"/>
                <a:solidFill>
                  <a:schemeClr val="accent1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3. Мухаммед – основатель ислама.</a:t>
            </a:r>
            <a:endParaRPr lang="ru-RU" sz="5400" b="1" cap="none" spc="0" dirty="0">
              <a:ln w="1905"/>
              <a:solidFill>
                <a:schemeClr val="accent1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3" name="Рисунок 2" descr="image016_6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772400" y="5334000"/>
            <a:ext cx="1028700" cy="12763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900igr.net/datas/religii-i-etika/CHelovek-v-islame/0007-007-Mukhammed-osnovatel-islama.jpg"/>
          <p:cNvPicPr>
            <a:picLocks noChangeAspect="1" noChangeArrowheads="1"/>
          </p:cNvPicPr>
          <p:nvPr/>
        </p:nvPicPr>
        <p:blipFill>
          <a:blip r:embed="rId2" cstate="print"/>
          <a:srcRect t="22222" b="33333"/>
          <a:stretch>
            <a:fillRect/>
          </a:stretch>
        </p:blipFill>
        <p:spPr bwMode="auto">
          <a:xfrm>
            <a:off x="228600" y="990600"/>
            <a:ext cx="8686800" cy="3074973"/>
          </a:xfrm>
          <a:prstGeom prst="rect">
            <a:avLst/>
          </a:prstGeom>
          <a:noFill/>
        </p:spPr>
      </p:pic>
      <p:pic>
        <p:nvPicPr>
          <p:cNvPr id="1028" name="Picture 4" descr="http://problex.ru/kartinki/7/cifrovoy_chelovechek_1920x120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68240" y="4114800"/>
            <a:ext cx="3821760" cy="2388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228600"/>
            <a:ext cx="9144000" cy="140038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700" b="1" cap="none" spc="0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3. Аллах – единый и единственный Бог.</a:t>
            </a:r>
          </a:p>
          <a:p>
            <a:pPr algn="ctr"/>
            <a:endParaRPr lang="ru-RU" sz="4800" b="1" cap="none" spc="0" dirty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063056" y="914400"/>
            <a:ext cx="6598859" cy="6617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7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4. </a:t>
            </a:r>
            <a:r>
              <a:rPr lang="ru-RU" sz="3700" b="1" cap="none" spc="0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Пророк – посланник Бога.</a:t>
            </a:r>
            <a:endParaRPr lang="ru-RU" sz="3700" b="1" cap="none" spc="0" dirty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-457200" y="1752600"/>
            <a:ext cx="10058400" cy="123110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700" b="1" cap="none" spc="0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5. Мусульманин «покорный Богу» - приверженец ислама. </a:t>
            </a:r>
            <a:endParaRPr lang="ru-RU" sz="3700" b="1" cap="none" spc="0" dirty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123936" y="3124200"/>
            <a:ext cx="6536661" cy="6617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7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6. Медина – соседний оазис.</a:t>
            </a:r>
            <a:endParaRPr lang="ru-RU" sz="3700" b="1" cap="none" spc="0" dirty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52400" y="3962400"/>
            <a:ext cx="8991600" cy="212365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3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7. Хиджра – переселение Мухаммеда и его приверженцев из Мекки в Медину в 622 году, ставшее началом мусульманского летосчисления.</a:t>
            </a:r>
            <a:endParaRPr lang="ru-RU" sz="3300" b="1" cap="none" spc="0" dirty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ekb-gymn174.ru/slovo_uch/maspanina/6kl_araby_7_11_vv.jpg"/>
          <p:cNvPicPr>
            <a:picLocks noChangeAspect="1" noChangeArrowheads="1"/>
          </p:cNvPicPr>
          <p:nvPr/>
        </p:nvPicPr>
        <p:blipFill>
          <a:blip r:embed="rId2" cstate="print"/>
          <a:srcRect l="37899" t="8321" r="6889" b="20327"/>
          <a:stretch>
            <a:fillRect/>
          </a:stretch>
        </p:blipFill>
        <p:spPr bwMode="auto">
          <a:xfrm>
            <a:off x="304800" y="228600"/>
            <a:ext cx="8534400" cy="6400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7487" y="381000"/>
            <a:ext cx="8856513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600" b="1" cap="none" spc="0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8. Ислам – одна из мировых религий, возникшая в</a:t>
            </a:r>
            <a:r>
              <a:rPr lang="en-US" sz="3600" b="1" cap="none" spc="0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VII </a:t>
            </a:r>
            <a:r>
              <a:rPr lang="ru-RU" sz="3600" b="1" cap="none" spc="0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веке среди арабов. </a:t>
            </a:r>
            <a:endParaRPr lang="ru-RU" sz="3600" b="1" cap="none" spc="0" dirty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0" y="2286000"/>
            <a:ext cx="8839200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600" b="1" dirty="0" smtClean="0">
                <a:ln w="1905"/>
                <a:solidFill>
                  <a:schemeClr val="accent1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Главный догмат ислама – вера в единого Бога Аллаха.</a:t>
            </a:r>
            <a:endParaRPr lang="ru-RU" sz="3600" b="1" cap="none" spc="0" dirty="0">
              <a:ln w="1905"/>
              <a:solidFill>
                <a:schemeClr val="accent1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-152400" y="4038600"/>
            <a:ext cx="9296400" cy="126188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8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9. Коран «чтение» – священная книга мусульман.</a:t>
            </a:r>
            <a:endParaRPr lang="ru-RU" sz="3800" b="1" cap="none" spc="0" dirty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592361" y="5486400"/>
            <a:ext cx="5945410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cap="none" spc="0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10. Суры – главы. (114).</a:t>
            </a:r>
            <a:endParaRPr lang="ru-RU" sz="4000" b="1" cap="none" spc="0" dirty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84182" y="2362200"/>
            <a:ext cx="6916317" cy="100027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900" b="1" dirty="0" smtClean="0">
                <a:ln w="1905"/>
                <a:solidFill>
                  <a:schemeClr val="accent1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4. Мораль и право.</a:t>
            </a:r>
            <a:endParaRPr lang="ru-RU" sz="5900" b="1" cap="none" spc="0" dirty="0">
              <a:ln w="1905"/>
              <a:solidFill>
                <a:schemeClr val="accent1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3" name="Рисунок 2" descr="image016_6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696200" y="5334000"/>
            <a:ext cx="1028700" cy="12763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http://info.ocvita.com.ua/pars_docs/refs/1/848/848_html_m60fa690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24787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1828800" y="1524000"/>
            <a:ext cx="6473595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Работа по датам</a:t>
            </a:r>
            <a:endParaRPr lang="ru-RU" sz="5400" b="1" i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3400" y="381000"/>
            <a:ext cx="830580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11. Шариат – « правильный путь» - правила поведения мусульман. </a:t>
            </a:r>
          </a:p>
          <a:p>
            <a:endParaRPr lang="ru-RU" sz="2800" b="1" dirty="0" smtClean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r>
              <a:rPr lang="ru-RU" sz="28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12. Кади – духовные судьи.</a:t>
            </a:r>
            <a:endParaRPr lang="ru-RU" sz="28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609600" y="2590800"/>
            <a:ext cx="8024248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400" b="1" cap="none" spc="0" dirty="0" smtClean="0">
                <a:ln w="1905"/>
                <a:solidFill>
                  <a:schemeClr val="accent1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Стр. 72 работа с документом.</a:t>
            </a:r>
            <a:endParaRPr lang="ru-RU" sz="4400" b="1" cap="none" spc="0" dirty="0">
              <a:ln w="1905"/>
              <a:solidFill>
                <a:schemeClr val="accent1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-152400" y="3429000"/>
            <a:ext cx="9601200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000" b="1" cap="none" spc="0" dirty="0" smtClean="0">
                <a:ln w="1905"/>
                <a:solidFill>
                  <a:schemeClr val="accent1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Какие основные обязательства у мусульман.</a:t>
            </a:r>
            <a:endParaRPr lang="ru-RU" sz="4000" b="1" cap="none" spc="0" dirty="0">
              <a:ln w="1905"/>
              <a:solidFill>
                <a:schemeClr val="accent1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0" y="5105400"/>
            <a:ext cx="8915400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000" b="1" cap="none" spc="0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13. Паломничество – путешествие с целью посещения святых мест.</a:t>
            </a:r>
            <a:endParaRPr lang="ru-RU" sz="4000" b="1" cap="none" spc="0" dirty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age016_6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848600" y="5334000"/>
            <a:ext cx="1028700" cy="127635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495959" y="2514600"/>
            <a:ext cx="8135561" cy="100027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900" b="1" cap="none" spc="0" dirty="0" smtClean="0">
                <a:ln w="1905"/>
                <a:solidFill>
                  <a:schemeClr val="accent1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5. Завоевания арабов.</a:t>
            </a:r>
            <a:endParaRPr lang="ru-RU" sz="5900" b="1" cap="none" spc="0" dirty="0">
              <a:ln w="1905"/>
              <a:solidFill>
                <a:schemeClr val="accent1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ekb-gymn174.ru/slovo_uch/maspanina/6kl_araby_7_11_vv.jpg"/>
          <p:cNvPicPr>
            <a:picLocks noChangeAspect="1" noChangeArrowheads="1"/>
          </p:cNvPicPr>
          <p:nvPr/>
        </p:nvPicPr>
        <p:blipFill>
          <a:blip r:embed="rId2" cstate="print"/>
          <a:srcRect l="6841" t="4074" r="7382" b="13531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-533400" y="1600200"/>
            <a:ext cx="9906000" cy="138499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200" b="1" cap="none" spc="0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14. Халифы – «заместители» Пророка.</a:t>
            </a:r>
            <a:endParaRPr lang="ru-RU" sz="4200" b="1" cap="none" spc="0" dirty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0" y="3733800"/>
            <a:ext cx="8991600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000" b="1" cap="none" spc="0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15. Арабский халифат – государство арабов.</a:t>
            </a:r>
            <a:endParaRPr lang="ru-RU" sz="4000" b="1" cap="none" spc="0" dirty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04800" y="2362200"/>
            <a:ext cx="845936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905"/>
                <a:solidFill>
                  <a:schemeClr val="accent1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6. Правление </a:t>
            </a:r>
            <a:r>
              <a:rPr lang="ru-RU" sz="5400" b="1" cap="none" spc="0" dirty="0" err="1" smtClean="0">
                <a:ln w="1905"/>
                <a:solidFill>
                  <a:schemeClr val="accent1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Аббасидов</a:t>
            </a:r>
            <a:r>
              <a:rPr lang="ru-RU" sz="5400" b="1" cap="none" spc="0" dirty="0" smtClean="0">
                <a:ln w="1905"/>
                <a:solidFill>
                  <a:schemeClr val="accent1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.</a:t>
            </a:r>
            <a:endParaRPr lang="ru-RU" sz="5400" b="1" cap="none" spc="0" dirty="0">
              <a:ln w="1905"/>
              <a:solidFill>
                <a:schemeClr val="accent1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3" name="Рисунок 2" descr="image016_6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772400" y="5334000"/>
            <a:ext cx="1028700" cy="12763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 descr="http://kovtunenko.at.ua/_ph/2/780418762.jpg"/>
          <p:cNvPicPr>
            <a:picLocks noChangeAspect="1" noChangeArrowheads="1"/>
          </p:cNvPicPr>
          <p:nvPr/>
        </p:nvPicPr>
        <p:blipFill>
          <a:blip r:embed="rId2" cstate="print"/>
          <a:srcRect l="21685" r="2409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 descr="http://ohfact.1ygkv60km.netdna-cdn.com/wp-content/uploads/2016/07/The-Abbasid-Caliphat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304800"/>
            <a:ext cx="4876800" cy="63246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4953000" y="228600"/>
            <a:ext cx="4419600" cy="124649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>
              <a:buFont typeface="Arial" pitchFamily="34" charset="0"/>
              <a:buChar char="•"/>
            </a:pPr>
            <a:r>
              <a:rPr lang="ru-RU" sz="2400" b="1" cap="none" spc="0" dirty="0" smtClean="0">
                <a:ln w="1905"/>
                <a:solidFill>
                  <a:schemeClr val="accent1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2500" b="1" cap="none" spc="0" dirty="0" smtClean="0">
                <a:ln w="1905"/>
                <a:solidFill>
                  <a:schemeClr val="accent1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 750году власть </a:t>
            </a:r>
            <a:r>
              <a:rPr lang="ru-RU" sz="2500" b="1" dirty="0" smtClean="0">
                <a:ln w="1905"/>
                <a:solidFill>
                  <a:schemeClr val="accent1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 халифате перешла к династии </a:t>
            </a:r>
            <a:r>
              <a:rPr lang="ru-RU" sz="2500" b="1" dirty="0" err="1" smtClean="0">
                <a:ln w="1905"/>
                <a:solidFill>
                  <a:schemeClr val="accent1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Аббасидов</a:t>
            </a:r>
            <a:r>
              <a:rPr lang="ru-RU" sz="2400" b="1" dirty="0" smtClean="0">
                <a:ln w="1905"/>
                <a:solidFill>
                  <a:schemeClr val="accent1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.</a:t>
            </a:r>
            <a:endParaRPr lang="ru-RU" sz="2400" b="1" cap="none" spc="0" dirty="0">
              <a:ln w="1905"/>
              <a:solidFill>
                <a:schemeClr val="accent1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876800" y="1600200"/>
            <a:ext cx="4267200" cy="86177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lvl="1" algn="ctr">
              <a:buFont typeface="Arial" pitchFamily="34" charset="0"/>
              <a:buChar char="•"/>
            </a:pPr>
            <a:r>
              <a:rPr lang="ru-RU" sz="2500" b="1" cap="none" spc="0" dirty="0" smtClean="0">
                <a:ln w="1905"/>
                <a:solidFill>
                  <a:schemeClr val="accent1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Была основана новая столица – Багдад.</a:t>
            </a:r>
            <a:endParaRPr lang="ru-RU" sz="2500" b="1" cap="none" spc="0" dirty="0">
              <a:ln w="1905"/>
              <a:solidFill>
                <a:schemeClr val="accent1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257800" y="2590800"/>
            <a:ext cx="3886200" cy="163121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>
              <a:buFont typeface="Arial" pitchFamily="34" charset="0"/>
              <a:buChar char="•"/>
            </a:pPr>
            <a:r>
              <a:rPr lang="ru-RU" sz="2400" b="1" cap="none" spc="0" dirty="0" smtClean="0">
                <a:ln w="1905"/>
                <a:solidFill>
                  <a:schemeClr val="accent1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2500" b="1" cap="none" spc="0" dirty="0" smtClean="0">
                <a:ln w="1905"/>
                <a:solidFill>
                  <a:schemeClr val="accent1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Государство арабов при </a:t>
            </a:r>
            <a:r>
              <a:rPr lang="ru-RU" sz="2500" b="1" cap="none" spc="0" dirty="0" err="1" smtClean="0">
                <a:ln w="1905"/>
                <a:solidFill>
                  <a:schemeClr val="accent1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Аббасидах</a:t>
            </a:r>
            <a:r>
              <a:rPr lang="ru-RU" sz="2500" b="1" cap="none" spc="0" dirty="0" smtClean="0">
                <a:ln w="1905"/>
                <a:solidFill>
                  <a:schemeClr val="accent1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называли Багдадский халифат.</a:t>
            </a:r>
            <a:endParaRPr lang="ru-RU" sz="2500" b="1" cap="none" spc="0" dirty="0">
              <a:ln w="1905"/>
              <a:solidFill>
                <a:schemeClr val="accent1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562600" y="4800600"/>
            <a:ext cx="3200400" cy="186204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300" b="1" cap="none" spc="0" dirty="0" smtClean="0">
                <a:ln w="1905"/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Принявшие ислам освобождались от подушного налога.</a:t>
            </a:r>
          </a:p>
          <a:p>
            <a:pPr algn="ctr"/>
            <a:r>
              <a:rPr lang="ru-RU" sz="2300" b="1" dirty="0" smtClean="0">
                <a:ln w="1905"/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Вскоре льгота была отменена.</a:t>
            </a:r>
            <a:endParaRPr lang="ru-RU" sz="2300" b="1" cap="none" spc="0" dirty="0">
              <a:ln w="1905"/>
              <a:solidFill>
                <a:schemeClr val="accent2">
                  <a:lumMod val="60000"/>
                  <a:lumOff val="4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2400" y="2209800"/>
            <a:ext cx="879215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905"/>
                <a:solidFill>
                  <a:schemeClr val="accent1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7. Халиф </a:t>
            </a:r>
            <a:r>
              <a:rPr lang="ru-RU" sz="5400" b="1" cap="none" spc="0" dirty="0" err="1" smtClean="0">
                <a:ln w="1905"/>
                <a:solidFill>
                  <a:schemeClr val="accent1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Харун</a:t>
            </a:r>
            <a:r>
              <a:rPr lang="ru-RU" sz="5400" b="1" cap="none" spc="0" dirty="0" smtClean="0">
                <a:ln w="1905"/>
                <a:solidFill>
                  <a:schemeClr val="accent1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5400" b="1" cap="none" spc="0" dirty="0" err="1" smtClean="0">
                <a:ln w="1905"/>
                <a:solidFill>
                  <a:schemeClr val="accent1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ар-Рашид</a:t>
            </a:r>
            <a:r>
              <a:rPr lang="ru-RU" sz="5400" b="1" cap="none" spc="0" dirty="0" smtClean="0">
                <a:ln w="1905"/>
                <a:solidFill>
                  <a:schemeClr val="accent1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.</a:t>
            </a:r>
            <a:endParaRPr lang="ru-RU" sz="5400" b="1" cap="none" spc="0" dirty="0">
              <a:ln w="1905"/>
              <a:solidFill>
                <a:schemeClr val="accent1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3" name="Рисунок 2" descr="image016_6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772400" y="5334000"/>
            <a:ext cx="1028700" cy="12763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57200" y="1447800"/>
            <a:ext cx="4876800" cy="38318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300" b="1" dirty="0" err="1" smtClean="0">
                <a:ln w="1905"/>
                <a:solidFill>
                  <a:schemeClr val="accent1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Харун</a:t>
            </a:r>
            <a:r>
              <a:rPr lang="ru-RU" sz="4300" b="1" dirty="0" smtClean="0">
                <a:ln w="1905"/>
                <a:solidFill>
                  <a:schemeClr val="accent1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4300" b="1" dirty="0" err="1" smtClean="0">
                <a:ln w="1905"/>
                <a:solidFill>
                  <a:schemeClr val="accent1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ар-Рашид</a:t>
            </a:r>
            <a:r>
              <a:rPr lang="ru-RU" sz="4300" b="1" dirty="0" smtClean="0">
                <a:ln w="1905"/>
                <a:solidFill>
                  <a:schemeClr val="accent1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–</a:t>
            </a:r>
          </a:p>
          <a:p>
            <a:pPr algn="ctr"/>
            <a:r>
              <a:rPr lang="ru-RU" sz="4000" b="1" dirty="0" smtClean="0">
                <a:ln w="1905"/>
                <a:solidFill>
                  <a:schemeClr val="accent1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4000" b="1" dirty="0" smtClean="0">
                <a:ln w="1905"/>
                <a:solidFill>
                  <a:schemeClr val="accent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(768 – 809) -</a:t>
            </a:r>
            <a:r>
              <a:rPr lang="ru-RU" sz="4000" b="1" dirty="0" smtClean="0">
                <a:solidFill>
                  <a:schemeClr val="accent2">
                    <a:lumMod val="75000"/>
                  </a:schemeClr>
                </a:solidFill>
              </a:rPr>
              <a:t> арабский халиф, правитель </a:t>
            </a:r>
          </a:p>
          <a:p>
            <a:pPr algn="ctr"/>
            <a:r>
              <a:rPr lang="ru-RU" sz="4000" b="1" dirty="0" smtClean="0">
                <a:solidFill>
                  <a:schemeClr val="accent2">
                    <a:lumMod val="75000"/>
                  </a:schemeClr>
                </a:solidFill>
              </a:rPr>
              <a:t>Багдадского халифата.</a:t>
            </a:r>
            <a:r>
              <a:rPr lang="ru-RU" sz="4000" dirty="0" smtClean="0"/>
              <a:t> </a:t>
            </a:r>
            <a:endParaRPr lang="ru-RU" sz="4000" dirty="0"/>
          </a:p>
        </p:txBody>
      </p:sp>
      <p:pic>
        <p:nvPicPr>
          <p:cNvPr id="33794" name="Picture 2" descr="Харун ар-Рашид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86400" y="304800"/>
            <a:ext cx="3457668" cy="63112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22" name="Picture 6" descr="http://ozon-st.cdn.ngenix.net/multimedia/101336464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67200" y="228600"/>
            <a:ext cx="4559100" cy="64008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228600" y="1981200"/>
            <a:ext cx="3657600" cy="123110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700" b="1" cap="none" spc="0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17. </a:t>
            </a:r>
            <a:r>
              <a:rPr lang="ru-RU" sz="3700" b="1" cap="none" spc="0" dirty="0" err="1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Везир</a:t>
            </a:r>
            <a:r>
              <a:rPr lang="ru-RU" sz="3700" b="1" cap="none" spc="0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– советник.</a:t>
            </a:r>
            <a:endParaRPr lang="ru-RU" sz="3700" b="1" cap="none" spc="0" dirty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http://info.ocvita.com.ua/pars_docs/refs/1/848/848_html_m60fa690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24787" cy="685800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838200" y="1676400"/>
            <a:ext cx="8001000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000" b="1" dirty="0" smtClean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Опрос по теме: «образование славянских государств».</a:t>
            </a:r>
            <a:endParaRPr lang="ru-RU" sz="4000" b="1" dirty="0">
              <a:ln w="1905"/>
              <a:solidFill>
                <a:schemeClr val="bg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09600" y="609600"/>
            <a:ext cx="7094634" cy="9694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700" b="1" cap="none" spc="0" dirty="0" smtClean="0">
                <a:ln w="1905"/>
                <a:solidFill>
                  <a:schemeClr val="accent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8. Распад халифата.</a:t>
            </a:r>
            <a:endParaRPr lang="ru-RU" sz="5700" b="1" cap="none" spc="0" dirty="0">
              <a:ln w="1905"/>
              <a:solidFill>
                <a:schemeClr val="accent2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3" name="Рисунок 2" descr="image016_6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772400" y="304800"/>
            <a:ext cx="1028700" cy="1276350"/>
          </a:xfrm>
          <a:prstGeom prst="rect">
            <a:avLst/>
          </a:prstGeom>
        </p:spPr>
      </p:pic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533400" y="2286000"/>
          <a:ext cx="8077200" cy="362079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92400"/>
                <a:gridCol w="2692400"/>
                <a:gridCol w="2692400"/>
              </a:tblGrid>
              <a:tr h="685800"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Предпосылки</a:t>
                      </a:r>
                      <a:r>
                        <a:rPr lang="ru-RU" sz="2000" baseline="0" dirty="0" smtClean="0"/>
                        <a:t> распада.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Основные события распада.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Итог распада. Новые территории.</a:t>
                      </a:r>
                      <a:endParaRPr lang="ru-RU" sz="2000" dirty="0"/>
                    </a:p>
                  </a:txBody>
                  <a:tcPr/>
                </a:tc>
              </a:tr>
              <a:tr h="2919753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28600" y="228600"/>
            <a:ext cx="339708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905"/>
                <a:solidFill>
                  <a:schemeClr val="accent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Понятия. </a:t>
            </a:r>
            <a:endParaRPr lang="ru-RU" sz="5400" b="1" cap="none" spc="0" dirty="0">
              <a:ln w="1905"/>
              <a:solidFill>
                <a:schemeClr val="accent2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28600" y="1143000"/>
            <a:ext cx="3419462" cy="480131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ru-RU" sz="3400" b="1" cap="none" spc="0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1. Бедуины -</a:t>
            </a:r>
          </a:p>
          <a:p>
            <a:r>
              <a:rPr lang="ru-RU" sz="34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2. Храм Кааба -</a:t>
            </a:r>
          </a:p>
          <a:p>
            <a:r>
              <a:rPr lang="ru-RU" sz="3400" b="1" cap="none" spc="0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3. </a:t>
            </a:r>
            <a:r>
              <a:rPr lang="ru-RU" sz="34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Аллах -</a:t>
            </a:r>
            <a:endParaRPr lang="ru-RU" sz="3400" b="1" cap="none" spc="0" dirty="0" smtClean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r>
              <a:rPr lang="ru-RU" sz="34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4. Пророк - </a:t>
            </a:r>
          </a:p>
          <a:p>
            <a:r>
              <a:rPr lang="ru-RU" sz="34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5. Мусульмане -</a:t>
            </a:r>
          </a:p>
          <a:p>
            <a:r>
              <a:rPr lang="ru-RU" sz="34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6. Медина –</a:t>
            </a:r>
          </a:p>
          <a:p>
            <a:r>
              <a:rPr lang="ru-RU" sz="34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7. Хиджра -</a:t>
            </a:r>
          </a:p>
          <a:p>
            <a:r>
              <a:rPr lang="ru-RU" sz="34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8. Ислам -</a:t>
            </a:r>
          </a:p>
          <a:p>
            <a:r>
              <a:rPr lang="ru-RU" sz="34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9. Коран –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4086462" y="1371600"/>
            <a:ext cx="5057538" cy="375487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ru-RU" sz="34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10. Суры -</a:t>
            </a:r>
          </a:p>
          <a:p>
            <a:r>
              <a:rPr lang="ru-RU" sz="34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11. Шариат - </a:t>
            </a:r>
          </a:p>
          <a:p>
            <a:r>
              <a:rPr lang="ru-RU" sz="3400" b="1" cap="none" spc="0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12. Кади - </a:t>
            </a:r>
          </a:p>
          <a:p>
            <a:r>
              <a:rPr lang="ru-RU" sz="34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13. Паломничество -</a:t>
            </a:r>
          </a:p>
          <a:p>
            <a:r>
              <a:rPr lang="ru-RU" sz="3400" b="1" cap="none" spc="0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14. Халифы -</a:t>
            </a:r>
          </a:p>
          <a:p>
            <a:r>
              <a:rPr lang="ru-RU" sz="34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15. </a:t>
            </a:r>
            <a:r>
              <a:rPr lang="ru-RU" sz="3400" b="1" cap="none" spc="0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Арабский халифат -</a:t>
            </a:r>
          </a:p>
          <a:p>
            <a:r>
              <a:rPr lang="ru-RU" sz="34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16. </a:t>
            </a:r>
            <a:r>
              <a:rPr lang="ru-RU" sz="3400" b="1" dirty="0" err="1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Везир</a:t>
            </a:r>
            <a:r>
              <a:rPr lang="ru-RU" sz="34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-</a:t>
            </a:r>
            <a:endParaRPr lang="ru-RU" sz="3400" b="1" cap="none" spc="0" dirty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https://scibook.net/files/uch_group34/uch_pgroup14/uch_uch454/image/229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1905000"/>
            <a:ext cx="8686800" cy="2838934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152400" y="4800600"/>
            <a:ext cx="8763000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600" b="1" dirty="0" smtClean="0">
                <a:ln w="1905"/>
                <a:solidFill>
                  <a:schemeClr val="accent1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Караван-сарай (постоялый двор на торговом пути) и рынок. </a:t>
            </a:r>
            <a:r>
              <a:rPr lang="ru-RU" sz="3600" b="1" i="1" dirty="0" smtClean="0">
                <a:ln w="1905"/>
                <a:solidFill>
                  <a:schemeClr val="accent1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Миниатюра.</a:t>
            </a:r>
            <a:endParaRPr lang="ru-RU" sz="3600" b="1" i="1" cap="none" spc="0" dirty="0">
              <a:ln w="1905"/>
              <a:solidFill>
                <a:schemeClr val="accent1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0" y="381000"/>
            <a:ext cx="8763000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b="1" cap="none" spc="0" dirty="0" smtClean="0">
                <a:ln w="1905"/>
                <a:solidFill>
                  <a:schemeClr val="accent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Что рисунок может рассказать о жизни арабов?</a:t>
            </a:r>
            <a:endParaRPr lang="ru-RU" sz="3200" b="1" cap="none" spc="0" dirty="0">
              <a:ln w="1905"/>
              <a:solidFill>
                <a:schemeClr val="accent2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http://info.ocvita.com.ua/pars_docs/refs/1/848/848_html_m60fa690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24787" cy="685800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2667000" y="1295400"/>
            <a:ext cx="609600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Тема урока:</a:t>
            </a:r>
          </a:p>
          <a:p>
            <a:pPr algn="ctr"/>
            <a:r>
              <a:rPr lang="ru-RU" sz="4000" b="1" dirty="0" smtClean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Возникновение ислама.</a:t>
            </a:r>
          </a:p>
          <a:p>
            <a:pPr algn="ctr"/>
            <a:r>
              <a:rPr lang="ru-RU" sz="4000" b="1" dirty="0" smtClean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Арабский халифат и его распад.</a:t>
            </a:r>
            <a:endParaRPr lang="ru-RU" sz="4000" b="1" dirty="0">
              <a:ln w="1905"/>
              <a:solidFill>
                <a:schemeClr val="bg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57200" y="1981200"/>
            <a:ext cx="9296400" cy="19389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914400" indent="-914400">
              <a:buAutoNum type="arabicPeriod"/>
            </a:pPr>
            <a:r>
              <a:rPr lang="ru-RU" sz="6000" b="1" dirty="0" smtClean="0">
                <a:ln w="1905"/>
                <a:solidFill>
                  <a:schemeClr val="accent1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Природа и занятия населения Аравии.</a:t>
            </a:r>
          </a:p>
        </p:txBody>
      </p:sp>
      <p:pic>
        <p:nvPicPr>
          <p:cNvPr id="3" name="Рисунок 2" descr="image016_6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848600" y="5257800"/>
            <a:ext cx="1028700" cy="12763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://ekb-gymn174.ru/slovo_uch/maspanina/6kl_araby_7_11_vv.jpg"/>
          <p:cNvPicPr>
            <a:picLocks noChangeAspect="1" noChangeArrowheads="1"/>
          </p:cNvPicPr>
          <p:nvPr/>
        </p:nvPicPr>
        <p:blipFill>
          <a:blip r:embed="rId2" cstate="print"/>
          <a:srcRect l="37899" t="8321" r="6889" b="20327"/>
          <a:stretch>
            <a:fillRect/>
          </a:stretch>
        </p:blipFill>
        <p:spPr bwMode="auto">
          <a:xfrm>
            <a:off x="304800" y="228600"/>
            <a:ext cx="8534400" cy="6400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457200" y="1828800"/>
          <a:ext cx="8382000" cy="464820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2794000"/>
                <a:gridCol w="2844800"/>
                <a:gridCol w="2743200"/>
              </a:tblGrid>
              <a:tr h="1088323">
                <a:tc>
                  <a:txBody>
                    <a:bodyPr/>
                    <a:lstStyle/>
                    <a:p>
                      <a:pPr algn="ctr"/>
                      <a:endParaRPr lang="ru-RU" sz="3200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3200" dirty="0" smtClean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  <a:p>
                      <a:pPr algn="ctr"/>
                      <a:endParaRPr lang="ru-RU" sz="3200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3200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3559877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0" y="0"/>
            <a:ext cx="8915400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400" b="1" cap="none" spc="0" dirty="0" smtClean="0">
                <a:ln w="1905"/>
                <a:solidFill>
                  <a:schemeClr val="accent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Таблица: «Основные занятия населения Аравии».</a:t>
            </a:r>
            <a:endParaRPr lang="ru-RU" sz="4400" b="1" cap="none" spc="0" dirty="0">
              <a:ln w="1905"/>
              <a:solidFill>
                <a:schemeClr val="accent2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33400" y="2057400"/>
            <a:ext cx="265970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3200" b="1" dirty="0" smtClean="0">
                <a:solidFill>
                  <a:schemeClr val="accent1">
                    <a:lumMod val="75000"/>
                  </a:schemeClr>
                </a:solidFill>
              </a:rPr>
              <a:t>Земледелие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3276600" y="2057400"/>
            <a:ext cx="288027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smtClean="0">
                <a:solidFill>
                  <a:schemeClr val="accent1">
                    <a:lumMod val="75000"/>
                  </a:schemeClr>
                </a:solidFill>
              </a:rPr>
              <a:t>Скотоводство</a:t>
            </a:r>
            <a:endParaRPr lang="ru-RU" sz="3200" b="1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6400800" y="2057400"/>
            <a:ext cx="202786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3200" b="1" dirty="0" smtClean="0">
                <a:solidFill>
                  <a:schemeClr val="accent1">
                    <a:lumMod val="75000"/>
                  </a:schemeClr>
                </a:solidFill>
              </a:rPr>
              <a:t>Торговля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533400" y="2971800"/>
            <a:ext cx="2590800" cy="34932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700" b="1" dirty="0" smtClean="0">
                <a:solidFill>
                  <a:schemeClr val="accent1">
                    <a:lumMod val="75000"/>
                  </a:schemeClr>
                </a:solidFill>
              </a:rPr>
              <a:t>Для земледелия были пригодны лишь небольшие оазисы на юге и западе Аравии.</a:t>
            </a:r>
          </a:p>
          <a:p>
            <a:r>
              <a:rPr lang="ru-RU" sz="1700" b="1" dirty="0" smtClean="0">
                <a:solidFill>
                  <a:schemeClr val="accent1">
                    <a:lumMod val="75000"/>
                  </a:schemeClr>
                </a:solidFill>
              </a:rPr>
              <a:t>Из колодцев и ручьев они брали воду, возделывали сады, рощи финиковых пальм и виноградники, сахарный тростник, хлопчатник.</a:t>
            </a:r>
          </a:p>
          <a:p>
            <a:endParaRPr lang="ru-RU" sz="1700" b="1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3429000" y="2971800"/>
            <a:ext cx="2590800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700" b="1" dirty="0" smtClean="0">
                <a:solidFill>
                  <a:schemeClr val="accent1">
                    <a:lumMod val="75000"/>
                  </a:schemeClr>
                </a:solidFill>
              </a:rPr>
              <a:t>Разводили верблюдов, овец и лошадей.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6248400" y="2971800"/>
            <a:ext cx="2590800" cy="27238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700" b="1" dirty="0" smtClean="0">
                <a:solidFill>
                  <a:schemeClr val="accent1">
                    <a:lumMod val="75000"/>
                  </a:schemeClr>
                </a:solidFill>
              </a:rPr>
              <a:t>Каждую весну в течение четырех месяцев в Мекке проходили ярмарки. Кочевники  пригоняли скот и обменивали его на хлеб, ткани, оружие, посуду.</a:t>
            </a:r>
          </a:p>
          <a:p>
            <a:endParaRPr lang="ru-RU" sz="1700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  <p:bldP spid="9" grpId="0"/>
      <p:bldP spid="1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-228600" y="228600"/>
            <a:ext cx="9372600" cy="135421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100" b="1" cap="none" spc="0" dirty="0" smtClean="0">
                <a:ln w="1905"/>
                <a:solidFill>
                  <a:schemeClr val="accent1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Какие арабы проживали на территории Аравии?</a:t>
            </a:r>
            <a:endParaRPr lang="ru-RU" sz="4100" b="1" cap="none" spc="0" dirty="0">
              <a:ln w="1905"/>
              <a:solidFill>
                <a:schemeClr val="accent1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057400" y="1981200"/>
            <a:ext cx="4917820" cy="6924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900" b="1" cap="none" spc="0" dirty="0" smtClean="0">
                <a:ln w="1905"/>
                <a:solidFill>
                  <a:schemeClr val="accent4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Оседлые и кочевые</a:t>
            </a:r>
            <a:endParaRPr lang="ru-RU" sz="3900" b="1" cap="none" spc="0" dirty="0">
              <a:ln w="1905"/>
              <a:solidFill>
                <a:schemeClr val="accent4">
                  <a:lumMod val="5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0" y="3048000"/>
            <a:ext cx="9067800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4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1. Бедуины – кочевые арабы «степняки».</a:t>
            </a:r>
            <a:endParaRPr lang="ru-RU" sz="4400" b="1" cap="none" spc="0" dirty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23554" name="Picture 2" descr="https://scibook.net/files/uch_group34/uch_pgroup14/uch_uch454/image/228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3962400"/>
            <a:ext cx="2295525" cy="2200671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152400" y="6096000"/>
            <a:ext cx="6579429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800" b="1" cap="none" spc="0" dirty="0" smtClean="0">
                <a:ln w="1905"/>
                <a:solidFill>
                  <a:schemeClr val="accent1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Бедуины в походе. </a:t>
            </a:r>
            <a:r>
              <a:rPr lang="ru-RU" sz="2800" b="1" i="1" cap="none" spc="0" dirty="0" smtClean="0">
                <a:ln w="1905"/>
                <a:solidFill>
                  <a:schemeClr val="accent1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Миниатюра </a:t>
            </a:r>
            <a:r>
              <a:rPr lang="en-US" sz="2800" b="1" i="1" cap="none" spc="0" dirty="0" smtClean="0">
                <a:ln w="1905"/>
                <a:solidFill>
                  <a:schemeClr val="accent1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XIII </a:t>
            </a:r>
            <a:r>
              <a:rPr lang="ru-RU" sz="2800" b="1" i="1" cap="none" spc="0" dirty="0" smtClean="0">
                <a:ln w="1905"/>
                <a:solidFill>
                  <a:schemeClr val="accent1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в.</a:t>
            </a:r>
            <a:endParaRPr lang="ru-RU" sz="2800" b="1" i="1" cap="none" spc="0" dirty="0">
              <a:ln w="1905"/>
              <a:solidFill>
                <a:schemeClr val="accent1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914400" y="3200400"/>
          <a:ext cx="7696201" cy="275277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20253"/>
                <a:gridCol w="5675948"/>
              </a:tblGrid>
              <a:tr h="1066800">
                <a:tc>
                  <a:txBody>
                    <a:bodyPr/>
                    <a:lstStyle/>
                    <a:p>
                      <a:endParaRPr lang="ru-RU" sz="3200" b="1" dirty="0">
                        <a:solidFill>
                          <a:schemeClr val="accent2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762000">
                <a:tc>
                  <a:txBody>
                    <a:bodyPr/>
                    <a:lstStyle/>
                    <a:p>
                      <a:endParaRPr lang="ru-RU" sz="3200" b="1" dirty="0">
                        <a:solidFill>
                          <a:schemeClr val="accent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923974">
                <a:tc>
                  <a:txBody>
                    <a:bodyPr/>
                    <a:lstStyle/>
                    <a:p>
                      <a:endParaRPr lang="ru-RU" sz="3200" b="1" dirty="0">
                        <a:solidFill>
                          <a:schemeClr val="accent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914400" y="1219200"/>
            <a:ext cx="783740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905"/>
                <a:solidFill>
                  <a:schemeClr val="accent1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Образ жизни бедуинов</a:t>
            </a:r>
            <a:endParaRPr lang="ru-RU" sz="5400" b="1" cap="none" spc="0" dirty="0">
              <a:ln w="1905"/>
              <a:solidFill>
                <a:schemeClr val="accent1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990600" y="3352800"/>
            <a:ext cx="189667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smtClean="0">
                <a:solidFill>
                  <a:schemeClr val="accent2">
                    <a:lumMod val="75000"/>
                  </a:schemeClr>
                </a:solidFill>
              </a:rPr>
              <a:t>Питание</a:t>
            </a:r>
            <a:endParaRPr lang="ru-RU" sz="32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066800" y="4343400"/>
            <a:ext cx="172034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smtClean="0">
                <a:solidFill>
                  <a:schemeClr val="accent2">
                    <a:lumMod val="75000"/>
                  </a:schemeClr>
                </a:solidFill>
              </a:rPr>
              <a:t>Одежда</a:t>
            </a:r>
            <a:endParaRPr lang="ru-RU" sz="32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143000" y="5257800"/>
            <a:ext cx="160813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smtClean="0">
                <a:solidFill>
                  <a:schemeClr val="accent2">
                    <a:lumMod val="75000"/>
                  </a:schemeClr>
                </a:solidFill>
              </a:rPr>
              <a:t>Жилье </a:t>
            </a:r>
            <a:endParaRPr lang="ru-RU" sz="32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124200" y="3505200"/>
            <a:ext cx="446821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i="1" dirty="0" smtClean="0">
                <a:solidFill>
                  <a:schemeClr val="accent4">
                    <a:lumMod val="50000"/>
                  </a:schemeClr>
                </a:solidFill>
              </a:rPr>
              <a:t>Питались молоком и мясом.</a:t>
            </a:r>
            <a:endParaRPr lang="ru-RU" sz="2400" b="1" i="1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895600" y="4343400"/>
            <a:ext cx="5933291" cy="4154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100" b="1" i="1" dirty="0" smtClean="0">
                <a:solidFill>
                  <a:schemeClr val="accent4">
                    <a:lumMod val="50000"/>
                  </a:schemeClr>
                </a:solidFill>
              </a:rPr>
              <a:t>Одевались в ткани из верблюжьей шерсти</a:t>
            </a:r>
            <a:r>
              <a:rPr lang="ru-RU" sz="1900" b="1" i="1" dirty="0" smtClean="0">
                <a:solidFill>
                  <a:schemeClr val="accent4">
                    <a:lumMod val="50000"/>
                  </a:schemeClr>
                </a:solidFill>
              </a:rPr>
              <a:t>. </a:t>
            </a:r>
            <a:endParaRPr lang="ru-RU" sz="1900" b="1" i="1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971800" y="5029200"/>
            <a:ext cx="5638800" cy="9694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900" b="1" dirty="0" smtClean="0">
                <a:solidFill>
                  <a:schemeClr val="accent4">
                    <a:lumMod val="50000"/>
                  </a:schemeClr>
                </a:solidFill>
              </a:rPr>
              <a:t>Укрывались от палящего зноя и холодного зимнего ветра в палатке из верблюжьего войлока</a:t>
            </a:r>
            <a:endParaRPr lang="ru-RU" sz="1900" b="1" dirty="0">
              <a:solidFill>
                <a:schemeClr val="accent4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8" grpId="0"/>
      <p:bldP spid="9" grpId="0"/>
      <p:bldP spid="10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праведливость">
  <a:themeElements>
    <a:clrScheme name="Справедливость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Справедливость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праведливость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381</TotalTime>
  <Words>573</Words>
  <Application>Microsoft Office PowerPoint</Application>
  <PresentationFormat>Экран (4:3)</PresentationFormat>
  <Paragraphs>91</Paragraphs>
  <Slides>32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32</vt:i4>
      </vt:variant>
    </vt:vector>
  </HeadingPairs>
  <TitlesOfParts>
    <vt:vector size="33" baseType="lpstr">
      <vt:lpstr>Справедливость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41</cp:revision>
  <dcterms:created xsi:type="dcterms:W3CDTF">2017-09-27T15:07:14Z</dcterms:created>
  <dcterms:modified xsi:type="dcterms:W3CDTF">2019-06-04T10:28:55Z</dcterms:modified>
</cp:coreProperties>
</file>