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12"/>
  </p:handoutMasterIdLst>
  <p:sldIdLst>
    <p:sldId id="274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60"/>
  </p:normalViewPr>
  <p:slideViewPr>
    <p:cSldViewPr>
      <p:cViewPr>
        <p:scale>
          <a:sx n="89" d="100"/>
          <a:sy n="89" d="100"/>
        </p:scale>
        <p:origin x="-6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31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B9660-A39F-452D-8774-15BED57393D9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EA4A6-1D4D-4ED1-B1D7-152D27A2F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6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23054-9FEF-4ED4-8813-8AF0947C6A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19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22EF5-63AC-443E-B98C-14C869FDC8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37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25A3A-CBAE-45C3-BAA3-BB5F0CD88C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09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49A37-95B3-46F1-A204-95497AE008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8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8D991-7960-40D0-B99E-40D5550701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7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A7CD4-B7F9-477B-8515-CA9A0CA0D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3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133D1-D921-43C0-A85E-CDCF6A8B96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67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FFD54-9860-419D-BB24-E9D5343AF4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159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B4218-FEC7-4438-9DBD-579A525C74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64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EDA41-B87E-42B8-AA37-086BB5BBC1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64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A8648-4127-488D-9915-C7A68B9CD4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651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5">
                <a:lumMod val="50000"/>
              </a:schemeClr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89/91652366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69139945-EDA9-4E04-AB9D-D3A69FD8E0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1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664140"/>
              </p:ext>
            </p:extLst>
          </p:nvPr>
        </p:nvGraphicFramePr>
        <p:xfrm>
          <a:off x="0" y="0"/>
          <a:ext cx="9180512" cy="81361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75891"/>
                <a:gridCol w="2988009"/>
                <a:gridCol w="3116612"/>
              </a:tblGrid>
              <a:tr h="1404727">
                <a:tc>
                  <a:txBody>
                    <a:bodyPr/>
                    <a:lstStyle/>
                    <a:p>
                      <a:pPr marL="342900" indent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КЛЮЧЕВЫЕ СЛОВА</a:t>
                      </a:r>
                      <a:b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(словосочетания)</a:t>
                      </a:r>
                    </a:p>
                    <a:p>
                      <a:pPr marL="342900" indent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/до прочтения стихотворения/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ВЫПИСКИ ИЗ ТЕКСТА</a:t>
                      </a: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(связанные с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ключевыми словами)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ПОЧЕМУ  ЭТА  ЦИТАТА (ЭТИ  СЛОВА)  ВАЖНЫ  ДЛЯ МЕНЯ</a:t>
                      </a:r>
                      <a:endParaRPr lang="ru-RU" dirty="0"/>
                    </a:p>
                  </a:txBody>
                  <a:tcPr/>
                </a:tc>
              </a:tr>
              <a:tr h="591270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ru-RU" sz="1800" b="1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во время чтения/</a:t>
                      </a:r>
                      <a:b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endParaRPr lang="ru-RU" sz="1800" b="1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8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76470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«Нет сомнения, что он  создал наш поэтический, наш литературный язык и что нам и нашим потомкам остаётся только идти по пути, проложенному его гением…»</a:t>
            </a:r>
          </a:p>
          <a:p>
            <a:pPr indent="457200" algn="r"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И.С. Тургенев</a:t>
            </a:r>
          </a:p>
        </p:txBody>
      </p:sp>
    </p:spTree>
    <p:extLst>
      <p:ext uri="{BB962C8B-B14F-4D97-AF65-F5344CB8AC3E}">
        <p14:creationId xmlns:p14="http://schemas.microsoft.com/office/powerpoint/2010/main" val="17402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836712"/>
            <a:ext cx="5688632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algn="just">
              <a:lnSpc>
                <a:spcPct val="115000"/>
              </a:lnSpc>
            </a:pPr>
            <a:r>
              <a:rPr lang="ru-RU" sz="2800" b="1" dirty="0">
                <a:solidFill>
                  <a:srgbClr val="3A0000"/>
                </a:solidFill>
                <a:latin typeface="+mn-lt"/>
                <a:cs typeface="Times New Roman" pitchFamily="18" charset="0"/>
              </a:rPr>
              <a:t>1. Блеснул мороз, и </a:t>
            </a:r>
            <a:r>
              <a:rPr lang="ru-RU" sz="2800" b="1" u="sng" dirty="0">
                <a:solidFill>
                  <a:srgbClr val="3A0000"/>
                </a:solidFill>
                <a:latin typeface="+mn-lt"/>
                <a:cs typeface="Times New Roman" pitchFamily="18" charset="0"/>
              </a:rPr>
              <a:t>……</a:t>
            </a:r>
            <a:r>
              <a:rPr lang="ru-RU" sz="2800" b="1" dirty="0">
                <a:solidFill>
                  <a:srgbClr val="3A0000"/>
                </a:solidFill>
                <a:latin typeface="+mn-lt"/>
                <a:cs typeface="Times New Roman" pitchFamily="18" charset="0"/>
              </a:rPr>
              <a:t> мы </a:t>
            </a:r>
            <a:endParaRPr lang="ru-RU" sz="2800" b="1" dirty="0">
              <a:solidFill>
                <a:srgbClr val="3A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49263" algn="just">
              <a:lnSpc>
                <a:spcPct val="115000"/>
              </a:lnSpc>
            </a:pPr>
            <a:r>
              <a:rPr lang="ru-RU" sz="2800" b="1" dirty="0">
                <a:solidFill>
                  <a:srgbClr val="3A0000"/>
                </a:solidFill>
                <a:latin typeface="+mn-lt"/>
                <a:cs typeface="Times New Roman" pitchFamily="18" charset="0"/>
              </a:rPr>
              <a:t>    Проказам матушки зимы. </a:t>
            </a:r>
          </a:p>
          <a:p>
            <a:pPr marL="449263" algn="just">
              <a:lnSpc>
                <a:spcPct val="115000"/>
              </a:lnSpc>
            </a:pPr>
            <a:endParaRPr lang="ru-RU" sz="2800" b="1" dirty="0">
              <a:solidFill>
                <a:srgbClr val="3A0000"/>
              </a:solidFill>
              <a:latin typeface="+mn-lt"/>
              <a:cs typeface="Calibri" pitchFamily="34" charset="0"/>
            </a:endParaRPr>
          </a:p>
          <a:p>
            <a:pPr marL="449263">
              <a:lnSpc>
                <a:spcPct val="115000"/>
              </a:lnSpc>
            </a:pPr>
            <a:r>
              <a:rPr lang="ru-RU" sz="2800" b="1" dirty="0">
                <a:solidFill>
                  <a:srgbClr val="3A0000"/>
                </a:solidFill>
                <a:latin typeface="+mn-lt"/>
                <a:cs typeface="Times New Roman" pitchFamily="18" charset="0"/>
              </a:rPr>
              <a:t>2. Мы почитаем всех нулями, </a:t>
            </a:r>
            <a:endParaRPr lang="ru-RU" sz="2800" b="1" dirty="0">
              <a:solidFill>
                <a:srgbClr val="3A0000"/>
              </a:solidFill>
              <a:latin typeface="+mn-lt"/>
              <a:cs typeface="Calibri" pitchFamily="34" charset="0"/>
            </a:endParaRPr>
          </a:p>
          <a:p>
            <a:pPr marL="449263">
              <a:lnSpc>
                <a:spcPct val="115000"/>
              </a:lnSpc>
            </a:pPr>
            <a:r>
              <a:rPr lang="ru-RU" sz="2800" b="1" dirty="0">
                <a:solidFill>
                  <a:srgbClr val="3A0000"/>
                </a:solidFill>
                <a:latin typeface="+mn-lt"/>
                <a:cs typeface="Times New Roman" pitchFamily="18" charset="0"/>
              </a:rPr>
              <a:t>    А </a:t>
            </a:r>
            <a:r>
              <a:rPr lang="ru-RU" sz="2800" b="1" u="sng" dirty="0">
                <a:solidFill>
                  <a:srgbClr val="3A0000"/>
                </a:solidFill>
                <a:latin typeface="+mn-lt"/>
                <a:cs typeface="Times New Roman" pitchFamily="18" charset="0"/>
              </a:rPr>
              <a:t>……..</a:t>
            </a:r>
            <a:r>
              <a:rPr lang="ru-RU" sz="2800" b="1" dirty="0">
                <a:solidFill>
                  <a:srgbClr val="3A0000"/>
                </a:solidFill>
                <a:latin typeface="+mn-lt"/>
                <a:cs typeface="Times New Roman" pitchFamily="18" charset="0"/>
              </a:rPr>
              <a:t> — себя. </a:t>
            </a:r>
          </a:p>
          <a:p>
            <a:pPr marL="449263" algn="just">
              <a:lnSpc>
                <a:spcPct val="115000"/>
              </a:lnSpc>
            </a:pPr>
            <a:endParaRPr lang="ru-RU" sz="2800" b="1" dirty="0">
              <a:solidFill>
                <a:srgbClr val="3A0000"/>
              </a:solidFill>
              <a:latin typeface="+mn-lt"/>
              <a:cs typeface="Times New Roman" pitchFamily="18" charset="0"/>
            </a:endParaRPr>
          </a:p>
          <a:p>
            <a:pPr marL="449263" algn="just">
              <a:lnSpc>
                <a:spcPct val="115000"/>
              </a:lnSpc>
            </a:pPr>
            <a:r>
              <a:rPr lang="ru-RU" sz="2800" b="1" dirty="0">
                <a:solidFill>
                  <a:srgbClr val="3A0000"/>
                </a:solidFill>
                <a:latin typeface="+mn-lt"/>
                <a:cs typeface="Calibri" pitchFamily="34" charset="0"/>
              </a:rPr>
              <a:t>3. В тот год осенняя погода </a:t>
            </a:r>
          </a:p>
          <a:p>
            <a:pPr marL="449263" algn="just">
              <a:lnSpc>
                <a:spcPct val="115000"/>
              </a:lnSpc>
            </a:pPr>
            <a:r>
              <a:rPr lang="ru-RU" sz="2800" b="1" dirty="0">
                <a:solidFill>
                  <a:srgbClr val="3A0000"/>
                </a:solidFill>
                <a:latin typeface="+mn-lt"/>
                <a:cs typeface="Calibri" pitchFamily="34" charset="0"/>
              </a:rPr>
              <a:t>    Стояла долго у двора, </a:t>
            </a:r>
          </a:p>
          <a:p>
            <a:pPr marL="449263" algn="just">
              <a:lnSpc>
                <a:spcPct val="115000"/>
              </a:lnSpc>
            </a:pPr>
            <a:r>
              <a:rPr lang="ru-RU" sz="2800" b="1" dirty="0">
                <a:solidFill>
                  <a:srgbClr val="3A0000"/>
                </a:solidFill>
                <a:latin typeface="+mn-lt"/>
                <a:cs typeface="Calibri" pitchFamily="34" charset="0"/>
              </a:rPr>
              <a:t>   </a:t>
            </a:r>
            <a:r>
              <a:rPr lang="ru-RU" sz="2800" b="1" dirty="0" smtClean="0">
                <a:solidFill>
                  <a:srgbClr val="3A0000"/>
                </a:solidFill>
                <a:latin typeface="+mn-lt"/>
                <a:cs typeface="Calibri" pitchFamily="34" charset="0"/>
              </a:rPr>
              <a:t> Зимы </a:t>
            </a:r>
            <a:r>
              <a:rPr lang="ru-RU" sz="2800" b="1" dirty="0">
                <a:solidFill>
                  <a:srgbClr val="3A0000"/>
                </a:solidFill>
                <a:latin typeface="+mn-lt"/>
                <a:cs typeface="Calibri" pitchFamily="34" charset="0"/>
              </a:rPr>
              <a:t>ждала, ждала природа </a:t>
            </a:r>
          </a:p>
          <a:p>
            <a:pPr marL="449263" algn="just">
              <a:lnSpc>
                <a:spcPct val="115000"/>
              </a:lnSpc>
            </a:pPr>
            <a:r>
              <a:rPr lang="ru-RU" sz="2800" b="1" dirty="0">
                <a:solidFill>
                  <a:srgbClr val="3A0000"/>
                </a:solidFill>
                <a:latin typeface="+mn-lt"/>
                <a:cs typeface="Calibri" pitchFamily="34" charset="0"/>
              </a:rPr>
              <a:t>   </a:t>
            </a:r>
            <a:r>
              <a:rPr lang="ru-RU" sz="2800" b="1" dirty="0" smtClean="0">
                <a:solidFill>
                  <a:srgbClr val="3A0000"/>
                </a:solidFill>
                <a:latin typeface="+mn-lt"/>
                <a:cs typeface="Calibri" pitchFamily="34" charset="0"/>
              </a:rPr>
              <a:t> Снег </a:t>
            </a:r>
            <a:r>
              <a:rPr lang="ru-RU" sz="2800" b="1" dirty="0">
                <a:solidFill>
                  <a:srgbClr val="3A0000"/>
                </a:solidFill>
                <a:latin typeface="+mn-lt"/>
                <a:cs typeface="Calibri" pitchFamily="34" charset="0"/>
              </a:rPr>
              <a:t>выпал только в </a:t>
            </a:r>
            <a:r>
              <a:rPr lang="ru-RU" sz="2800" b="1" u="sng" dirty="0">
                <a:solidFill>
                  <a:srgbClr val="3A0000"/>
                </a:solidFill>
                <a:latin typeface="+mn-lt"/>
                <a:cs typeface="Calibri" pitchFamily="34" charset="0"/>
              </a:rPr>
              <a:t>…...</a:t>
            </a:r>
            <a:r>
              <a:rPr lang="ru-RU" sz="2800" b="1" dirty="0">
                <a:solidFill>
                  <a:srgbClr val="3A0000"/>
                </a:solidFill>
                <a:latin typeface="+mn-lt"/>
                <a:cs typeface="Calibri" pitchFamily="34" charset="0"/>
              </a:rPr>
              <a:t> </a:t>
            </a:r>
            <a:r>
              <a:rPr lang="ru-RU" sz="2400" dirty="0">
                <a:solidFill>
                  <a:srgbClr val="3A0000"/>
                </a:solidFill>
                <a:latin typeface="+mn-lt"/>
                <a:cs typeface="Calibri" pitchFamily="34" charset="0"/>
              </a:rPr>
              <a:t>(</a:t>
            </a:r>
            <a:r>
              <a:rPr lang="ru-RU" sz="2400" b="1" i="1" dirty="0">
                <a:solidFill>
                  <a:srgbClr val="3A0000"/>
                </a:solidFill>
                <a:latin typeface="+mn-lt"/>
                <a:cs typeface="Calibri" pitchFamily="34" charset="0"/>
              </a:rPr>
              <a:t>назовите месяц, который следует за «повреждённым»  словом</a:t>
            </a:r>
            <a:r>
              <a:rPr lang="ru-RU" sz="2400" dirty="0">
                <a:solidFill>
                  <a:srgbClr val="3A0000"/>
                </a:solidFill>
                <a:latin typeface="+mn-lt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89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764704"/>
            <a:ext cx="5616624" cy="500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 b="1" dirty="0">
                <a:latin typeface="+mn-lt"/>
              </a:rPr>
              <a:t>4. Как денди лондонский </a:t>
            </a:r>
            <a:r>
              <a:rPr lang="ru-RU" sz="2800" b="1" u="sng" dirty="0">
                <a:latin typeface="+mn-lt"/>
              </a:rPr>
              <a:t>…...</a:t>
            </a:r>
            <a:r>
              <a:rPr lang="ru-RU" sz="2800" b="1" dirty="0">
                <a:latin typeface="+mn-lt"/>
              </a:rPr>
              <a:t> </a:t>
            </a:r>
          </a:p>
          <a:p>
            <a:pPr>
              <a:lnSpc>
                <a:spcPct val="114000"/>
              </a:lnSpc>
            </a:pPr>
            <a:endParaRPr lang="ru-RU" sz="2800" b="1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ru-RU" sz="2800" b="1" dirty="0">
                <a:latin typeface="+mn-lt"/>
              </a:rPr>
              <a:t>5. А счастье было так возможно,</a:t>
            </a:r>
          </a:p>
          <a:p>
            <a:pPr>
              <a:lnSpc>
                <a:spcPct val="114000"/>
              </a:lnSpc>
            </a:pPr>
            <a:r>
              <a:rPr lang="ru-RU" sz="2800" b="1" dirty="0">
                <a:latin typeface="+mn-lt"/>
              </a:rPr>
              <a:t>    Так близко!.. Но судьба моя</a:t>
            </a:r>
          </a:p>
          <a:p>
            <a:pPr>
              <a:lnSpc>
                <a:spcPct val="114000"/>
              </a:lnSpc>
            </a:pPr>
            <a:r>
              <a:rPr lang="ru-RU" sz="2800" b="1" dirty="0">
                <a:latin typeface="+mn-lt"/>
              </a:rPr>
              <a:t>    Уж </a:t>
            </a:r>
            <a:r>
              <a:rPr lang="ru-RU" sz="2800" b="1" u="sng" dirty="0">
                <a:latin typeface="+mn-lt"/>
              </a:rPr>
              <a:t>…...</a:t>
            </a:r>
          </a:p>
          <a:p>
            <a:pPr>
              <a:lnSpc>
                <a:spcPct val="114000"/>
              </a:lnSpc>
            </a:pPr>
            <a:endParaRPr lang="ru-RU" sz="2800" b="1" u="sng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ru-RU" sz="2800" b="1" dirty="0">
                <a:latin typeface="+mn-lt"/>
              </a:rPr>
              <a:t>6. Блажен, кто смолоду был </a:t>
            </a:r>
            <a:r>
              <a:rPr lang="ru-RU" sz="2800" b="1" u="sng" dirty="0">
                <a:latin typeface="+mn-lt"/>
              </a:rPr>
              <a:t>…..</a:t>
            </a:r>
            <a:r>
              <a:rPr lang="ru-RU" sz="2800" b="1" dirty="0">
                <a:latin typeface="+mn-lt"/>
              </a:rPr>
              <a:t>, </a:t>
            </a:r>
          </a:p>
          <a:p>
            <a:pPr>
              <a:lnSpc>
                <a:spcPct val="114000"/>
              </a:lnSpc>
            </a:pPr>
            <a:r>
              <a:rPr lang="ru-RU" sz="2800" b="1" dirty="0">
                <a:latin typeface="+mn-lt"/>
              </a:rPr>
              <a:t>    Блажен, кто вовремя созрел, </a:t>
            </a:r>
          </a:p>
          <a:p>
            <a:pPr>
              <a:lnSpc>
                <a:spcPct val="114000"/>
              </a:lnSpc>
            </a:pPr>
            <a:r>
              <a:rPr lang="ru-RU" sz="2800" b="1" dirty="0">
                <a:latin typeface="+mn-lt"/>
              </a:rPr>
              <a:t>    Кто постепенно жизни холод </a:t>
            </a:r>
          </a:p>
          <a:p>
            <a:pPr>
              <a:lnSpc>
                <a:spcPct val="114000"/>
              </a:lnSpc>
            </a:pPr>
            <a:r>
              <a:rPr lang="ru-RU" sz="2800" b="1" dirty="0">
                <a:latin typeface="+mn-lt"/>
              </a:rPr>
              <a:t>    С летами вытерпеть умел. </a:t>
            </a:r>
          </a:p>
        </p:txBody>
      </p:sp>
    </p:spTree>
    <p:extLst>
      <p:ext uri="{BB962C8B-B14F-4D97-AF65-F5344CB8AC3E}">
        <p14:creationId xmlns:p14="http://schemas.microsoft.com/office/powerpoint/2010/main" val="16888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05396"/>
            <a:ext cx="61561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n-lt"/>
              </a:rPr>
              <a:t>7. Мне дорог день, мне дорог час:</a:t>
            </a:r>
          </a:p>
          <a:p>
            <a:r>
              <a:rPr lang="ru-RU" sz="2800" b="1" dirty="0">
                <a:latin typeface="+mn-lt"/>
              </a:rPr>
              <a:t>    </a:t>
            </a:r>
            <a:r>
              <a:rPr lang="ru-RU" sz="2800" b="1" u="sng" dirty="0">
                <a:latin typeface="+mn-lt"/>
              </a:rPr>
              <a:t>.…….</a:t>
            </a:r>
            <a:r>
              <a:rPr lang="ru-RU" sz="2800" b="1" dirty="0">
                <a:latin typeface="+mn-lt"/>
              </a:rPr>
              <a:t>я в напрасной скуке трачу</a:t>
            </a:r>
          </a:p>
          <a:p>
            <a:r>
              <a:rPr lang="ru-RU" sz="2800" b="1" dirty="0">
                <a:latin typeface="+mn-lt"/>
              </a:rPr>
              <a:t>    Судьбой отсчитанные дни.</a:t>
            </a:r>
          </a:p>
          <a:p>
            <a:endParaRPr lang="ru-RU" sz="2800" b="1" dirty="0">
              <a:latin typeface="+mn-lt"/>
            </a:endParaRPr>
          </a:p>
          <a:p>
            <a:r>
              <a:rPr lang="ru-RU" sz="2800" b="1" dirty="0">
                <a:latin typeface="+mn-lt"/>
              </a:rPr>
              <a:t>8.Чем меньше женщину мы любим,                                                    </a:t>
            </a:r>
            <a:r>
              <a:rPr lang="ru-RU" sz="2800" b="1" u="sng" dirty="0">
                <a:latin typeface="+mn-lt"/>
              </a:rPr>
              <a:t>……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легче нравимся </a:t>
            </a:r>
            <a:r>
              <a:rPr lang="ru-RU" sz="2800" b="1" dirty="0">
                <a:latin typeface="+mn-lt"/>
              </a:rPr>
              <a:t>мы ей.</a:t>
            </a:r>
          </a:p>
          <a:p>
            <a:endParaRPr lang="ru-RU" sz="2800" b="1" dirty="0">
              <a:latin typeface="+mn-lt"/>
            </a:endParaRPr>
          </a:p>
          <a:p>
            <a:r>
              <a:rPr lang="ru-RU" sz="2800" b="1" dirty="0">
                <a:latin typeface="+mn-lt"/>
              </a:rPr>
              <a:t>9. Привычка свыше нам дана:                  замена счастию </a:t>
            </a:r>
            <a:r>
              <a:rPr lang="ru-RU" sz="2800" b="1" u="sng" dirty="0">
                <a:latin typeface="+mn-lt"/>
              </a:rPr>
              <a:t>…...</a:t>
            </a:r>
          </a:p>
          <a:p>
            <a:endParaRPr lang="ru-RU" sz="2800" b="1" u="sng" dirty="0">
              <a:latin typeface="+mn-lt"/>
            </a:endParaRPr>
          </a:p>
          <a:p>
            <a:r>
              <a:rPr lang="ru-RU" sz="2800" b="1" dirty="0">
                <a:latin typeface="+mn-lt"/>
              </a:rPr>
              <a:t>10. Москва… </a:t>
            </a:r>
          </a:p>
          <a:p>
            <a:r>
              <a:rPr lang="ru-RU" sz="2800" b="1" dirty="0">
                <a:latin typeface="+mn-lt"/>
              </a:rPr>
              <a:t> Как много в этом звуке для сердца                                     </a:t>
            </a:r>
            <a:r>
              <a:rPr lang="ru-RU" sz="2800" b="1" u="sng" dirty="0">
                <a:latin typeface="+mn-lt"/>
              </a:rPr>
              <a:t>……</a:t>
            </a:r>
            <a:r>
              <a:rPr lang="ru-RU" sz="2800" b="1" dirty="0">
                <a:latin typeface="+mn-lt"/>
              </a:rPr>
              <a:t> слилось!</a:t>
            </a:r>
          </a:p>
          <a:p>
            <a:r>
              <a:rPr lang="ru-RU" sz="2800" b="1" dirty="0">
                <a:latin typeface="+mn-lt"/>
              </a:rPr>
              <a:t> Как много в нём отозвалось!</a:t>
            </a:r>
          </a:p>
        </p:txBody>
      </p:sp>
    </p:spTree>
    <p:extLst>
      <p:ext uri="{BB962C8B-B14F-4D97-AF65-F5344CB8AC3E}">
        <p14:creationId xmlns:p14="http://schemas.microsoft.com/office/powerpoint/2010/main" val="29259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4159"/>
            <a:ext cx="538234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РЕФОРМАТОР</a:t>
            </a:r>
            <a:endParaRPr lang="ru-RU" sz="4400" b="1" dirty="0">
              <a:solidFill>
                <a:srgbClr val="3A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484784"/>
            <a:ext cx="56886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4000" b="1" dirty="0">
                <a:solidFill>
                  <a:srgbClr val="730000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Тема «А.С. Пушкин и его роль в развитии русского литературного языка»</a:t>
            </a:r>
            <a:endParaRPr lang="ru-RU" sz="4000" b="1" dirty="0">
              <a:solidFill>
                <a:srgbClr val="730000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33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32656"/>
            <a:ext cx="50405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 marL="514350" lvl="0" indent="-514350">
              <a:lnSpc>
                <a:spcPct val="115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 Познакомиться </a:t>
            </a:r>
            <a:r>
              <a:rPr lang="ru-RU" sz="2800" b="1" dirty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с основными этапами создания «общепонятного языка»;</a:t>
            </a:r>
            <a:endParaRPr lang="ru-RU" sz="2800" b="1" dirty="0">
              <a:solidFill>
                <a:srgbClr val="3A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>
              <a:lnSpc>
                <a:spcPct val="115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 изучить </a:t>
            </a:r>
            <a:r>
              <a:rPr lang="ru-RU" sz="2800" b="1" dirty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приёмы и способы использования языка в литературных произведениях А. С. Пушкина;</a:t>
            </a:r>
            <a:endParaRPr lang="ru-RU" sz="2800" b="1" dirty="0">
              <a:solidFill>
                <a:srgbClr val="3A0000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11760" y="188640"/>
            <a:ext cx="4752528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А.С. Пушкин - основоположник современного русского литературного языка, «великий реформатор российской словесности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475656" y="1700808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0" y="2420888"/>
            <a:ext cx="2555776" cy="17281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Ранний период формирования пушкинского языка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60367" y="2431951"/>
            <a:ext cx="2667956" cy="17281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Освоение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А.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С. Пушкиным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огромного массива просторечия, народных говоров, живой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русской речи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164288" y="1772816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203848" y="1844824"/>
            <a:ext cx="648072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16116" y="1893590"/>
            <a:ext cx="360040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187624" y="4138389"/>
            <a:ext cx="3312368" cy="20162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Отход от языковых норм предшествующей поэзии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32040" y="4149080"/>
            <a:ext cx="3312000" cy="2016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Борьба А. С. Пушкина (с начала 20-х годов 19 века) с салонно-будуарной речью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113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336</Words>
  <Application>Microsoft Office PowerPoint</Application>
  <PresentationFormat>Экран (4:3)</PresentationFormat>
  <Paragraphs>68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Пушкина</dc:title>
  <dc:creator>ВОВА</dc:creator>
  <cp:lastModifiedBy>PC</cp:lastModifiedBy>
  <cp:revision>19</cp:revision>
  <dcterms:created xsi:type="dcterms:W3CDTF">2010-11-07T11:03:04Z</dcterms:created>
  <dcterms:modified xsi:type="dcterms:W3CDTF">2018-05-29T18:48:34Z</dcterms:modified>
</cp:coreProperties>
</file>