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76" r:id="rId19"/>
    <p:sldId id="280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9210600405053316E-2"/>
          <c:y val="0.17844909694158298"/>
          <c:w val="0.55644364523638701"/>
          <c:h val="0.65035204165878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Любознательность и активность</c:v>
                </c:pt>
                <c:pt idx="1">
                  <c:v>представления, знания, умения и навыки</c:v>
                </c:pt>
                <c:pt idx="2">
                  <c:v>саморегуляция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2.8</c:v>
                </c:pt>
                <c:pt idx="1">
                  <c:v>2.7</c:v>
                </c:pt>
                <c:pt idx="2">
                  <c:v>2.6</c:v>
                </c:pt>
              </c:numCache>
            </c:numRef>
          </c:val>
        </c:ser>
        <c:shape val="box"/>
        <c:axId val="62662528"/>
        <c:axId val="64425984"/>
        <c:axId val="62838080"/>
      </c:bar3DChart>
      <c:catAx>
        <c:axId val="62662528"/>
        <c:scaling>
          <c:orientation val="maxMin"/>
        </c:scaling>
        <c:axPos val="b"/>
        <c:tickLblPos val="nextTo"/>
        <c:crossAx val="64425984"/>
        <c:crosses val="autoZero"/>
        <c:auto val="1"/>
        <c:lblAlgn val="ctr"/>
        <c:lblOffset val="100"/>
        <c:tickLblSkip val="1"/>
      </c:catAx>
      <c:valAx>
        <c:axId val="64425984"/>
        <c:scaling>
          <c:orientation val="minMax"/>
        </c:scaling>
        <c:axPos val="l"/>
        <c:majorGridlines/>
        <c:numFmt formatCode="General" sourceLinked="1"/>
        <c:tickLblPos val="nextTo"/>
        <c:crossAx val="62662528"/>
        <c:crosses val="max"/>
        <c:crossBetween val="between"/>
      </c:valAx>
      <c:serAx>
        <c:axId val="62838080"/>
        <c:scaling>
          <c:orientation val="minMax"/>
        </c:scaling>
        <c:delete val="1"/>
        <c:axPos val="b"/>
        <c:tickLblPos val="none"/>
        <c:crossAx val="6442598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ноя.12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саморегуляция</c:v>
                </c:pt>
                <c:pt idx="1">
                  <c:v>представления</c:v>
                </c:pt>
                <c:pt idx="2">
                  <c:v>любознательность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мар.13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саморегуляция</c:v>
                </c:pt>
                <c:pt idx="1">
                  <c:v>представления</c:v>
                </c:pt>
                <c:pt idx="2">
                  <c:v>любознательность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3.7</c:v>
                </c:pt>
                <c:pt idx="1">
                  <c:v>3.9</c:v>
                </c:pt>
                <c:pt idx="2">
                  <c:v>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саморегуляция</c:v>
                </c:pt>
                <c:pt idx="1">
                  <c:v>представления</c:v>
                </c:pt>
                <c:pt idx="2">
                  <c:v>любознательность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05672704"/>
        <c:axId val="105674240"/>
        <c:axId val="69113600"/>
      </c:bar3DChart>
      <c:catAx>
        <c:axId val="105672704"/>
        <c:scaling>
          <c:orientation val="minMax"/>
        </c:scaling>
        <c:axPos val="b"/>
        <c:tickLblPos val="nextTo"/>
        <c:crossAx val="105674240"/>
        <c:crosses val="autoZero"/>
        <c:auto val="1"/>
        <c:lblAlgn val="ctr"/>
        <c:lblOffset val="100"/>
      </c:catAx>
      <c:valAx>
        <c:axId val="1056742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5672704"/>
        <c:crossesAt val="1"/>
        <c:crossBetween val="between"/>
      </c:valAx>
      <c:serAx>
        <c:axId val="69113600"/>
        <c:scaling>
          <c:orientation val="minMax"/>
        </c:scaling>
        <c:delete val="1"/>
        <c:axPos val="b"/>
        <c:tickLblPos val="none"/>
        <c:crossAx val="105674240"/>
        <c:crosses val="autoZero"/>
      </c:ser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A85C5-574C-4972-A375-3A344C7FC9E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DFF7-FA4C-4BE5-BB45-CEF1AD940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785926"/>
            <a:ext cx="3571900" cy="4500594"/>
          </a:xfrm>
        </p:spPr>
        <p:txBody>
          <a:bodyPr>
            <a:normAutofit fontScale="90000"/>
          </a:bodyPr>
          <a:lstStyle/>
          <a:p>
            <a:r>
              <a:rPr lang="ru-RU" sz="2700" b="0" dirty="0" err="1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Алдашкина</a:t>
            </a:r>
            <a:r>
              <a:rPr lang="ru-RU" sz="2700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Алсу</a:t>
            </a:r>
            <a:r>
              <a:rPr lang="ru-RU" sz="2700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Аббясовна</a:t>
            </a: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Должность – воспитатель</a:t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Дата рождения - 1980г.</a:t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Образование: Дзержинский педагогический колледж</a:t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Педагогический стаж работы: 5лет</a:t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  <a:t>г.Дзержинск 2013</a:t>
            </a:r>
            <a:br>
              <a:rPr lang="ru-RU" b="0" dirty="0" smtClean="0">
                <a:solidFill>
                  <a:schemeClr val="tx1"/>
                </a:solidFill>
                <a:latin typeface="Franklin Gothic Heavy" pitchFamily="34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latin typeface="Franklin Gothic Heavy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85728"/>
            <a:ext cx="7972452" cy="914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Franklin Gothic Heavy" pitchFamily="34" charset="0"/>
              </a:rPr>
              <a:t>«Детский сад № 2»</a:t>
            </a:r>
            <a:endParaRPr lang="ru-RU" sz="2000" dirty="0">
              <a:latin typeface="Franklin Gothic Heavy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2928958" cy="4219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Franklin Gothic Heavy" pitchFamily="34" charset="0"/>
              </a:rPr>
              <a:t/>
            </a:r>
            <a:br>
              <a:rPr lang="ru-RU" sz="2700" dirty="0" smtClean="0">
                <a:latin typeface="Franklin Gothic Heavy" pitchFamily="34" charset="0"/>
              </a:rPr>
            </a:br>
            <a:r>
              <a:rPr lang="ru-RU" sz="2700" dirty="0" smtClean="0">
                <a:latin typeface="Franklin Gothic Heavy" pitchFamily="34" charset="0"/>
              </a:rPr>
              <a:t>Дидактические игры для уточнения и расширения представлений и знаний, формирования специфических  умений и навыков детей. </a:t>
            </a:r>
            <a:r>
              <a:rPr lang="ru-RU" sz="4800" dirty="0" smtClean="0">
                <a:latin typeface="Franklin Gothic Heavy" pitchFamily="34" charset="0"/>
              </a:rPr>
              <a:t/>
            </a:r>
            <a:br>
              <a:rPr lang="ru-RU" sz="4800" dirty="0" smtClean="0">
                <a:latin typeface="Franklin Gothic Heavy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3657600" cy="492922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+mj-lt"/>
              </a:rPr>
              <a:t>«Угадай, с какого дерева лист и плод»</a:t>
            </a:r>
            <a:r>
              <a:rPr lang="ru-RU" sz="1400" dirty="0" smtClean="0">
                <a:latin typeface="+mj-lt"/>
              </a:rPr>
              <a:t> -закрепить названия и внешний вид деревьев, развивать внимание.</a:t>
            </a:r>
          </a:p>
          <a:p>
            <a:r>
              <a:rPr lang="ru-RU" sz="1400" b="1" dirty="0" smtClean="0">
                <a:latin typeface="+mj-lt"/>
              </a:rPr>
              <a:t>«Найди о чем расскажу»</a:t>
            </a:r>
            <a:r>
              <a:rPr lang="ru-RU" sz="1400" dirty="0" smtClean="0">
                <a:latin typeface="+mj-lt"/>
              </a:rPr>
              <a:t> - научить узнавать предметы по перечисленным признакам.</a:t>
            </a:r>
          </a:p>
          <a:p>
            <a:r>
              <a:rPr lang="ru-RU" sz="1400" b="1" dirty="0" smtClean="0">
                <a:latin typeface="+mj-lt"/>
              </a:rPr>
              <a:t> «Найди свой домик»</a:t>
            </a:r>
            <a:r>
              <a:rPr lang="ru-RU" sz="1400" dirty="0" smtClean="0">
                <a:latin typeface="+mj-lt"/>
              </a:rPr>
              <a:t> - упражнять в различении геометрических фигур, находить модели этих фигур, несмотря на различия в их цвете и размере.</a:t>
            </a:r>
          </a:p>
          <a:p>
            <a:r>
              <a:rPr lang="ru-RU" sz="1400" b="1" dirty="0" smtClean="0">
                <a:latin typeface="+mj-lt"/>
              </a:rPr>
              <a:t>«Из чего сделано?»</a:t>
            </a:r>
            <a:r>
              <a:rPr lang="ru-RU" sz="1400" dirty="0" smtClean="0">
                <a:latin typeface="+mj-lt"/>
              </a:rPr>
              <a:t> - воспитание умения сравнивать, группировать предметы; активизация словаря; развитие речи, внимания.</a:t>
            </a:r>
          </a:p>
          <a:p>
            <a:r>
              <a:rPr lang="ru-RU" sz="1400" b="1" dirty="0" smtClean="0">
                <a:latin typeface="+mj-lt"/>
              </a:rPr>
              <a:t>«Назови звук и его место в слове» </a:t>
            </a:r>
            <a:r>
              <a:rPr lang="ru-RU" sz="1400" dirty="0" smtClean="0">
                <a:latin typeface="+mj-lt"/>
              </a:rPr>
              <a:t>– формирование звуковой культуры </a:t>
            </a:r>
            <a:endParaRPr lang="ru-RU" sz="1400" b="1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речи, развитие фонематического слуха</a:t>
            </a:r>
          </a:p>
        </p:txBody>
      </p:sp>
      <p:pic>
        <p:nvPicPr>
          <p:cNvPr id="2050" name="Picture 2" descr="C:\Users\new\Desktop\игры\CIMG8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16832"/>
            <a:ext cx="455327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Franklin Gothic Heavy" pitchFamily="34" charset="0"/>
              </a:rPr>
              <a:t>Дидактические игры  для развития психических процессов и познавательных способностей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b="1" dirty="0" smtClean="0">
                <a:latin typeface="+mj-lt"/>
              </a:rPr>
              <a:t>«Что лишнее?»</a:t>
            </a:r>
            <a:r>
              <a:rPr lang="ru-RU" sz="1400" dirty="0" smtClean="0">
                <a:latin typeface="+mj-lt"/>
              </a:rPr>
              <a:t> - развитие логического мышления, внимания.</a:t>
            </a:r>
          </a:p>
          <a:p>
            <a:r>
              <a:rPr lang="ru-RU" sz="1400" b="1" dirty="0" smtClean="0">
                <a:latin typeface="+mj-lt"/>
              </a:rPr>
              <a:t> «Похож- не похож» - </a:t>
            </a:r>
            <a:r>
              <a:rPr lang="ru-RU" sz="1400" dirty="0" smtClean="0">
                <a:latin typeface="+mj-lt"/>
              </a:rPr>
              <a:t>учить сравнивать предметы; развивать наблюдательность, мышление, речь.</a:t>
            </a:r>
          </a:p>
          <a:p>
            <a:r>
              <a:rPr lang="ru-RU" sz="1400" b="1" dirty="0" smtClean="0">
                <a:latin typeface="+mj-lt"/>
              </a:rPr>
              <a:t> «Ассоциации» </a:t>
            </a:r>
            <a:r>
              <a:rPr lang="ru-RU" sz="1400" dirty="0" smtClean="0">
                <a:latin typeface="+mj-lt"/>
              </a:rPr>
              <a:t>- развитие гибкости и быстроты мышления, расширение понятийного аппарата.</a:t>
            </a:r>
          </a:p>
          <a:p>
            <a:r>
              <a:rPr lang="ru-RU" sz="1400" b="1" dirty="0" smtClean="0">
                <a:latin typeface="+mj-lt"/>
              </a:rPr>
              <a:t> «Рисуем по памяти узоры»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развитие памяти, внимания, зрительного сосредоточения</a:t>
            </a:r>
          </a:p>
          <a:p>
            <a:r>
              <a:rPr lang="ru-RU" sz="1400" b="1" dirty="0" smtClean="0">
                <a:latin typeface="+mj-lt"/>
              </a:rPr>
              <a:t>«Сложи узор»</a:t>
            </a:r>
            <a:r>
              <a:rPr lang="ru-RU" sz="1400" dirty="0" smtClean="0">
                <a:latin typeface="+mj-lt"/>
              </a:rPr>
              <a:t> – развитие восприятия, пространственного ориентирования, умения анализировать образец</a:t>
            </a:r>
          </a:p>
          <a:p>
            <a:r>
              <a:rPr lang="ru-RU" sz="1400" dirty="0" smtClean="0">
                <a:latin typeface="+mj-lt"/>
              </a:rPr>
              <a:t> </a:t>
            </a:r>
            <a:r>
              <a:rPr lang="ru-RU" sz="1400" b="1" dirty="0" smtClean="0">
                <a:latin typeface="+mj-lt"/>
              </a:rPr>
              <a:t>«Волшебные картинки» </a:t>
            </a:r>
            <a:r>
              <a:rPr lang="ru-RU" sz="1400" dirty="0" smtClean="0">
                <a:latin typeface="+mj-lt"/>
              </a:rPr>
              <a:t>– развитие воображения, мышления.</a:t>
            </a:r>
          </a:p>
          <a:p>
            <a:r>
              <a:rPr lang="ru-RU" sz="1400" b="1" dirty="0" smtClean="0">
                <a:latin typeface="+mj-lt"/>
              </a:rPr>
              <a:t>« Умные клеточки</a:t>
            </a:r>
            <a:r>
              <a:rPr lang="ru-RU" sz="1400" dirty="0" smtClean="0">
                <a:latin typeface="+mj-lt"/>
              </a:rPr>
              <a:t>» – развитие зрительного восприятия, внимания, мелкой моторики руки, умение ориентироваться на листе бумаги в клетку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4" name="Picture 2" descr="C:\Users\new\Desktop\игры\CIMG8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33724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-1"/>
          <a:ext cx="9143999" cy="6858002"/>
        </p:xfrm>
        <a:graphic>
          <a:graphicData uri="http://schemas.openxmlformats.org/drawingml/2006/table">
            <a:tbl>
              <a:tblPr/>
              <a:tblGrid>
                <a:gridCol w="498764"/>
                <a:gridCol w="831273"/>
                <a:gridCol w="2244436"/>
                <a:gridCol w="4274023"/>
                <a:gridCol w="1295503"/>
              </a:tblGrid>
              <a:tr h="59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Неделя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j-lt"/>
                          <a:ea typeface="Calibri"/>
                          <a:cs typeface="Times New Roman"/>
                        </a:rPr>
                        <a:t>Название игры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j-lt"/>
                          <a:ea typeface="Calibri"/>
                          <a:cs typeface="Times New Roman"/>
                        </a:rPr>
                        <a:t>Цели игры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j-lt"/>
                          <a:ea typeface="Calibri"/>
                          <a:cs typeface="Times New Roman"/>
                        </a:rPr>
                        <a:t>Форма организации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00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«Дерево-куст»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Закрепить  названия деревьев и кустарников, различать их по особенностям строения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«Что изменилось?»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Развитие внимания, памяти.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«Что сажают в огороде?»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Развитие умения классифицировать предметы по различным 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признакам ; быстроты </a:t>
                      </a: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мышления, слухового внимания.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«Подбери по форме»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Развитие умения подбирать предметы к геометрическим образцам, закрепить названия геометрических  фигур.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+mj-lt"/>
                          <a:ea typeface="Calibri"/>
                          <a:cs typeface="Times New Roman"/>
                        </a:rPr>
                        <a:t>Индвидуальная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«Найди, о чем расскажу»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Научить узнавать предметы по перечисленным признакам, развитие внимания, наблюдательности.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«Назови ласково»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Развитие умения образовывать уменьшительно-ласкательную форму  предложенных сущ., обогащение словарного запаса.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«Расставь фигуры»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Развитие зрительной памяти, повторение названий геометрических фигур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«Танграм»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Развивать аналитико-синтетическую и планирующую деятельность, творчество, волевые качества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+mj-lt"/>
                          <a:ea typeface="Calibri"/>
                          <a:cs typeface="Times New Roman"/>
                        </a:rPr>
                        <a:t>Индвидуальная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142852"/>
          <a:ext cx="9072593" cy="6768125"/>
        </p:xfrm>
        <a:graphic>
          <a:graphicData uri="http://schemas.openxmlformats.org/drawingml/2006/table">
            <a:tbl>
              <a:tblPr/>
              <a:tblGrid>
                <a:gridCol w="914723"/>
                <a:gridCol w="1014103"/>
                <a:gridCol w="2286016"/>
                <a:gridCol w="3582485"/>
                <a:gridCol w="1275266"/>
              </a:tblGrid>
              <a:tr h="683115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Октябрь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«Деревья и их плоды»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Закрепить знания  о деревьях и их плодах, развитие умения  соблюдать правила игры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«Сосчитай-ка»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Закрепление навыков счета в пределах 10, умение соотносить число и количество предметов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«Кто знает, пусть продолжает»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Учить подбирать и употреблять в  речи слова с обобщающим понятием, соотносить родовые и видовые понятия.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«Кем быть?»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Закрепление знаний о названиях профессий, развитие внимания, умения действовать в команде, соблюдать правила игры.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«Скажи наоборот»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Развитие словарного запаса, внимания, творческой мыслительной активности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«Сложи узор»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Развитие умения анализировать, волевых качеств, воображения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«Магазин»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Развитие умения выделять  существенные признаки предмета.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«Времена года»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Учить видеть признаки сезонных изменений в природе, труде взрослых, развитие умения классифицировать.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8858280" cy="7187270"/>
        </p:xfrm>
        <a:graphic>
          <a:graphicData uri="http://schemas.openxmlformats.org/drawingml/2006/table">
            <a:tbl>
              <a:tblPr/>
              <a:tblGrid>
                <a:gridCol w="714380"/>
                <a:gridCol w="642942"/>
                <a:gridCol w="2214578"/>
                <a:gridCol w="4143404"/>
                <a:gridCol w="1142976"/>
              </a:tblGrid>
              <a:tr h="995799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«У кого какой предмет?»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Упражнять детей в сравнении двух предметов, одинаковых по </a:t>
                      </a:r>
                      <a:r>
                        <a:rPr lang="ru-RU" sz="1400" dirty="0" err="1">
                          <a:latin typeface="+mj-lt"/>
                          <a:ea typeface="Calibri"/>
                          <a:cs typeface="Times New Roman"/>
                        </a:rPr>
                        <a:t>названию,учить</a:t>
                      </a: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 выделять существенные признаки, развивать наблюдательность.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«Сравни-ка!»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Развивать умение сравнивать предметы по длине, ширине и т.п.Развитие пространственного мышления, наблюдательности.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«Для чего это нужно?»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Упражнять в образовании новых слов,закрепить знание предметов посуды и их назначение.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«Найди пару»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Упражнять детей в подборе слов, отличающихся друг от друга одним звуком, развивать фонематический слух.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«Кто быстрее?»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Закрепить прямой и обратный счет в пределах 10, начиная с любого числа, понятие числового ряда, развитие быстроты реакции.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«Угадай слово»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Закрепление умения делить слова на слоги.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Групповая и 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«Кто больше назовет?»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Развитие памяти детей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Групповая, 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«Парные картинки»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Calibri"/>
                          <a:cs typeface="Times New Roman"/>
                        </a:rPr>
                        <a:t>Развитие фонематического слуха , умение выделять дифференцируемые звуки изслова и не смешивать их.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Подгрупповая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500462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500462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64333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876"/>
            <a:ext cx="3571901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86279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3929059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Franklin Gothic Heavy" pitchFamily="34" charset="0"/>
              </a:rPr>
              <a:t>Авторские игры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71477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71942"/>
            <a:ext cx="3929090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929090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Franklin Gothic Heavy" pitchFamily="34" charset="0"/>
              </a:rPr>
              <a:t>Авторские игры</a:t>
            </a:r>
            <a:endParaRPr lang="ru-RU" b="1" dirty="0">
              <a:latin typeface="Franklin Gothic Heavy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500990" cy="4829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256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Franklin Gothic Heavy" pitchFamily="34" charset="0"/>
              </a:rPr>
              <a:t>Сравнительный мониторинг интегративных качеств детей подготовительной к школе группы </a:t>
            </a:r>
            <a:r>
              <a:rPr lang="ru-RU" sz="3200" dirty="0" smtClean="0">
                <a:latin typeface="Franklin Gothic Heavy" pitchFamily="34" charset="0"/>
              </a:rPr>
              <a:t/>
            </a:r>
            <a:br>
              <a:rPr lang="ru-RU" sz="3200" dirty="0" smtClean="0">
                <a:latin typeface="Franklin Gothic Heavy" pitchFamily="34" charset="0"/>
              </a:rPr>
            </a:br>
            <a:r>
              <a:rPr lang="ru-RU" sz="1800" dirty="0" smtClean="0">
                <a:latin typeface="Franklin Gothic Heavy" pitchFamily="34" charset="0"/>
              </a:rPr>
              <a:t>(ноябрь 2012г. – март 2013г.)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71813"/>
          <a:ext cx="7467600" cy="305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63693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Franklin Gothic Heavy" pitchFamily="34" charset="0"/>
              </a:rPr>
              <a:t>Тема:</a:t>
            </a:r>
            <a:r>
              <a:rPr lang="ru-RU" sz="1400" dirty="0" smtClean="0">
                <a:latin typeface="Franklin Gothic Heavy" pitchFamily="34" charset="0"/>
              </a:rPr>
              <a:t/>
            </a:r>
            <a:br>
              <a:rPr lang="ru-RU" sz="1400" dirty="0" smtClean="0">
                <a:latin typeface="Franklin Gothic Heavy" pitchFamily="34" charset="0"/>
              </a:rPr>
            </a:br>
            <a:r>
              <a:rPr lang="ru-RU" sz="4400" dirty="0" smtClean="0">
                <a:latin typeface="Franklin Gothic Heavy" pitchFamily="34" charset="0"/>
              </a:rPr>
              <a:t> « Роль дидактической игры  в развитии  интегративных качеств ребенка, способствующих  успешному обучению в школе»</a:t>
            </a:r>
            <a:endParaRPr lang="ru-RU" sz="44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Franklin Gothic Heavy" pitchFamily="34" charset="0"/>
              </a:rPr>
              <a:t>Выводы:</a:t>
            </a:r>
            <a:endParaRPr lang="ru-RU" sz="3200" b="1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Franklin Gothic Heavy" pitchFamily="34" charset="0"/>
              </a:rPr>
              <a:t>     Дидактическая игра является эффективным средством формирования интегративных качеств дошкольников,  необходимых для дальнейшего успешного обучения детей в школе, так как она:</a:t>
            </a:r>
          </a:p>
          <a:p>
            <a:pPr>
              <a:buFont typeface="Courier New" pitchFamily="49" charset="0"/>
              <a:buChar char="o"/>
            </a:pPr>
            <a:r>
              <a:rPr lang="ru-RU" sz="3300" dirty="0" smtClean="0">
                <a:latin typeface="Franklin Gothic Heavy" pitchFamily="34" charset="0"/>
              </a:rPr>
              <a:t>является ведущим видом деятельности дошкольника;</a:t>
            </a:r>
          </a:p>
          <a:p>
            <a:pPr>
              <a:buFont typeface="Courier New" pitchFamily="49" charset="0"/>
              <a:buChar char="o"/>
            </a:pPr>
            <a:r>
              <a:rPr lang="ru-RU" sz="3300" dirty="0" smtClean="0">
                <a:latin typeface="Franklin Gothic Heavy" pitchFamily="34" charset="0"/>
              </a:rPr>
              <a:t>в процессе игры реализуется личностный подход к ребенку;</a:t>
            </a:r>
          </a:p>
          <a:p>
            <a:pPr>
              <a:buFont typeface="Courier New" pitchFamily="49" charset="0"/>
              <a:buChar char="o"/>
            </a:pPr>
            <a:r>
              <a:rPr lang="ru-RU" sz="3300" dirty="0" smtClean="0">
                <a:latin typeface="Franklin Gothic Heavy" pitchFamily="34" charset="0"/>
              </a:rPr>
              <a:t>вызывает эмоциональный отклик у детей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Franklin Gothic Heavy" pitchFamily="34" charset="0"/>
              </a:rPr>
              <a:t>Перспективы:</a:t>
            </a:r>
            <a:endParaRPr lang="ru-RU" sz="3200" b="1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5100" dirty="0" smtClean="0">
                <a:latin typeface="Franklin Gothic Heavy" pitchFamily="34" charset="0"/>
              </a:rPr>
              <a:t>Подобрать серию дидактических игр для развития интегративных качеств дошкольников в соответствии с возрастом детей.</a:t>
            </a:r>
          </a:p>
          <a:p>
            <a:r>
              <a:rPr lang="ru-RU" sz="5100" dirty="0" smtClean="0">
                <a:latin typeface="Franklin Gothic Heavy" pitchFamily="34" charset="0"/>
              </a:rPr>
              <a:t>Разработать новые дидактические игры в соответствии с индивидуальными особенностями детей.</a:t>
            </a:r>
          </a:p>
          <a:p>
            <a:r>
              <a:rPr lang="ru-RU" sz="5100" dirty="0" smtClean="0">
                <a:latin typeface="Franklin Gothic Heavy" pitchFamily="34" charset="0"/>
              </a:rPr>
              <a:t>Побуждать детей к использованию дидактических игр в самостоятельной деятельности.</a:t>
            </a:r>
          </a:p>
          <a:p>
            <a:r>
              <a:rPr lang="ru-RU" sz="5100" dirty="0" smtClean="0">
                <a:latin typeface="Franklin Gothic Heavy" pitchFamily="34" charset="0"/>
              </a:rPr>
              <a:t>Разработать методические рекомендации для родителей по использованию дидактических игр в совместной деятельности с детьми в семье.</a:t>
            </a:r>
          </a:p>
          <a:p>
            <a:r>
              <a:rPr lang="ru-RU" sz="5100" dirty="0" smtClean="0">
                <a:latin typeface="Franklin Gothic Heavy" pitchFamily="34" charset="0"/>
              </a:rPr>
              <a:t>Организовать клуб для обогащения родителей опытом взаимодействия с ребенком во время организации дидактических игр </a:t>
            </a:r>
            <a:r>
              <a:rPr lang="ru-RU" sz="5100" smtClean="0">
                <a:latin typeface="Franklin Gothic Heavy" pitchFamily="34" charset="0"/>
              </a:rPr>
              <a:t>в семье.</a:t>
            </a:r>
            <a:endParaRPr lang="ru-RU" sz="5100" dirty="0" smtClean="0">
              <a:latin typeface="Franklin Gothic Heavy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565501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Franklin Gothic Heavy" pitchFamily="34" charset="0"/>
              </a:rPr>
              <a:t>Спасибо </a:t>
            </a:r>
            <a:br>
              <a:rPr lang="ru-RU" sz="7200" dirty="0" smtClean="0">
                <a:latin typeface="Franklin Gothic Heavy" pitchFamily="34" charset="0"/>
              </a:rPr>
            </a:br>
            <a:r>
              <a:rPr lang="ru-RU" sz="7200" dirty="0" smtClean="0">
                <a:latin typeface="Franklin Gothic Heavy" pitchFamily="34" charset="0"/>
              </a:rPr>
              <a:t>за </a:t>
            </a:r>
            <a:br>
              <a:rPr lang="ru-RU" sz="7200" dirty="0" smtClean="0">
                <a:latin typeface="Franklin Gothic Heavy" pitchFamily="34" charset="0"/>
              </a:rPr>
            </a:br>
            <a:r>
              <a:rPr lang="ru-RU" sz="7200" dirty="0" smtClean="0">
                <a:latin typeface="Franklin Gothic Heavy" pitchFamily="34" charset="0"/>
              </a:rPr>
              <a:t>внимание</a:t>
            </a:r>
            <a:endParaRPr lang="ru-RU" sz="72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Franklin Gothic Heavy" pitchFamily="34" charset="0"/>
              </a:rPr>
              <a:t>Актуальность</a:t>
            </a:r>
            <a:endParaRPr lang="ru-RU" sz="4000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29642" cy="147161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Franklin Gothic Heavy" pitchFamily="34" charset="0"/>
              </a:rPr>
              <a:t>Предназначение дидактической игры – смягчить переход от одной ведущей деятельности (игровой) к другой (учебной)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857628"/>
            <a:ext cx="8358246" cy="150019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Franklin Gothic Heavy" pitchFamily="34" charset="0"/>
              </a:rPr>
              <a:t>Реализация гуманистического подхода к процессу образования</a:t>
            </a:r>
          </a:p>
          <a:p>
            <a:endParaRPr lang="ru-RU" dirty="0">
              <a:latin typeface="Franklin Gothic Heavy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13716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Franklin Gothic Heavy" pitchFamily="34" charset="0"/>
            </a:endParaRPr>
          </a:p>
          <a:p>
            <a:pPr algn="ctr"/>
            <a:endParaRPr lang="ru-RU" sz="2800" dirty="0" smtClean="0">
              <a:latin typeface="Franklin Gothic Heavy" pitchFamily="34" charset="0"/>
            </a:endParaRPr>
          </a:p>
          <a:p>
            <a:pPr algn="ctr"/>
            <a:r>
              <a:rPr lang="ru-RU" sz="2800" dirty="0" smtClean="0">
                <a:latin typeface="Franklin Gothic Heavy" pitchFamily="34" charset="0"/>
              </a:rPr>
              <a:t>Реализация личностного подхода к ребенку</a:t>
            </a:r>
          </a:p>
          <a:p>
            <a:pPr algn="ctr"/>
            <a:endParaRPr lang="ru-RU" sz="2800" dirty="0">
              <a:latin typeface="Franklin Gothic Heavy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214422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328612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5286388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Franklin Gothic Heavy" pitchFamily="34" charset="0"/>
              </a:rPr>
              <a:t>Цель: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i="1" dirty="0" smtClean="0">
                <a:latin typeface="Franklin Gothic Heavy" pitchFamily="34" charset="0"/>
              </a:rPr>
              <a:t>формирование интегративных качеств дошкольников  в процессе организации дидактических игр вне НОД.</a:t>
            </a:r>
            <a:endParaRPr lang="ru-RU" sz="4400" i="1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40719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Franklin Gothic Heavy" pitchFamily="34" charset="0"/>
              </a:rPr>
              <a:t>задачи</a:t>
            </a:r>
            <a:endParaRPr lang="ru-RU" sz="4400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9"/>
            <a:ext cx="2143140" cy="2071701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Franklin Gothic Heavy" pitchFamily="34" charset="0"/>
              </a:rPr>
              <a:t>      Развивать психические процессы и познавательные способности детей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1000109"/>
            <a:ext cx="3143272" cy="207170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  <a:buNone/>
            </a:pPr>
            <a:r>
              <a:rPr lang="ru-RU" sz="1800" dirty="0" smtClean="0">
                <a:latin typeface="Franklin Gothic Heavy" pitchFamily="34" charset="0"/>
              </a:rPr>
              <a:t>      Уточнять и расширять представления и знания ,</a:t>
            </a:r>
          </a:p>
          <a:p>
            <a:pPr>
              <a:buClr>
                <a:schemeClr val="tx1"/>
              </a:buClr>
              <a:buNone/>
            </a:pPr>
            <a:r>
              <a:rPr lang="ru-RU" sz="1800" dirty="0" smtClean="0">
                <a:latin typeface="Franklin Gothic Heavy" pitchFamily="34" charset="0"/>
              </a:rPr>
              <a:t>       формировать специфические  умения и навыки детей</a:t>
            </a:r>
            <a:endParaRPr lang="ru-RU" sz="1800" dirty="0">
              <a:latin typeface="Franklin Gothic Heav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000108"/>
            <a:ext cx="2928958" cy="2031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>
              <a:buClr>
                <a:schemeClr val="tx1"/>
              </a:buClr>
            </a:pPr>
            <a:r>
              <a:rPr lang="ru-RU" dirty="0" smtClean="0">
                <a:latin typeface="Franklin Gothic Heavy" pitchFamily="34" charset="0"/>
              </a:rPr>
              <a:t>Развивать коммуникативные способности детей, </a:t>
            </a:r>
          </a:p>
          <a:p>
            <a:pPr lvl="1">
              <a:buClr>
                <a:schemeClr val="tx1"/>
              </a:buClr>
            </a:pPr>
            <a:r>
              <a:rPr lang="ru-RU" dirty="0" smtClean="0">
                <a:latin typeface="Franklin Gothic Heavy" pitchFamily="34" charset="0"/>
              </a:rPr>
              <a:t>умение подчинять свое поведение правилам</a:t>
            </a:r>
          </a:p>
          <a:p>
            <a:pPr>
              <a:buClr>
                <a:schemeClr val="tx1"/>
              </a:buClr>
            </a:pPr>
            <a:endParaRPr lang="ru-RU" dirty="0">
              <a:latin typeface="Franklin Gothic Heavy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2143140" cy="286232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Heavy" pitchFamily="34" charset="0"/>
              </a:rPr>
              <a:t>Способствовать  развитию: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Franklin Gothic Heavy" pitchFamily="34" charset="0"/>
              </a:rPr>
              <a:t>Любознательности и активности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Franklin Gothic Heavy" pitchFamily="34" charset="0"/>
              </a:rPr>
              <a:t>Способности решать интеллектуальные и личностные задачи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500438"/>
            <a:ext cx="3071834" cy="258532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Heavy" pitchFamily="34" charset="0"/>
              </a:rPr>
              <a:t>Способствовать формированию: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Franklin Gothic Heavy" pitchFamily="34" charset="0"/>
              </a:rPr>
              <a:t>первичных представлений о себе, семье, обществе, государстве, мире и природе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>
                <a:latin typeface="Franklin Gothic Heavy" pitchFamily="34" charset="0"/>
              </a:rPr>
              <a:t>умений и навыков, необходимых для осуществления различных видов детской деятельности.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3357562"/>
            <a:ext cx="3000396" cy="32316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Franklin Gothic Heavy" pitchFamily="34" charset="0"/>
              </a:rPr>
              <a:t>Способствовать развитию: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Franklin Gothic Heavy" pitchFamily="34" charset="0"/>
              </a:rPr>
              <a:t>Воспитанию эмоциональной отзывчивости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Franklin Gothic Heavy" pitchFamily="34" charset="0"/>
              </a:rPr>
              <a:t>овладению средствами общения и способами взаимодействия со взрослыми и сверстниками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Franklin Gothic Heavy" pitchFamily="34" charset="0"/>
              </a:rPr>
              <a:t>Умению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</a:r>
          </a:p>
          <a:p>
            <a:pPr lvl="0">
              <a:buFont typeface="Wingdings" pitchFamily="2" charset="2"/>
              <a:buChar char="§"/>
            </a:pPr>
            <a:r>
              <a:rPr lang="ru-RU" sz="1200" dirty="0" smtClean="0">
                <a:latin typeface="Franklin Gothic Heavy" pitchFamily="34" charset="0"/>
              </a:rPr>
              <a:t>умениями работать по правилу и по образцу, слушать взрослого и выполнять его инструкции;</a:t>
            </a:r>
          </a:p>
          <a:p>
            <a:pPr>
              <a:buFont typeface="Wingdings" pitchFamily="2" charset="2"/>
              <a:buChar char="§"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latin typeface="Franklin Gothic Heavy" pitchFamily="34" charset="0"/>
              </a:rPr>
              <a:t>Учебно</a:t>
            </a:r>
            <a:r>
              <a:rPr lang="ru-RU" sz="4400" b="1" dirty="0" smtClean="0">
                <a:latin typeface="Franklin Gothic Heavy" pitchFamily="34" charset="0"/>
              </a:rPr>
              <a:t>– методический комплекс</a:t>
            </a:r>
            <a:endParaRPr lang="ru-RU" sz="4400" b="1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997152"/>
          </a:xfrm>
        </p:spPr>
        <p:txBody>
          <a:bodyPr>
            <a:normAutofit fontScale="92500"/>
          </a:bodyPr>
          <a:lstStyle/>
          <a:p>
            <a:r>
              <a:rPr lang="ru-RU" sz="1400" dirty="0" smtClean="0">
                <a:latin typeface="+mj-lt"/>
              </a:rPr>
              <a:t>Н.В.Клюева, Ю.В.Филиппова «Общение. Дети 5-7 лет» Ярославль, Академия развития, 2001г.</a:t>
            </a:r>
          </a:p>
          <a:p>
            <a:r>
              <a:rPr lang="ru-RU" sz="1400" dirty="0" err="1" smtClean="0">
                <a:latin typeface="+mj-lt"/>
              </a:rPr>
              <a:t>Н.Л.Кряжева</a:t>
            </a:r>
            <a:r>
              <a:rPr lang="ru-RU" sz="1400" dirty="0" smtClean="0">
                <a:latin typeface="+mj-lt"/>
              </a:rPr>
              <a:t> « Мир детских эмоций. Дети 5-7лет» Ярославль, Академия развития, 2001г.</a:t>
            </a:r>
          </a:p>
          <a:p>
            <a:r>
              <a:rPr lang="ru-RU" sz="1400" dirty="0" smtClean="0">
                <a:latin typeface="+mj-lt"/>
              </a:rPr>
              <a:t>Л.Ф Тихомирова « Познавательные способности. Дети 5-7 лет.»  Ярославль, академия развития,2000г.</a:t>
            </a:r>
          </a:p>
          <a:p>
            <a:r>
              <a:rPr lang="ru-RU" sz="1400" dirty="0" smtClean="0">
                <a:latin typeface="+mj-lt"/>
              </a:rPr>
              <a:t>Н.Е. </a:t>
            </a:r>
            <a:r>
              <a:rPr lang="ru-RU" sz="1400" dirty="0" err="1" smtClean="0">
                <a:latin typeface="+mj-lt"/>
              </a:rPr>
              <a:t>Веракса</a:t>
            </a:r>
            <a:r>
              <a:rPr lang="ru-RU" sz="1400" dirty="0" smtClean="0">
                <a:latin typeface="+mj-lt"/>
              </a:rPr>
              <a:t>,  А.Н </a:t>
            </a:r>
            <a:r>
              <a:rPr lang="ru-RU" sz="1400" dirty="0" err="1" smtClean="0">
                <a:latin typeface="+mj-lt"/>
              </a:rPr>
              <a:t>Веракса</a:t>
            </a:r>
            <a:r>
              <a:rPr lang="ru-RU" sz="1400" dirty="0" smtClean="0">
                <a:latin typeface="+mj-lt"/>
              </a:rPr>
              <a:t> «Развитие ребенка в дошкольном детстве» Пособие для педагогов дошкольных учреждений. Мозаика – Синтез, Москва,2006г.</a:t>
            </a:r>
          </a:p>
          <a:p>
            <a:r>
              <a:rPr lang="ru-RU" sz="1400" dirty="0" smtClean="0">
                <a:latin typeface="+mj-lt"/>
              </a:rPr>
              <a:t>«Игры и упражнения для развития умственных способностей у детей дошкольного возраста». Москва, Просвещение, 1989</a:t>
            </a:r>
          </a:p>
          <a:p>
            <a:r>
              <a:rPr lang="ru-RU" sz="1400" dirty="0" err="1" smtClean="0">
                <a:latin typeface="+mj-lt"/>
              </a:rPr>
              <a:t>Л.А.Венгер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err="1" smtClean="0">
                <a:latin typeface="+mj-lt"/>
              </a:rPr>
              <a:t>А.Л.Венгер</a:t>
            </a:r>
            <a:r>
              <a:rPr lang="ru-RU" sz="1400" dirty="0" smtClean="0">
                <a:latin typeface="+mj-lt"/>
              </a:rPr>
              <a:t>  «Готов ли ваш ребенок к школе?» Москва , «Знание», 1994г.</a:t>
            </a:r>
          </a:p>
          <a:p>
            <a:r>
              <a:rPr lang="ru-RU" sz="1400" dirty="0" smtClean="0">
                <a:latin typeface="+mj-lt"/>
              </a:rPr>
              <a:t>Т.И. Бабаева «У школьного порога» Москва, Просвещение, 1993г.</a:t>
            </a:r>
            <a:endParaRPr lang="ru-RU" sz="14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714776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Franklin Gothic Heavy" pitchFamily="34" charset="0"/>
              </a:rPr>
              <a:t>Мониторинг интегративных качеств детей подготовительной к школе группы </a:t>
            </a:r>
            <a:r>
              <a:rPr lang="ru-RU" sz="3100" dirty="0" smtClean="0">
                <a:latin typeface="Franklin Gothic Heavy" pitchFamily="34" charset="0"/>
              </a:rPr>
              <a:t>(ноябрь 2012г.)</a:t>
            </a:r>
            <a:endParaRPr lang="ru-RU" sz="3100" dirty="0">
              <a:latin typeface="Franklin Gothic Heavy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500"/>
          <a:ext cx="8258175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Heavy" pitchFamily="34" charset="0"/>
              </a:rPr>
              <a:t>Анализ мониторинга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58138" cy="1257295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chemeClr val="tx1"/>
              </a:buClr>
              <a:buNone/>
            </a:pPr>
            <a:r>
              <a:rPr lang="ru-RU" sz="2400" dirty="0" smtClean="0">
                <a:latin typeface="Franklin Gothic Heavy" pitchFamily="34" charset="0"/>
              </a:rPr>
              <a:t>     </a:t>
            </a:r>
            <a:r>
              <a:rPr lang="ru-RU" sz="2600" dirty="0" smtClean="0">
                <a:latin typeface="Franklin Gothic Heavy" pitchFamily="34" charset="0"/>
              </a:rPr>
              <a:t>Большее внимание необходимо уделить играм, развивающим коммуникативные способности детей, умение подчинять свое поведение правилам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3500438"/>
            <a:ext cx="6858048" cy="1285884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None/>
            </a:pPr>
            <a:r>
              <a:rPr lang="ru-RU" sz="2400" dirty="0" smtClean="0">
                <a:latin typeface="Franklin Gothic Heavy" pitchFamily="34" charset="0"/>
              </a:rPr>
              <a:t>      </a:t>
            </a:r>
            <a:r>
              <a:rPr lang="ru-RU" dirty="0" smtClean="0">
                <a:latin typeface="Franklin Gothic Heavy" pitchFamily="34" charset="0"/>
              </a:rPr>
              <a:t>затем играм, уточняющим и расширяющим представления и знания, формирующим специфические  умения и навыки детей. 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21495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Heavy" pitchFamily="34" charset="0"/>
              </a:rPr>
              <a:t>затем играм, развивающим психические       процессы и познавательные способности детей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2286000" y="50754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Heavy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ru-RU" sz="2400" dirty="0" smtClean="0">
                <a:solidFill>
                  <a:schemeClr val="tx1"/>
                </a:solidFill>
                <a:latin typeface="Franklin Gothic Heavy" pitchFamily="34" charset="0"/>
              </a:rPr>
              <a:t>Дидактические игры для развития коммуникативных способностей детей, умения подчинять свое поведение правилам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+mj-lt"/>
              </a:rPr>
              <a:t>«Опиши, мы отгадаем»</a:t>
            </a:r>
            <a:r>
              <a:rPr lang="ru-RU" sz="1400" dirty="0" smtClean="0">
                <a:latin typeface="+mj-lt"/>
              </a:rPr>
              <a:t> - научить описывать предметы и находить их по описанию.</a:t>
            </a:r>
          </a:p>
          <a:p>
            <a:r>
              <a:rPr lang="ru-RU" sz="1400" b="1" dirty="0" smtClean="0">
                <a:latin typeface="+mj-lt"/>
              </a:rPr>
              <a:t> «Закончи мое предложение»</a:t>
            </a:r>
            <a:r>
              <a:rPr lang="ru-RU" sz="1400" dirty="0" smtClean="0">
                <a:latin typeface="+mj-lt"/>
              </a:rPr>
              <a:t> - учить устанавливать причинно-следственные связи; логически завершать предложения, поясняя причину события. </a:t>
            </a:r>
          </a:p>
          <a:p>
            <a:r>
              <a:rPr lang="ru-RU" sz="1400" b="1" dirty="0" smtClean="0">
                <a:latin typeface="+mj-lt"/>
              </a:rPr>
              <a:t>«Чей предмет?»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развивать навыки взаимодействия со сверстниками, память, внимание.</a:t>
            </a:r>
          </a:p>
          <a:p>
            <a:r>
              <a:rPr lang="ru-RU" sz="1400" b="1" dirty="0" smtClean="0">
                <a:latin typeface="+mj-lt"/>
              </a:rPr>
              <a:t>«Звезда Африки</a:t>
            </a:r>
            <a:r>
              <a:rPr lang="ru-RU" sz="1400" dirty="0" smtClean="0">
                <a:latin typeface="+mj-lt"/>
              </a:rPr>
              <a:t>»-</a:t>
            </a:r>
          </a:p>
          <a:p>
            <a:r>
              <a:rPr lang="ru-RU" sz="1400" dirty="0" smtClean="0">
                <a:latin typeface="+mj-lt"/>
              </a:rPr>
              <a:t>Учить детей контролировать свое поведение в соответствии с правилами игры</a:t>
            </a:r>
          </a:p>
          <a:p>
            <a:r>
              <a:rPr lang="ru-RU" sz="1400" b="1" dirty="0" smtClean="0">
                <a:latin typeface="+mj-lt"/>
              </a:rPr>
              <a:t>« По дороге в детский сад» - </a:t>
            </a:r>
            <a:r>
              <a:rPr lang="ru-RU" sz="1400" dirty="0" smtClean="0">
                <a:latin typeface="+mj-lt"/>
              </a:rPr>
              <a:t>формирования умения подчинять свое поведение правилам игры.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C:\Users\new\Desktop\игры\CIMG8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44824"/>
            <a:ext cx="448126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586</TotalTime>
  <Words>1173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Алдашкина Алсу Аббясовна  Должность – воспитатель  Дата рождения - 1980г.  Образование: Дзержинский педагогический колледж  Педагогический стаж работы: 5лет       г.Дзержинск 2013 </vt:lpstr>
      <vt:lpstr>Тема:  « Роль дидактической игры  в развитии  интегративных качеств ребенка, способствующих  успешному обучению в школе»</vt:lpstr>
      <vt:lpstr>Актуальность</vt:lpstr>
      <vt:lpstr>Цель:</vt:lpstr>
      <vt:lpstr>задачи</vt:lpstr>
      <vt:lpstr>Учебно– методический комплекс</vt:lpstr>
      <vt:lpstr>Мониторинг интегративных качеств детей подготовительной к школе группы (ноябрь 2012г.)</vt:lpstr>
      <vt:lpstr>Анализ мониторинга</vt:lpstr>
      <vt:lpstr>Дидактические игры для развития коммуникативных способностей детей, умения подчинять свое поведение правилам </vt:lpstr>
      <vt:lpstr> Дидактические игры для уточнения и расширения представлений и знаний, формирования специфических  умений и навыков детей.  </vt:lpstr>
      <vt:lpstr>Дидактические игры  для развития психических процессов и познавательных способностей детей</vt:lpstr>
      <vt:lpstr>Слайд 12</vt:lpstr>
      <vt:lpstr>Слайд 13</vt:lpstr>
      <vt:lpstr>Слайд 14</vt:lpstr>
      <vt:lpstr>Слайд 15</vt:lpstr>
      <vt:lpstr>Слайд 16</vt:lpstr>
      <vt:lpstr>Авторские игры</vt:lpstr>
      <vt:lpstr>Авторские игры</vt:lpstr>
      <vt:lpstr>Сравнительный мониторинг интегративных качеств детей подготовительной к школе группы  (ноябрь 2012г. – март 2013г.)</vt:lpstr>
      <vt:lpstr>Выводы:</vt:lpstr>
      <vt:lpstr>Перспективы: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new</cp:lastModifiedBy>
  <cp:revision>77</cp:revision>
  <dcterms:created xsi:type="dcterms:W3CDTF">2013-12-02T19:24:24Z</dcterms:created>
  <dcterms:modified xsi:type="dcterms:W3CDTF">2013-12-06T09:50:45Z</dcterms:modified>
</cp:coreProperties>
</file>