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71" r:id="rId3"/>
    <p:sldId id="257" r:id="rId4"/>
    <p:sldId id="258" r:id="rId5"/>
    <p:sldId id="259" r:id="rId6"/>
    <p:sldId id="260" r:id="rId7"/>
    <p:sldId id="272" r:id="rId8"/>
    <p:sldId id="261" r:id="rId9"/>
    <p:sldId id="263" r:id="rId10"/>
    <p:sldId id="265" r:id="rId11"/>
    <p:sldId id="264" r:id="rId12"/>
    <p:sldId id="266" r:id="rId13"/>
    <p:sldId id="268" r:id="rId14"/>
    <p:sldId id="267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9" autoAdjust="0"/>
    <p:restoredTop sz="94660"/>
  </p:normalViewPr>
  <p:slideViewPr>
    <p:cSldViewPr>
      <p:cViewPr varScale="1">
        <p:scale>
          <a:sx n="88" d="100"/>
          <a:sy n="88" d="100"/>
        </p:scale>
        <p:origin x="-102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70EF6C-A572-4B3D-85D1-FB8506DFF747}" type="datetimeFigureOut">
              <a:rPr lang="ru-RU" smtClean="0"/>
              <a:t>22.06.2019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88DB33-84BC-4ACC-AAB7-2080B29E1E8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+mn-lt"/>
              </a:rPr>
              <a:t>Правописание не с  существительными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Урок русского языка в 6 классе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b="1" dirty="0" smtClean="0"/>
              <a:t>Найдите слова на новое правило и выпишете в два столбика: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Не пером пишут а умом.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Язык не стрела, а пуще стрелы.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Земляничка-невеличка хорошо цвела весной.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Встанет елка-недотрога у границы полевой, гордо встанет тополь строгий, как бессменный часовой.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Что ты нам расскажешь, ветер, непоседа-ветерок?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И скрипит в кустах весь вечер </a:t>
            </a:r>
            <a:r>
              <a:rPr lang="ru-RU" sz="2800" b="1" dirty="0" err="1" smtClean="0"/>
              <a:t>невидимка-прыгунок</a:t>
            </a:r>
            <a:r>
              <a:rPr lang="ru-RU" sz="2800" b="1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Словарная работа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420888"/>
            <a:ext cx="8229600" cy="26642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sz="3600" b="1" u="sng" dirty="0" smtClean="0"/>
              <a:t>Невежа</a:t>
            </a:r>
            <a:r>
              <a:rPr lang="ru-RU" sz="3600" b="1" dirty="0" smtClean="0"/>
              <a:t> – невоспитанный, грубый человек.</a:t>
            </a:r>
          </a:p>
          <a:p>
            <a:pPr algn="ctr">
              <a:buNone/>
            </a:pPr>
            <a:endParaRPr lang="ru-RU" sz="1900" b="1" dirty="0" smtClean="0"/>
          </a:p>
          <a:p>
            <a:pPr algn="ctr">
              <a:buNone/>
            </a:pPr>
            <a:r>
              <a:rPr lang="ru-RU" sz="3600" b="1" dirty="0" smtClean="0"/>
              <a:t>	</a:t>
            </a:r>
            <a:r>
              <a:rPr lang="ru-RU" sz="3600" b="1" dirty="0" smtClean="0"/>
              <a:t>	</a:t>
            </a:r>
            <a:r>
              <a:rPr lang="ru-RU" sz="3600" b="1" u="sng" dirty="0" smtClean="0"/>
              <a:t>Невежда</a:t>
            </a:r>
            <a:r>
              <a:rPr lang="ru-RU" sz="3600" b="1" dirty="0" smtClean="0"/>
              <a:t> – необразованный, малосведущий человек.</a:t>
            </a:r>
            <a:endParaRPr lang="ru-RU" sz="36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b="1" dirty="0" smtClean="0"/>
              <a:t>Учебник стр. 151. упр.285</a:t>
            </a:r>
          </a:p>
          <a:p>
            <a:pPr>
              <a:buNone/>
            </a:pPr>
            <a:r>
              <a:rPr lang="ru-RU" sz="3600" b="1" dirty="0" smtClean="0"/>
              <a:t>	Дополнительное задание: подобрать свои примеры на каждый пункт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764704"/>
            <a:ext cx="77768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2"/>
                </a:solidFill>
              </a:rPr>
              <a:t>Осложненное списывание</a:t>
            </a:r>
            <a:endParaRPr lang="ru-RU" sz="4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latin typeface="+mn-lt"/>
              </a:rPr>
              <a:t>Тест</a:t>
            </a:r>
            <a:endParaRPr lang="ru-RU" sz="6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+mj-lt"/>
              </a:rPr>
              <a:t>1+ 2- 3+ 4- 5+ 6- 7+ 8+ 9- 10+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Творческая работа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Составить сказку по опорным словам:</a:t>
            </a:r>
          </a:p>
          <a:p>
            <a:pPr lvl="1"/>
            <a:r>
              <a:rPr lang="ru-RU" sz="2800" b="1" dirty="0" smtClean="0"/>
              <a:t>Земляничка-невеличка</a:t>
            </a:r>
          </a:p>
          <a:p>
            <a:pPr lvl="1"/>
            <a:r>
              <a:rPr lang="ru-RU" sz="2800" b="1" dirty="0" err="1" smtClean="0"/>
              <a:t>Невидимка-прыгунок</a:t>
            </a:r>
            <a:endParaRPr lang="ru-RU" sz="2800" b="1" dirty="0" smtClean="0"/>
          </a:p>
          <a:p>
            <a:pPr lvl="1"/>
            <a:r>
              <a:rPr lang="ru-RU" sz="2800" b="1" dirty="0" smtClean="0"/>
              <a:t>Елка-недотрога</a:t>
            </a:r>
          </a:p>
          <a:p>
            <a:pPr lvl="1"/>
            <a:r>
              <a:rPr lang="ru-RU" sz="2800" b="1" dirty="0" smtClean="0"/>
              <a:t>Непоседа-ветерок</a:t>
            </a:r>
            <a:endParaRPr lang="ru-RU" sz="2800" b="1" dirty="0"/>
          </a:p>
        </p:txBody>
      </p:sp>
      <p:pic>
        <p:nvPicPr>
          <p:cNvPr id="6146" name="Picture 2" descr="http://www.playcast.ru/uploads/2017/06/14/2281828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869160"/>
            <a:ext cx="1656184" cy="1754897"/>
          </a:xfrm>
          <a:prstGeom prst="rect">
            <a:avLst/>
          </a:prstGeom>
          <a:noFill/>
        </p:spPr>
      </p:pic>
      <p:pic>
        <p:nvPicPr>
          <p:cNvPr id="6148" name="Picture 4" descr="https://avatars.mds.yandex.net/get-pdb/219263/a74a35b6-354c-48b4-a8f4-52660233f4a0/s1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61148"/>
            <a:ext cx="1152128" cy="19125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Домашнее задание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Пар. 51 выучить правило</a:t>
            </a:r>
          </a:p>
          <a:p>
            <a:r>
              <a:rPr lang="ru-RU" sz="2800" b="1" dirty="0" smtClean="0"/>
              <a:t>Задание на выбор: упр. 286 или придумать сказку про страну, в которой исчезла частица </a:t>
            </a:r>
            <a:r>
              <a:rPr lang="ru-RU" sz="2800" b="1" i="1" dirty="0" smtClean="0"/>
              <a:t>не.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Зарядка для успешности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600" b="1" dirty="0" smtClean="0"/>
              <a:t>Пожелайте себе успехов и скажите себе: «Я буду внимательным, буду думать, буду размышлять, буду догадлив и старателен».</a:t>
            </a:r>
            <a:endParaRPr lang="ru-RU" sz="3600" b="1" dirty="0"/>
          </a:p>
        </p:txBody>
      </p:sp>
      <p:pic>
        <p:nvPicPr>
          <p:cNvPr id="2050" name="Picture 2" descr="https://www.clipartmax.com/png/full/142-1428937_%D1%83%D1%87%D0%B5%D0%BD%D0%B8%D0%BA%D0%B8-%D0%B7%D0%B2%D0%BE%D0%BD%D0%BE%D0%BA-%D0%BF%D0%B0%D1%80%D1%82%D0%B0-%D0%B3%D0%BB%D0%BE%D0%B1%D1%83%D1%81-%D1%88%D0%BA%D0%BE%D0%BB%D0%B0-cute-schoolgirl-clip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437112"/>
            <a:ext cx="1351014" cy="22596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32859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000" b="1" dirty="0" smtClean="0"/>
              <a:t>На </a:t>
            </a:r>
            <a:r>
              <a:rPr lang="ru-RU" sz="3000" b="1" dirty="0" smtClean="0"/>
              <a:t>самом берегу ручья, у зелёного лесного </a:t>
            </a:r>
            <a:r>
              <a:rPr lang="ru-RU" sz="3000" b="1" dirty="0" smtClean="0"/>
              <a:t>болотца, густо </a:t>
            </a:r>
            <a:r>
              <a:rPr lang="ru-RU" sz="3000" b="1" dirty="0" smtClean="0"/>
              <a:t>цветут незабудки. Как нежны и красивы эти маленькие голубые цветы. В крошечных их лепестках как будто отразилась голубизна летнего </a:t>
            </a:r>
            <a:r>
              <a:rPr lang="ru-RU" sz="3000" b="1" dirty="0" smtClean="0"/>
              <a:t>неба.</a:t>
            </a:r>
          </a:p>
          <a:p>
            <a:pPr algn="just">
              <a:buNone/>
            </a:pPr>
            <a:endParaRPr lang="ru-RU" sz="1200" b="1" dirty="0" smtClean="0"/>
          </a:p>
          <a:p>
            <a:r>
              <a:rPr lang="ru-RU" sz="2400" b="1" dirty="0" smtClean="0"/>
              <a:t>Можем ли мы эти предложения назвать текстом? Почему?</a:t>
            </a:r>
            <a:r>
              <a:rPr lang="ru-RU" sz="2400" b="1" dirty="0" smtClean="0"/>
              <a:t> Озаглавьте текст</a:t>
            </a:r>
            <a:r>
              <a:rPr lang="ru-RU" sz="2400" b="1" dirty="0" smtClean="0"/>
              <a:t>.</a:t>
            </a:r>
          </a:p>
          <a:p>
            <a:r>
              <a:rPr lang="ru-RU" sz="2400" b="1" dirty="0" smtClean="0"/>
              <a:t>Определите главную мысль текста.</a:t>
            </a:r>
          </a:p>
          <a:p>
            <a:r>
              <a:rPr lang="ru-RU" sz="2400" b="1" dirty="0" smtClean="0"/>
              <a:t>Определите тип речи и средства связи предложений.</a:t>
            </a:r>
            <a:r>
              <a:rPr lang="ru-RU" sz="2400" b="1" dirty="0" smtClean="0"/>
              <a:t> Каков стиль текста</a:t>
            </a:r>
            <a:r>
              <a:rPr lang="ru-RU" sz="2400" b="1" dirty="0" smtClean="0"/>
              <a:t>?</a:t>
            </a:r>
          </a:p>
          <a:p>
            <a:r>
              <a:rPr lang="ru-RU" sz="2400" b="1" dirty="0" smtClean="0"/>
              <a:t>Найдите все существительные.</a:t>
            </a:r>
            <a:endParaRPr lang="ru-RU" sz="24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38437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5200" b="1" dirty="0" smtClean="0"/>
              <a:t>Выполните морфологический разбор существительных:</a:t>
            </a:r>
          </a:p>
          <a:p>
            <a:pPr algn="just">
              <a:buNone/>
            </a:pPr>
            <a:endParaRPr lang="ru-RU" sz="1500" b="1" dirty="0" smtClean="0"/>
          </a:p>
          <a:p>
            <a:pPr algn="just">
              <a:buNone/>
            </a:pPr>
            <a:r>
              <a:rPr lang="ru-RU" sz="5200" b="1" dirty="0" smtClean="0"/>
              <a:t>		1 колонка - на берегу</a:t>
            </a:r>
          </a:p>
          <a:p>
            <a:pPr algn="just">
              <a:buNone/>
            </a:pPr>
            <a:r>
              <a:rPr lang="ru-RU" sz="5200" b="1" dirty="0" smtClean="0"/>
              <a:t>		2 колонка -  в лепестках</a:t>
            </a:r>
          </a:p>
          <a:p>
            <a:pPr algn="just">
              <a:buNone/>
            </a:pPr>
            <a:r>
              <a:rPr lang="ru-RU" sz="5200" b="1" dirty="0" smtClean="0"/>
              <a:t>	</a:t>
            </a:r>
            <a:r>
              <a:rPr lang="ru-RU" sz="5200" b="1" dirty="0" smtClean="0"/>
              <a:t>	3 колонка - голубизна</a:t>
            </a:r>
            <a:endParaRPr lang="ru-RU" sz="5200" b="1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3789040"/>
            <a:ext cx="8229600" cy="16561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ru-RU" sz="2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048352"/>
          </a:xfrm>
        </p:spPr>
        <p:txBody>
          <a:bodyPr/>
          <a:lstStyle/>
          <a:p>
            <a:pPr lvl="0" algn="just">
              <a:buNone/>
              <a:defRPr/>
            </a:pPr>
            <a:r>
              <a:rPr lang="ru-RU" dirty="0" smtClean="0"/>
              <a:t>		</a:t>
            </a:r>
          </a:p>
          <a:p>
            <a:pPr lvl="0" algn="just">
              <a:buNone/>
              <a:defRPr/>
            </a:pPr>
            <a:r>
              <a:rPr lang="ru-RU" dirty="0" smtClean="0"/>
              <a:t>		</a:t>
            </a:r>
          </a:p>
          <a:p>
            <a:pPr lvl="0"/>
            <a:r>
              <a:rPr lang="ru-RU" sz="2400" b="1" dirty="0" smtClean="0"/>
              <a:t>Назовите существительное с приставкой </a:t>
            </a:r>
            <a:r>
              <a:rPr lang="ru-RU" sz="2400" b="1" i="1" dirty="0" smtClean="0"/>
              <a:t>не</a:t>
            </a:r>
            <a:r>
              <a:rPr lang="ru-RU" sz="2400" b="1" dirty="0" smtClean="0"/>
              <a:t>.</a:t>
            </a:r>
          </a:p>
          <a:p>
            <a:r>
              <a:rPr lang="ru-RU" sz="2400" b="1" dirty="0" smtClean="0"/>
              <a:t>Чем еще может являться </a:t>
            </a:r>
            <a:r>
              <a:rPr lang="ru-RU" sz="2400" b="1" i="1" dirty="0" smtClean="0"/>
              <a:t>не</a:t>
            </a:r>
            <a:r>
              <a:rPr lang="ru-RU" sz="2400" b="1" dirty="0" smtClean="0"/>
              <a:t>?</a:t>
            </a:r>
            <a:r>
              <a:rPr lang="ru-RU" sz="2400" b="1" dirty="0" smtClean="0"/>
              <a:t> </a:t>
            </a:r>
            <a:endParaRPr lang="ru-RU" sz="2400" b="1" dirty="0" smtClean="0"/>
          </a:p>
          <a:p>
            <a:r>
              <a:rPr lang="ru-RU" sz="2400" b="1" dirty="0" smtClean="0"/>
              <a:t>Сформулируйте тему урока.</a:t>
            </a:r>
            <a:endParaRPr lang="ru-RU" sz="2400" b="1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836712"/>
            <a:ext cx="8229600" cy="53285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самом берегу ручья, у зелёного лесного болотца, густо цветут незабудки. Как нежны и красивы эти маленькие голубые цветы. В крошечных их лепестках как будто отразилась голубизна летнего неба.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394904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+mn-lt"/>
              </a:rPr>
              <a:t>Тема урока:</a:t>
            </a:r>
            <a:br>
              <a:rPr lang="ru-RU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2400" b="1" dirty="0" smtClean="0">
                <a:latin typeface="+mn-lt"/>
              </a:rPr>
              <a:t/>
            </a:r>
            <a:br>
              <a:rPr lang="ru-RU" sz="2400" b="1" dirty="0" smtClean="0">
                <a:latin typeface="+mn-lt"/>
              </a:rPr>
            </a:br>
            <a:r>
              <a:rPr lang="ru-RU" b="1" dirty="0" smtClean="0">
                <a:latin typeface="+mn-lt"/>
              </a:rPr>
              <a:t>Правописание </a:t>
            </a:r>
            <a:r>
              <a:rPr lang="ru-RU" b="1" i="1" dirty="0" smtClean="0">
                <a:latin typeface="+mn-lt"/>
              </a:rPr>
              <a:t>не</a:t>
            </a:r>
            <a:r>
              <a:rPr lang="ru-RU" b="1" dirty="0" smtClean="0">
                <a:latin typeface="+mn-lt"/>
              </a:rPr>
              <a:t> с существительными</a:t>
            </a:r>
            <a:br>
              <a:rPr lang="ru-RU" b="1" dirty="0" smtClean="0">
                <a:latin typeface="+mn-lt"/>
              </a:rPr>
            </a:br>
            <a:endParaRPr lang="ru-RU" b="1" dirty="0">
              <a:latin typeface="+mn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67544" y="3140968"/>
            <a:ext cx="8229600" cy="3456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b="1" dirty="0" smtClean="0">
                <a:solidFill>
                  <a:schemeClr val="tx2"/>
                </a:solidFill>
              </a:rPr>
              <a:t>Задачи:</a:t>
            </a:r>
          </a:p>
          <a:p>
            <a:r>
              <a:rPr lang="ru-RU" b="1" dirty="0" smtClean="0"/>
              <a:t>Изучить правило правописания </a:t>
            </a:r>
            <a:r>
              <a:rPr lang="ru-RU" b="1" i="1" dirty="0" smtClean="0"/>
              <a:t>не</a:t>
            </a:r>
            <a:r>
              <a:rPr lang="ru-RU" b="1" dirty="0" smtClean="0"/>
              <a:t> с существительными</a:t>
            </a:r>
          </a:p>
          <a:p>
            <a:r>
              <a:rPr lang="ru-RU" b="1" dirty="0" smtClean="0"/>
              <a:t>Научиться отличать случаи слитного и раздельного написания</a:t>
            </a:r>
          </a:p>
          <a:p>
            <a:r>
              <a:rPr lang="ru-RU" b="1" dirty="0" smtClean="0"/>
              <a:t>Находить в тексте слова с данной орфограммой</a:t>
            </a:r>
            <a:endParaRPr lang="ru-RU" b="1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1124744"/>
            <a:ext cx="8229600" cy="2520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Цель: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Познакомиться с правописанием не с существительными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b="1" dirty="0" smtClean="0">
                <a:solidFill>
                  <a:schemeClr val="tx2"/>
                </a:solidFill>
              </a:rPr>
              <a:t>Запишем примеры: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Ненастье, небрежность, невидимка.</a:t>
            </a:r>
          </a:p>
          <a:p>
            <a:pPr marL="880110" lvl="1" indent="-514350"/>
            <a:r>
              <a:rPr lang="ru-RU" sz="2800" b="1" dirty="0" smtClean="0">
                <a:solidFill>
                  <a:schemeClr val="tx2"/>
                </a:solidFill>
              </a:rPr>
              <a:t>Подумайте почему мы пишем в этих словах </a:t>
            </a:r>
            <a:r>
              <a:rPr lang="ru-RU" sz="2800" b="1" i="1" dirty="0" smtClean="0">
                <a:solidFill>
                  <a:schemeClr val="tx2"/>
                </a:solidFill>
              </a:rPr>
              <a:t>не</a:t>
            </a:r>
            <a:r>
              <a:rPr lang="ru-RU" sz="2800" b="1" dirty="0" smtClean="0">
                <a:solidFill>
                  <a:schemeClr val="tx2"/>
                </a:solidFill>
              </a:rPr>
              <a:t> слитно?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ru-RU" sz="2800" b="1" dirty="0" smtClean="0"/>
              <a:t>Несчастье, неприятель, невнимание.</a:t>
            </a:r>
          </a:p>
          <a:p>
            <a:pPr marL="880110" lvl="1" indent="-514350"/>
            <a:r>
              <a:rPr lang="ru-RU" sz="2800" b="1" dirty="0" smtClean="0">
                <a:solidFill>
                  <a:schemeClr val="tx2"/>
                </a:solidFill>
              </a:rPr>
              <a:t>Чем является </a:t>
            </a:r>
            <a:r>
              <a:rPr lang="ru-RU" sz="2800" b="1" i="1" dirty="0" smtClean="0">
                <a:solidFill>
                  <a:schemeClr val="tx2"/>
                </a:solidFill>
              </a:rPr>
              <a:t>не</a:t>
            </a:r>
            <a:r>
              <a:rPr lang="ru-RU" sz="2800" b="1" dirty="0" smtClean="0">
                <a:solidFill>
                  <a:schemeClr val="tx2"/>
                </a:solidFill>
              </a:rPr>
              <a:t>? Замените синонимами.</a:t>
            </a:r>
            <a:endParaRPr lang="ru-RU" sz="2800" b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ru-RU" sz="2800" b="1" dirty="0" smtClean="0"/>
              <a:t>Не счастье, а новые испытания ожидали нас.</a:t>
            </a:r>
          </a:p>
          <a:p>
            <a:pPr marL="880110" lvl="1" indent="-514350"/>
            <a:r>
              <a:rPr lang="ru-RU" sz="2800" b="1" dirty="0" smtClean="0">
                <a:solidFill>
                  <a:schemeClr val="tx2"/>
                </a:solidFill>
              </a:rPr>
              <a:t>Почему в этом примере </a:t>
            </a:r>
            <a:r>
              <a:rPr lang="ru-RU" sz="2800" b="1" i="1" dirty="0" smtClean="0">
                <a:solidFill>
                  <a:schemeClr val="tx2"/>
                </a:solidFill>
              </a:rPr>
              <a:t>не</a:t>
            </a:r>
            <a:r>
              <a:rPr lang="ru-RU" sz="2800" b="1" dirty="0" smtClean="0">
                <a:solidFill>
                  <a:schemeClr val="tx2"/>
                </a:solidFill>
              </a:rPr>
              <a:t> пишется раздельно? Сделайте выводы и сравните их с правилом в учебнике на стр. 150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Устная работа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Подбери синоним с </a:t>
            </a:r>
            <a:r>
              <a:rPr lang="ru-RU" b="1" i="1" dirty="0" smtClean="0"/>
              <a:t>не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b="1" dirty="0" smtClean="0"/>
              <a:t>			Беспорядок – непорядок</a:t>
            </a:r>
          </a:p>
          <a:p>
            <a:pPr>
              <a:buNone/>
            </a:pPr>
            <a:r>
              <a:rPr lang="ru-RU" b="1" dirty="0" smtClean="0"/>
              <a:t>			Болезнь – нездоровье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		Грубость – невежливость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		Подозрительность – недоверие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		Ложь – неправда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		Рабство - неволя</a:t>
            </a:r>
            <a:endParaRPr lang="ru-RU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219</TotalTime>
  <Words>77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Правописание не с  существительными</vt:lpstr>
      <vt:lpstr>Зарядка для успешности</vt:lpstr>
      <vt:lpstr>Слайд 3</vt:lpstr>
      <vt:lpstr>Слайд 4</vt:lpstr>
      <vt:lpstr>Слайд 5</vt:lpstr>
      <vt:lpstr>Тема урока:  Правописание не с существительными </vt:lpstr>
      <vt:lpstr>Слайд 7</vt:lpstr>
      <vt:lpstr>Слайд 8</vt:lpstr>
      <vt:lpstr>Устная работа</vt:lpstr>
      <vt:lpstr>Слайд 10</vt:lpstr>
      <vt:lpstr>Словарная работа</vt:lpstr>
      <vt:lpstr>Слайд 12</vt:lpstr>
      <vt:lpstr>Тест</vt:lpstr>
      <vt:lpstr>Творческая работа</vt:lpstr>
      <vt:lpstr>Домашнее задание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DNA7 X86</cp:lastModifiedBy>
  <cp:revision>24</cp:revision>
  <dcterms:created xsi:type="dcterms:W3CDTF">2019-06-22T10:30:34Z</dcterms:created>
  <dcterms:modified xsi:type="dcterms:W3CDTF">2019-06-22T14:09:36Z</dcterms:modified>
</cp:coreProperties>
</file>