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1257" y="837552"/>
            <a:ext cx="11665132" cy="1004312"/>
          </a:xfrm>
        </p:spPr>
        <p:txBody>
          <a:bodyPr/>
          <a:lstStyle/>
          <a:p>
            <a:r>
              <a:rPr lang="ru-RU" b="1" dirty="0"/>
              <a:t>Планирование работы по подготовке проекта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85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3. Презентация готовых продуктов (формы презентации)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газета</a:t>
            </a:r>
            <a:r>
              <a:rPr lang="ru-RU" sz="3200" dirty="0"/>
              <a:t>, рекламный буклет;</a:t>
            </a:r>
          </a:p>
          <a:p>
            <a:r>
              <a:rPr lang="ru-RU" sz="3200" dirty="0" smtClean="0"/>
              <a:t>спектакль</a:t>
            </a:r>
            <a:r>
              <a:rPr lang="ru-RU" sz="3200" dirty="0"/>
              <a:t>, концерт, акция;</a:t>
            </a:r>
          </a:p>
          <a:p>
            <a:r>
              <a:rPr lang="ru-RU" sz="3200" dirty="0" smtClean="0"/>
              <a:t>обобщающее </a:t>
            </a:r>
            <a:r>
              <a:rPr lang="ru-RU" sz="3200" dirty="0"/>
              <a:t>занятие;</a:t>
            </a:r>
          </a:p>
          <a:p>
            <a:r>
              <a:rPr lang="ru-RU" sz="3200" dirty="0" smtClean="0"/>
              <a:t>выставка</a:t>
            </a:r>
            <a:r>
              <a:rPr lang="ru-RU" sz="3200" dirty="0"/>
              <a:t>, конкурс, праздник.</a:t>
            </a:r>
          </a:p>
          <a:p>
            <a:pPr marL="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9555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-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способ </a:t>
            </a:r>
            <a:r>
              <a:rPr lang="ru-RU" sz="3200" dirty="0"/>
              <a:t>достижения дидактической цели через детальную разработку проблемы, лично значимой для ребенка, которая должна завершиться практическим результатом, оформленным в виде конечного продукта.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9331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в ДОУ –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/>
              <a:t>это </a:t>
            </a:r>
            <a:r>
              <a:rPr lang="ru-RU" sz="3200" dirty="0"/>
              <a:t>совместная деятельность взрослых и детей по решению какой-либо проблемы, значимой и интересной для ребенка.</a:t>
            </a:r>
          </a:p>
          <a:p>
            <a:pPr algn="just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2428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Проекты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68498"/>
          </a:xfrm>
        </p:spPr>
        <p:txBody>
          <a:bodyPr>
            <a:noAutofit/>
          </a:bodyPr>
          <a:lstStyle/>
          <a:p>
            <a:pPr lvl="0" algn="just"/>
            <a:r>
              <a:rPr lang="ru-RU" sz="2800" dirty="0"/>
              <a:t>Помогают детям расширять кругозор и осваивать окружающую действительность.</a:t>
            </a:r>
          </a:p>
          <a:p>
            <a:pPr lvl="0" algn="just"/>
            <a:r>
              <a:rPr lang="ru-RU" sz="2800" dirty="0"/>
              <a:t>Дают возможность активизировать самостоятельную и познавательную деятельность детей.</a:t>
            </a:r>
          </a:p>
          <a:p>
            <a:pPr lvl="0" algn="just"/>
            <a:r>
              <a:rPr lang="ru-RU" sz="2800" dirty="0"/>
              <a:t>Способствуют развитию творческих способностей, мышления, внимания, воображения, навыков обобщения и анализа, памяти, </a:t>
            </a:r>
            <a:r>
              <a:rPr lang="ru-RU" sz="2800" dirty="0" smtClean="0"/>
              <a:t>речи.</a:t>
            </a:r>
            <a:endParaRPr lang="ru-RU" sz="2800" dirty="0"/>
          </a:p>
          <a:p>
            <a:pPr lvl="0" algn="just"/>
            <a:r>
              <a:rPr lang="ru-RU" sz="2800" dirty="0"/>
              <a:t>Помогают увидеть проблему комплексно с разных сторон.</a:t>
            </a:r>
          </a:p>
          <a:p>
            <a:pPr lvl="0" algn="just"/>
            <a:r>
              <a:rPr lang="ru-RU" sz="2800" dirty="0"/>
              <a:t>Способствуют умению наблюдать, слушать.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2114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Виды проектов: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940151"/>
          </a:xfrm>
        </p:spPr>
        <p:txBody>
          <a:bodyPr>
            <a:normAutofit/>
          </a:bodyPr>
          <a:lstStyle/>
          <a:p>
            <a:r>
              <a:rPr lang="ru-RU" sz="2000" b="1" i="1" u="sng" dirty="0"/>
              <a:t>1.По доминирующей в проекте деятельности:</a:t>
            </a:r>
            <a:endParaRPr lang="ru-RU" sz="2000" dirty="0"/>
          </a:p>
          <a:p>
            <a:pPr lvl="0"/>
            <a:r>
              <a:rPr lang="ru-RU" sz="2000" i="1" dirty="0"/>
              <a:t>практические</a:t>
            </a:r>
            <a:endParaRPr lang="ru-RU" sz="2000" dirty="0"/>
          </a:p>
          <a:p>
            <a:pPr lvl="0"/>
            <a:r>
              <a:rPr lang="ru-RU" sz="2000" i="1" dirty="0"/>
              <a:t>информационные</a:t>
            </a:r>
            <a:endParaRPr lang="ru-RU" sz="2000" dirty="0"/>
          </a:p>
          <a:p>
            <a:r>
              <a:rPr lang="ru-RU" sz="2000" b="1" i="1" u="sng" dirty="0"/>
              <a:t>2. По количеству участников в проекте:</a:t>
            </a:r>
            <a:endParaRPr lang="ru-RU" sz="2000" dirty="0"/>
          </a:p>
          <a:p>
            <a:pPr lvl="0"/>
            <a:r>
              <a:rPr lang="ru-RU" sz="2000" i="1" u="sng" dirty="0"/>
              <a:t>индивидуальные</a:t>
            </a:r>
            <a:endParaRPr lang="ru-RU" sz="2000" dirty="0"/>
          </a:p>
          <a:p>
            <a:pPr lvl="0"/>
            <a:r>
              <a:rPr lang="ru-RU" sz="2000" i="1" u="sng" dirty="0"/>
              <a:t>групповые</a:t>
            </a:r>
            <a:endParaRPr lang="ru-RU" sz="2000" dirty="0"/>
          </a:p>
          <a:p>
            <a:pPr lvl="0"/>
            <a:r>
              <a:rPr lang="ru-RU" sz="2000" i="1" u="sng" dirty="0"/>
              <a:t>коллективные</a:t>
            </a:r>
            <a:endParaRPr lang="ru-RU" sz="2000" dirty="0"/>
          </a:p>
          <a:p>
            <a:r>
              <a:rPr lang="ru-RU" sz="2000" b="1" i="1" u="sng" dirty="0"/>
              <a:t>3. По продолжительности выполнения проекта:</a:t>
            </a:r>
            <a:endParaRPr lang="ru-RU" sz="2000" dirty="0"/>
          </a:p>
          <a:p>
            <a:pPr lvl="0"/>
            <a:r>
              <a:rPr lang="ru-RU" sz="2000" i="1" u="sng" dirty="0"/>
              <a:t>краткосрочные</a:t>
            </a:r>
            <a:endParaRPr lang="ru-RU" sz="2000" dirty="0"/>
          </a:p>
          <a:p>
            <a:pPr lvl="0"/>
            <a:r>
              <a:rPr lang="ru-RU" sz="2000" i="1" u="sng" dirty="0"/>
              <a:t>среднесрочные</a:t>
            </a:r>
            <a:endParaRPr lang="ru-RU" sz="2000" dirty="0"/>
          </a:p>
          <a:p>
            <a:pPr lvl="0"/>
            <a:r>
              <a:rPr lang="ru-RU" sz="2000" i="1" u="sng" dirty="0"/>
              <a:t>долгосрочные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83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252919"/>
            <a:ext cx="11029616" cy="177043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Проект </a:t>
            </a:r>
            <a:r>
              <a:rPr lang="ru-RU" b="1" dirty="0"/>
              <a:t>– это пять «П»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i="1" dirty="0"/>
              <a:t>1. Проблема.</a:t>
            </a:r>
            <a:endParaRPr lang="ru-RU" sz="3200" dirty="0"/>
          </a:p>
          <a:p>
            <a:r>
              <a:rPr lang="ru-RU" sz="3200" i="1" dirty="0"/>
              <a:t>2. Проектирование (планирование).</a:t>
            </a:r>
            <a:endParaRPr lang="ru-RU" sz="3200" dirty="0"/>
          </a:p>
          <a:p>
            <a:r>
              <a:rPr lang="ru-RU" sz="3200" i="1" dirty="0"/>
              <a:t>3. Поиск информации.</a:t>
            </a:r>
            <a:endParaRPr lang="ru-RU" sz="3200" dirty="0"/>
          </a:p>
          <a:p>
            <a:r>
              <a:rPr lang="ru-RU" sz="3200" i="1" dirty="0"/>
              <a:t>4. Продукт.</a:t>
            </a:r>
            <a:endParaRPr lang="ru-RU" sz="3200" dirty="0"/>
          </a:p>
          <a:p>
            <a:r>
              <a:rPr lang="ru-RU" sz="3200" i="1" dirty="0"/>
              <a:t>5. Презентация.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288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Этапы работы над </a:t>
            </a:r>
            <a:r>
              <a:rPr lang="ru-RU" b="1" dirty="0" smtClean="0"/>
              <a:t>проектом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/>
              <a:t>1. Подготовительный (сбор информации, поиск путей решения</a:t>
            </a:r>
            <a:r>
              <a:rPr lang="ru-RU" sz="3200" i="1" dirty="0" smtClean="0"/>
              <a:t>).</a:t>
            </a:r>
            <a:endParaRPr lang="ru-RU" sz="3200" dirty="0"/>
          </a:p>
          <a:p>
            <a:r>
              <a:rPr lang="ru-RU" sz="3200" i="1" dirty="0"/>
              <a:t>2. Основной (организация и проведение проектирования</a:t>
            </a:r>
            <a:r>
              <a:rPr lang="ru-RU" sz="3200" i="1" dirty="0" smtClean="0"/>
              <a:t>).</a:t>
            </a:r>
            <a:endParaRPr lang="ru-RU" sz="3200" dirty="0"/>
          </a:p>
          <a:p>
            <a:r>
              <a:rPr lang="ru-RU" sz="3200" i="1" dirty="0"/>
              <a:t>3. Заключительный (презентация</a:t>
            </a:r>
            <a:r>
              <a:rPr lang="ru-RU" sz="3200" i="1" dirty="0" smtClean="0"/>
              <a:t>).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0600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1257273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/>
              <a:t/>
            </a:r>
            <a:br>
              <a:rPr lang="ru-RU" b="1" u="sng" dirty="0"/>
            </a:br>
            <a:r>
              <a:rPr lang="ru-RU" sz="3100" b="1" u="sng" dirty="0" smtClean="0"/>
              <a:t>1</a:t>
            </a:r>
            <a:r>
              <a:rPr lang="ru-RU" sz="3100" b="1" u="sng" dirty="0"/>
              <a:t>. Подготовительный (сбор информации, поиск путей решения)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sz="2600" dirty="0"/>
              <a:t>Определить вид </a:t>
            </a:r>
            <a:r>
              <a:rPr lang="ru-RU" sz="2600" dirty="0" smtClean="0"/>
              <a:t>проекта.</a:t>
            </a:r>
            <a:endParaRPr lang="ru-RU" sz="2600" dirty="0"/>
          </a:p>
          <a:p>
            <a:pPr lvl="0"/>
            <a:r>
              <a:rPr lang="ru-RU" sz="2600" dirty="0"/>
              <a:t>Определить цели и задачи развития, обучения, </a:t>
            </a:r>
            <a:r>
              <a:rPr lang="ru-RU" sz="2600" dirty="0" smtClean="0"/>
              <a:t>воспитания.</a:t>
            </a:r>
            <a:endParaRPr lang="ru-RU" sz="2600" dirty="0"/>
          </a:p>
          <a:p>
            <a:pPr lvl="0"/>
            <a:r>
              <a:rPr lang="ru-RU" sz="2600" dirty="0"/>
              <a:t>Обеспечить информационное и материально-техническое оснащение </a:t>
            </a:r>
            <a:r>
              <a:rPr lang="ru-RU" sz="2600" dirty="0" smtClean="0"/>
              <a:t>проекта.</a:t>
            </a:r>
            <a:endParaRPr lang="ru-RU" sz="2600" dirty="0"/>
          </a:p>
          <a:p>
            <a:pPr lvl="0"/>
            <a:r>
              <a:rPr lang="ru-RU" sz="2600" dirty="0"/>
              <a:t>Составить план реализации проекта с учетом привлечения </a:t>
            </a:r>
            <a:r>
              <a:rPr lang="ru-RU" sz="2600" dirty="0" smtClean="0"/>
              <a:t>родителей.</a:t>
            </a:r>
            <a:endParaRPr lang="ru-RU" sz="2600" dirty="0"/>
          </a:p>
          <a:p>
            <a:r>
              <a:rPr lang="ru-RU" sz="2600" dirty="0"/>
              <a:t>План-схема проекта.</a:t>
            </a:r>
          </a:p>
          <a:p>
            <a:pPr lvl="0"/>
            <a:r>
              <a:rPr lang="ru-RU" sz="2600" dirty="0"/>
              <a:t>Тема и её </a:t>
            </a:r>
            <a:r>
              <a:rPr lang="ru-RU" sz="2600" dirty="0" smtClean="0"/>
              <a:t>происхождение.</a:t>
            </a:r>
            <a:endParaRPr lang="ru-RU" sz="2600" dirty="0"/>
          </a:p>
          <a:p>
            <a:pPr lvl="0"/>
            <a:r>
              <a:rPr lang="ru-RU" sz="2600" dirty="0"/>
              <a:t>Смежные занятия и понятия, которые можно изучать при реализации проекта, интеграция образовательных областей в ходе </a:t>
            </a:r>
            <a:r>
              <a:rPr lang="ru-RU" sz="2600" dirty="0" smtClean="0"/>
              <a:t>проекта.</a:t>
            </a:r>
            <a:endParaRPr lang="ru-RU" sz="2600" dirty="0"/>
          </a:p>
          <a:p>
            <a:pPr lvl="0"/>
            <a:r>
              <a:rPr lang="ru-RU" sz="2600" dirty="0"/>
              <a:t>Необходимые </a:t>
            </a:r>
            <a:r>
              <a:rPr lang="ru-RU" sz="2600" dirty="0" smtClean="0"/>
              <a:t>материалы.</a:t>
            </a:r>
            <a:endParaRPr lang="ru-RU" sz="2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18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2. Организация проектирования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400" dirty="0"/>
              <a:t>Поставить цели, задачи </a:t>
            </a:r>
            <a:r>
              <a:rPr lang="ru-RU" sz="2400" dirty="0" smtClean="0"/>
              <a:t>проекта.</a:t>
            </a:r>
            <a:endParaRPr lang="ru-RU" sz="2400" dirty="0"/>
          </a:p>
          <a:p>
            <a:pPr lvl="0"/>
            <a:r>
              <a:rPr lang="ru-RU" sz="2400" dirty="0"/>
              <a:t>Распределить обязанности внутри </a:t>
            </a:r>
            <a:r>
              <a:rPr lang="ru-RU" sz="2400" dirty="0" smtClean="0"/>
              <a:t>группы.</a:t>
            </a:r>
            <a:endParaRPr lang="ru-RU" sz="2400" dirty="0"/>
          </a:p>
          <a:p>
            <a:pPr lvl="0"/>
            <a:r>
              <a:rPr lang="ru-RU" sz="2400" dirty="0"/>
              <a:t>Предложить возможные способы </a:t>
            </a:r>
            <a:r>
              <a:rPr lang="ru-RU" sz="2400" dirty="0" smtClean="0"/>
              <a:t>презентации.</a:t>
            </a:r>
            <a:endParaRPr lang="ru-RU" sz="2400" dirty="0"/>
          </a:p>
          <a:p>
            <a:pPr marL="0" indent="0">
              <a:buNone/>
            </a:pPr>
            <a:r>
              <a:rPr lang="ru-RU" sz="2400" b="1" u="sng" dirty="0" smtClean="0"/>
              <a:t>Проектирование</a:t>
            </a:r>
            <a:endParaRPr lang="ru-RU" sz="2400" dirty="0"/>
          </a:p>
          <a:p>
            <a:pPr lvl="0"/>
            <a:r>
              <a:rPr lang="ru-RU" sz="2400" dirty="0"/>
              <a:t>Сбор необходимой информации и оформление её в виде альбома, схем, карточек, игрового </a:t>
            </a:r>
            <a:r>
              <a:rPr lang="ru-RU" sz="2400" dirty="0" smtClean="0"/>
              <a:t>оборудования.</a:t>
            </a:r>
            <a:endParaRPr lang="ru-RU" sz="2400" dirty="0"/>
          </a:p>
          <a:p>
            <a:pPr lvl="0"/>
            <a:r>
              <a:rPr lang="ru-RU" sz="2400" dirty="0"/>
              <a:t>Знакомство с литературой, видеоматериалом, иллюстрациями по </a:t>
            </a:r>
            <a:r>
              <a:rPr lang="ru-RU" sz="2400" dirty="0" smtClean="0"/>
              <a:t>теме.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1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16</TotalTime>
  <Words>279</Words>
  <Application>Microsoft Office PowerPoint</Application>
  <PresentationFormat>Широкоэкранный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Corbel</vt:lpstr>
      <vt:lpstr>Gill Sans MT</vt:lpstr>
      <vt:lpstr>Wingdings 2</vt:lpstr>
      <vt:lpstr>Дивиденд</vt:lpstr>
      <vt:lpstr>Планирование работы по подготовке проекта</vt:lpstr>
      <vt:lpstr>Проект -</vt:lpstr>
      <vt:lpstr>Проект в ДОУ –</vt:lpstr>
      <vt:lpstr>Проекты </vt:lpstr>
      <vt:lpstr>Виды проектов: </vt:lpstr>
      <vt:lpstr>    Проект – это пять «П»  </vt:lpstr>
      <vt:lpstr>Этапы работы над проектом </vt:lpstr>
      <vt:lpstr>  1. Подготовительный (сбор информации, поиск путей решения) </vt:lpstr>
      <vt:lpstr>2. Организация проектирования </vt:lpstr>
      <vt:lpstr>3. Презентация готовых продуктов (формы презентации)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работы по подготовке проекта</dc:title>
  <dc:creator>инира</dc:creator>
  <cp:lastModifiedBy>инира</cp:lastModifiedBy>
  <cp:revision>10</cp:revision>
  <dcterms:created xsi:type="dcterms:W3CDTF">2019-03-24T17:25:30Z</dcterms:created>
  <dcterms:modified xsi:type="dcterms:W3CDTF">2019-03-24T17:42:08Z</dcterms:modified>
</cp:coreProperties>
</file>