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74" r:id="rId4"/>
    <p:sldId id="257" r:id="rId5"/>
    <p:sldId id="265" r:id="rId6"/>
    <p:sldId id="258" r:id="rId7"/>
    <p:sldId id="259" r:id="rId8"/>
    <p:sldId id="260" r:id="rId9"/>
    <p:sldId id="261" r:id="rId10"/>
    <p:sldId id="266" r:id="rId11"/>
    <p:sldId id="268" r:id="rId12"/>
    <p:sldId id="269" r:id="rId13"/>
    <p:sldId id="267" r:id="rId14"/>
    <p:sldId id="262" r:id="rId15"/>
    <p:sldId id="263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02.07.2018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02.07.2018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Рекомендации </a:t>
            </a:r>
            <a:r>
              <a:rPr lang="ru-RU" dirty="0" smtClean="0"/>
              <a:t>для</a:t>
            </a:r>
            <a:r>
              <a:rPr lang="ru-RU" dirty="0" smtClean="0"/>
              <a:t>  написания </a:t>
            </a:r>
            <a:r>
              <a:rPr lang="ru-RU" dirty="0" smtClean="0"/>
              <a:t>ЭССЕ по обществознанию.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Учитель: Решетова </a:t>
            </a:r>
            <a:r>
              <a:rPr lang="ru-RU" dirty="0" smtClean="0"/>
              <a:t>Л.Н. </a:t>
            </a:r>
          </a:p>
          <a:p>
            <a:pPr algn="ctr"/>
            <a:r>
              <a:rPr lang="ru-RU" dirty="0" smtClean="0"/>
              <a:t> Приморский </a:t>
            </a:r>
            <a:r>
              <a:rPr lang="ru-RU" dirty="0" smtClean="0"/>
              <a:t>край, </a:t>
            </a:r>
            <a:r>
              <a:rPr lang="ru-RU" dirty="0" err="1" smtClean="0"/>
              <a:t>Надеждинский</a:t>
            </a:r>
            <a:r>
              <a:rPr lang="ru-RU" dirty="0" smtClean="0"/>
              <a:t> район, МБОУ СОШ №</a:t>
            </a:r>
            <a:r>
              <a:rPr lang="ru-RU" dirty="0" smtClean="0"/>
              <a:t>1.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821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/>
              <a:t>Самое главное, что нужно учесть при выборе темы!</a:t>
            </a:r>
          </a:p>
          <a:p>
            <a:pPr marL="0" indent="0">
              <a:buNone/>
            </a:pPr>
            <a:r>
              <a:rPr lang="ru-RU" sz="3600" dirty="0" smtClean="0"/>
              <a:t>После прочтения </a:t>
            </a:r>
            <a:r>
              <a:rPr lang="ru-RU" sz="3600" b="1" dirty="0" smtClean="0"/>
              <a:t>всех</a:t>
            </a:r>
            <a:r>
              <a:rPr lang="ru-RU" sz="3600" dirty="0" smtClean="0"/>
              <a:t> цитат, попробуйте закрыть их руками и воспроизведите какую-то по памяти. Та цитата, которую вы смогли воспроизвести как можно ближе к тексту-ваша!</a:t>
            </a:r>
          </a:p>
          <a:p>
            <a:pPr marL="0" indent="0">
              <a:buNone/>
            </a:pPr>
            <a:endParaRPr lang="ru-RU" sz="3600" dirty="0" smtClean="0"/>
          </a:p>
          <a:p>
            <a:pPr marL="0" indent="0">
              <a:buNone/>
            </a:pPr>
            <a:endParaRPr lang="ru-RU" sz="3600" dirty="0" smtClean="0"/>
          </a:p>
          <a:p>
            <a:pPr marL="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5277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smtClean="0"/>
              <a:t>Выбор высказывания.</a:t>
            </a:r>
          </a:p>
          <a:p>
            <a:pPr marL="0" indent="0" algn="ctr">
              <a:buNone/>
            </a:pPr>
            <a:r>
              <a:rPr lang="ru-RU" sz="2800" dirty="0" smtClean="0"/>
              <a:t>Выбирая высказывание, вы должны быть уверены, что:</a:t>
            </a:r>
          </a:p>
          <a:p>
            <a:r>
              <a:rPr lang="ru-RU" sz="2400" dirty="0" smtClean="0"/>
              <a:t>Владеете основными понятиями той базовой науки, к которой оно относится.</a:t>
            </a:r>
          </a:p>
          <a:p>
            <a:r>
              <a:rPr lang="ru-RU" sz="2400" dirty="0" smtClean="0"/>
              <a:t>Четко понимаете смысл высказывания.</a:t>
            </a:r>
          </a:p>
          <a:p>
            <a:r>
              <a:rPr lang="ru-RU" sz="2400" dirty="0" smtClean="0"/>
              <a:t>Можете выразить собственное мнение (полностью или частично согласиться с высказыванием или опровергнуть его).</a:t>
            </a:r>
          </a:p>
          <a:p>
            <a:r>
              <a:rPr lang="ru-RU" sz="2400" dirty="0" smtClean="0"/>
              <a:t>Знаете обществоведческие термины, необходимые для грамотного обоснования личной позиции на теоретическом уровне.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5719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4000" b="1" dirty="0" smtClean="0"/>
              <a:t>Подготовка написания Эссе.</a:t>
            </a:r>
          </a:p>
          <a:p>
            <a:pPr marL="0" indent="0" algn="ctr">
              <a:buNone/>
            </a:pPr>
            <a:r>
              <a:rPr lang="ru-RU" sz="4000" dirty="0" smtClean="0"/>
              <a:t>Составить список основных терминов и понятий, используемых в разделах обществознания (экономика, право, политика, социология, психология и т.д.)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9911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000" dirty="0" smtClean="0"/>
              <a:t>Структура ЭССЕ:</a:t>
            </a:r>
          </a:p>
          <a:p>
            <a:pPr marL="0" indent="0" algn="ctr">
              <a:buNone/>
            </a:pPr>
            <a:r>
              <a:rPr lang="ru-RU" sz="1200" b="1" dirty="0" smtClean="0"/>
              <a:t>1.Введение</a:t>
            </a:r>
            <a:r>
              <a:rPr lang="ru-RU" sz="1200" dirty="0" smtClean="0"/>
              <a:t>-формулировка проблемы, смысла высказывания, выражение собственного отношения-20%</a:t>
            </a:r>
          </a:p>
          <a:p>
            <a:pPr marL="0" indent="0" algn="ctr">
              <a:buNone/>
            </a:pPr>
            <a:r>
              <a:rPr lang="ru-RU" sz="1200" b="1" dirty="0" smtClean="0"/>
              <a:t>2.Основная часть- </a:t>
            </a:r>
            <a:r>
              <a:rPr lang="ru-RU" sz="1200" dirty="0" smtClean="0"/>
              <a:t>тезисы и их аргументация, выражение личного мнения-60%</a:t>
            </a:r>
          </a:p>
          <a:p>
            <a:pPr marL="0" indent="0" algn="ctr">
              <a:buNone/>
            </a:pPr>
            <a:r>
              <a:rPr lang="ru-RU" sz="1200" b="1" dirty="0" smtClean="0"/>
              <a:t>3.Заключение</a:t>
            </a:r>
            <a:r>
              <a:rPr lang="ru-RU" sz="1200" dirty="0" smtClean="0"/>
              <a:t>-выводы, умозаключения-20%</a:t>
            </a:r>
          </a:p>
          <a:p>
            <a:pPr marL="0" indent="0" algn="ctr">
              <a:buNone/>
            </a:pPr>
            <a:r>
              <a:rPr lang="ru-RU" sz="1800" b="1" u="sng" dirty="0" smtClean="0"/>
              <a:t>Клише для ЭССЕ:</a:t>
            </a:r>
          </a:p>
          <a:p>
            <a:pPr marL="0" indent="0" algn="ctr">
              <a:buNone/>
            </a:pPr>
            <a:r>
              <a:rPr lang="ru-RU" sz="1200" dirty="0" smtClean="0"/>
              <a:t>1.Вступление:</a:t>
            </a:r>
          </a:p>
          <a:p>
            <a:pPr marL="0" indent="0" algn="ctr">
              <a:buNone/>
            </a:pPr>
            <a:r>
              <a:rPr lang="ru-RU" sz="1200" dirty="0" smtClean="0"/>
              <a:t>-Как умно и   метко высказался автор</a:t>
            </a:r>
          </a:p>
          <a:p>
            <a:pPr marL="0" indent="0" algn="ctr">
              <a:buNone/>
            </a:pPr>
            <a:r>
              <a:rPr lang="ru-RU" sz="1200" dirty="0" smtClean="0"/>
              <a:t>-Очень оригинальная мысль</a:t>
            </a:r>
          </a:p>
          <a:p>
            <a:pPr marL="0" indent="0" algn="ctr">
              <a:buNone/>
            </a:pPr>
            <a:r>
              <a:rPr lang="ru-RU" sz="1200" dirty="0" smtClean="0"/>
              <a:t>-Никогда не думал, что</a:t>
            </a:r>
          </a:p>
          <a:p>
            <a:pPr marL="0" indent="0" algn="ctr">
              <a:buNone/>
            </a:pPr>
            <a:r>
              <a:rPr lang="ru-RU" sz="1200" dirty="0" smtClean="0"/>
              <a:t>-Оказывается, что идея о том, что</a:t>
            </a:r>
          </a:p>
          <a:p>
            <a:pPr marL="0" indent="0" algn="ctr">
              <a:buNone/>
            </a:pPr>
            <a:r>
              <a:rPr lang="ru-RU" sz="1200" dirty="0" smtClean="0"/>
              <a:t>2.Основная часть:</a:t>
            </a:r>
          </a:p>
          <a:p>
            <a:pPr marL="0" indent="0" algn="ctr">
              <a:buNone/>
            </a:pPr>
            <a:r>
              <a:rPr lang="ru-RU" sz="1200" dirty="0" smtClean="0"/>
              <a:t>-Во-первых, во-вторых…</a:t>
            </a:r>
          </a:p>
          <a:p>
            <a:pPr marL="0" indent="0" algn="ctr">
              <a:buNone/>
            </a:pPr>
            <a:r>
              <a:rPr lang="ru-RU" sz="1200" dirty="0" smtClean="0"/>
              <a:t>-Рассмотрим несколько вариантов</a:t>
            </a:r>
          </a:p>
          <a:p>
            <a:pPr marL="0" indent="0" algn="ctr">
              <a:buNone/>
            </a:pPr>
            <a:r>
              <a:rPr lang="ru-RU" sz="1200" dirty="0" smtClean="0"/>
              <a:t>-Давайте попробуем порассуждать</a:t>
            </a:r>
          </a:p>
          <a:p>
            <a:pPr marL="0" indent="0" algn="ctr">
              <a:buNone/>
            </a:pPr>
            <a:r>
              <a:rPr lang="ru-RU" sz="1200" dirty="0" smtClean="0"/>
              <a:t>-С одной стороны</a:t>
            </a:r>
          </a:p>
          <a:p>
            <a:pPr marL="0" indent="0" algn="ctr">
              <a:buNone/>
            </a:pPr>
            <a:r>
              <a:rPr lang="ru-RU" sz="1200" dirty="0" smtClean="0"/>
              <a:t>Заключение</a:t>
            </a:r>
          </a:p>
          <a:p>
            <a:pPr marL="0" indent="0" algn="ctr">
              <a:buNone/>
            </a:pPr>
            <a:r>
              <a:rPr lang="ru-RU" sz="1200" dirty="0" smtClean="0"/>
              <a:t>-Таким образом</a:t>
            </a:r>
          </a:p>
          <a:p>
            <a:pPr marL="0" indent="0" algn="ctr">
              <a:buNone/>
            </a:pPr>
            <a:r>
              <a:rPr lang="ru-RU" sz="1200" dirty="0" smtClean="0"/>
              <a:t>-Итак</a:t>
            </a:r>
          </a:p>
          <a:p>
            <a:pPr marL="0" indent="0" algn="ctr">
              <a:buNone/>
            </a:pPr>
            <a:r>
              <a:rPr lang="ru-RU" sz="1200" dirty="0" smtClean="0"/>
              <a:t>- К какому же выводу мы пришли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91231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4000" b="1" dirty="0" smtClean="0"/>
              <a:t>Оформление эссе.</a:t>
            </a:r>
          </a:p>
          <a:p>
            <a:pPr marL="0" indent="0" algn="ctr">
              <a:buNone/>
            </a:pPr>
            <a:r>
              <a:rPr lang="ru-RU" sz="4000" u="sng" dirty="0" smtClean="0"/>
              <a:t>Необходимо помнить: </a:t>
            </a:r>
            <a:r>
              <a:rPr lang="ru-RU" sz="2800" dirty="0" smtClean="0"/>
              <a:t>эссе-это небольшое сочинение, отличающееся смысловым единством.</a:t>
            </a:r>
          </a:p>
          <a:p>
            <a:pPr marL="0" indent="0" algn="ctr">
              <a:buNone/>
            </a:pPr>
            <a:r>
              <a:rPr lang="ru-RU" sz="2800" dirty="0" smtClean="0"/>
              <a:t>Текст эссе желательно разбить на абзацы, каждый из которых будет выражать отдельную мысль.</a:t>
            </a:r>
          </a:p>
          <a:p>
            <a:pPr marL="0" indent="0" algn="ctr">
              <a:buNone/>
            </a:pPr>
            <a:r>
              <a:rPr lang="ru-RU" sz="2800" dirty="0" smtClean="0"/>
              <a:t>Готовое эссе необходимо проанализировать на предмет соответствия критериям, используемым для оценки работы (К1,К2,К3).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0022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Типичные ошибки при написании ЭССЕ:</a:t>
            </a:r>
          </a:p>
          <a:p>
            <a:r>
              <a:rPr lang="ru-RU" sz="2000" dirty="0" smtClean="0"/>
              <a:t>Подмена одного высказывания другим, а именно сочинение «мое мнение» заменяется сочинением  «За и против».</a:t>
            </a:r>
          </a:p>
          <a:p>
            <a:r>
              <a:rPr lang="ru-RU" sz="2000" dirty="0" smtClean="0"/>
              <a:t>Отход от темы.</a:t>
            </a:r>
          </a:p>
          <a:p>
            <a:r>
              <a:rPr lang="ru-RU" sz="2000" dirty="0" smtClean="0"/>
              <a:t>Несоответствие стиля письменному высказыванию с элементами рассуждения.</a:t>
            </a:r>
          </a:p>
          <a:p>
            <a:r>
              <a:rPr lang="ru-RU" sz="2000" dirty="0" smtClean="0"/>
              <a:t>Несоответствие аргументации заявленному тезису(мнению).</a:t>
            </a:r>
          </a:p>
          <a:p>
            <a:r>
              <a:rPr lang="ru-RU" sz="2000" dirty="0" smtClean="0"/>
              <a:t>Повтор аргументации при высказывании своего и чужого мнений.</a:t>
            </a:r>
          </a:p>
          <a:p>
            <a:r>
              <a:rPr lang="ru-RU" sz="2000" dirty="0" smtClean="0"/>
              <a:t>Отсутствие развернутой аргументации.</a:t>
            </a:r>
          </a:p>
          <a:p>
            <a:r>
              <a:rPr lang="ru-RU" sz="2000" dirty="0" smtClean="0"/>
              <a:t>Неправильное формирование контраргументов.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29590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Непонимание смысла афоризма или произвольная интерпретация смысла (ученик соглашается с тем, о чем автор афоризма не говорил).</a:t>
            </a:r>
          </a:p>
          <a:p>
            <a:r>
              <a:rPr lang="ru-RU" sz="2400" dirty="0" smtClean="0"/>
              <a:t>Работа содержит отдельные обобщения, сделанные на основе конкретного материала; выводы корректны, но  не создают целостного представления по рассматриваемой проблеме.</a:t>
            </a:r>
          </a:p>
          <a:p>
            <a:r>
              <a:rPr lang="ru-RU" sz="2400" dirty="0" smtClean="0"/>
              <a:t>Материал укладывается в рамки рассматриваемой проблемы, однако не осмыслен с научно-теоретических позиций (бытовой уровень аргументации).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9608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b="1" u="sng" dirty="0" smtClean="0"/>
              <a:t>Полезные советы:</a:t>
            </a:r>
          </a:p>
          <a:p>
            <a:r>
              <a:rPr lang="ru-RU" sz="2400" dirty="0" smtClean="0"/>
              <a:t>Выделяй абзацы.</a:t>
            </a:r>
          </a:p>
          <a:p>
            <a:r>
              <a:rPr lang="ru-RU" sz="2400" dirty="0" smtClean="0"/>
              <a:t>Соблюдай красную строку.</a:t>
            </a:r>
          </a:p>
          <a:p>
            <a:r>
              <a:rPr lang="ru-RU" sz="2400" dirty="0" smtClean="0"/>
              <a:t>Используй краткие, простые, разнообразные по интонациям предложения.</a:t>
            </a:r>
          </a:p>
          <a:p>
            <a:r>
              <a:rPr lang="ru-RU" sz="2400" dirty="0" smtClean="0"/>
              <a:t>Обязательно используй черновик при написании эссе.</a:t>
            </a:r>
          </a:p>
          <a:p>
            <a:r>
              <a:rPr lang="ru-RU" sz="2400" dirty="0" smtClean="0"/>
              <a:t>Между предложениями полезно оставлять пустые строчки и оставлять широкие поля, где потом можно внести изменения или дополнения.</a:t>
            </a:r>
          </a:p>
          <a:p>
            <a:r>
              <a:rPr lang="ru-RU" sz="2400" dirty="0" smtClean="0"/>
              <a:t>Обязательно выпиши высказывание, по которому будешь писать эссе.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8379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u="sng" dirty="0" smtClean="0"/>
              <a:t>Приветствуются следующие дополнительные аргументы:</a:t>
            </a:r>
          </a:p>
          <a:p>
            <a:r>
              <a:rPr lang="ru-RU" sz="1800" dirty="0" smtClean="0"/>
              <a:t>Краткая информация об авторе высказывания (например, </a:t>
            </a:r>
            <a:r>
              <a:rPr lang="ru-RU" sz="1800" dirty="0" err="1" smtClean="0"/>
              <a:t>И.Кант</a:t>
            </a:r>
            <a:r>
              <a:rPr lang="ru-RU" sz="1800" dirty="0" smtClean="0"/>
              <a:t>-родоначальник немецкой классической философии).</a:t>
            </a:r>
          </a:p>
          <a:p>
            <a:r>
              <a:rPr lang="ru-RU" sz="1800" dirty="0" smtClean="0"/>
              <a:t>Имена его предшественников, последователей или научных противников.</a:t>
            </a:r>
          </a:p>
          <a:p>
            <a:r>
              <a:rPr lang="ru-RU" sz="1800" dirty="0" smtClean="0"/>
              <a:t>Описание различных точек зрения на проблему или различных подходов к ее решению.</a:t>
            </a:r>
          </a:p>
          <a:p>
            <a:r>
              <a:rPr lang="ru-RU" sz="1800" dirty="0" smtClean="0"/>
              <a:t>Указания на многозначность используемых понятий и терминов с обоснованием того значения, в каком они применяются в эссе.</a:t>
            </a:r>
          </a:p>
          <a:p>
            <a:r>
              <a:rPr lang="ru-RU" sz="1800" dirty="0" smtClean="0"/>
              <a:t>Указания на альтернативные варианты решения проблемы.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69016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9600" b="1" dirty="0" smtClean="0"/>
              <a:t>Успехов на ЕГЭ!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277197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smtClean="0"/>
              <a:t>«Эссе-очерк, трактующий какие-либо проблемы не в научном стиле, а в свободной форме».</a:t>
            </a:r>
          </a:p>
          <a:p>
            <a:pPr marL="0" indent="0">
              <a:buNone/>
            </a:pPr>
            <a:endParaRPr lang="ru-RU" sz="4400" dirty="0" smtClean="0"/>
          </a:p>
          <a:p>
            <a:pPr marL="0" indent="0" algn="ctr">
              <a:buNone/>
            </a:pPr>
            <a:r>
              <a:rPr lang="ru-RU" sz="3600" dirty="0" smtClean="0"/>
              <a:t>Толковый словарь иноязычных слов.</a:t>
            </a:r>
          </a:p>
        </p:txBody>
      </p:sp>
    </p:spTree>
    <p:extLst>
      <p:ext uri="{BB962C8B-B14F-4D97-AF65-F5344CB8AC3E}">
        <p14:creationId xmlns:p14="http://schemas.microsoft.com/office/powerpoint/2010/main" val="186420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800" b="1" dirty="0" smtClean="0"/>
              <a:t>Прежде чем начать писать, я всегда задаю себе три вопроса: что я хочу написать, как написать и для чего написать.</a:t>
            </a:r>
          </a:p>
          <a:p>
            <a:pPr marL="0" indent="0" algn="r">
              <a:buNone/>
            </a:pPr>
            <a:r>
              <a:rPr lang="ru-RU" b="1" dirty="0" smtClean="0"/>
              <a:t>Максим Горький.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9326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Актуальность 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Наиболее сложное задание, позволяющее выявить интеллектуальное развитие выпускника, требующее написания в свободной форме краткого сочинения.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86318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/>
              <a:t>Понятие Эссе- французское, переводится как «опыт, набросок, очерк»:</a:t>
            </a:r>
          </a:p>
          <a:p>
            <a:pPr marL="0" indent="0">
              <a:buNone/>
            </a:pPr>
            <a:r>
              <a:rPr lang="ru-RU" sz="2800" dirty="0" smtClean="0"/>
              <a:t>-очерк, трактующий проблемы в свободной форме</a:t>
            </a:r>
          </a:p>
          <a:p>
            <a:pPr marL="0" indent="0">
              <a:buNone/>
            </a:pPr>
            <a:r>
              <a:rPr lang="ru-RU" sz="2800" dirty="0" smtClean="0"/>
              <a:t>-сочинение свободной композиции, основанное на передаче индивидуальных впечатлений.</a:t>
            </a:r>
          </a:p>
          <a:p>
            <a:pPr marL="0" indent="0">
              <a:buNone/>
            </a:pPr>
            <a:r>
              <a:rPr lang="ru-RU" sz="2800" dirty="0" smtClean="0"/>
              <a:t>-жанр прозы с парадоксальным изложением</a:t>
            </a:r>
          </a:p>
          <a:p>
            <a:pPr marL="0" indent="0">
              <a:buNone/>
            </a:pPr>
            <a:r>
              <a:rPr lang="ru-RU" sz="2800" dirty="0" smtClean="0"/>
              <a:t>-сочинение-рассуждение небольшого объема со свободной композицией, выражающей индивидуальные впечатления.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0820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Тематика </a:t>
            </a:r>
            <a:r>
              <a:rPr lang="ru-RU" sz="3600" dirty="0" err="1" smtClean="0"/>
              <a:t>микросочинений</a:t>
            </a:r>
            <a:r>
              <a:rPr lang="ru-RU" sz="3600" dirty="0" smtClean="0"/>
              <a:t> задается через афоризмы, лаконичные высказывания философов, ученых, писателей, общественных деятелей по тем или иным проблемам человека и общества.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37584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u="sng" dirty="0" smtClean="0"/>
              <a:t>Виды эссе:</a:t>
            </a:r>
          </a:p>
          <a:p>
            <a:pPr marL="0" indent="0" algn="ctr">
              <a:buNone/>
            </a:pPr>
            <a:r>
              <a:rPr lang="ru-RU" sz="2400" dirty="0" smtClean="0"/>
              <a:t>-эссе-самостоятельная творческая работа по предложенной учителем теме</a:t>
            </a:r>
            <a:r>
              <a:rPr lang="ru-RU" dirty="0" smtClean="0"/>
              <a:t> </a:t>
            </a:r>
            <a:r>
              <a:rPr lang="ru-RU" sz="2400" dirty="0" smtClean="0"/>
              <a:t>(выполняется как домашняя работа).</a:t>
            </a:r>
          </a:p>
          <a:p>
            <a:pPr marL="0" indent="0" algn="ctr">
              <a:buNone/>
            </a:pPr>
            <a:r>
              <a:rPr lang="ru-RU" sz="2400" dirty="0" smtClean="0"/>
              <a:t>-эссе-30-минутная контрольная работа или самостоятельная по изученному учебному материалу.</a:t>
            </a:r>
          </a:p>
          <a:p>
            <a:pPr marL="0" indent="0" algn="ctr">
              <a:buNone/>
            </a:pPr>
            <a:r>
              <a:rPr lang="ru-RU" sz="2400" dirty="0" smtClean="0"/>
              <a:t>-эссе-10-минутное свободное сочинение для закрепления и переработки нового материала.</a:t>
            </a:r>
          </a:p>
          <a:p>
            <a:pPr marL="0" indent="0" algn="ctr">
              <a:buNone/>
            </a:pPr>
            <a:r>
              <a:rPr lang="ru-RU" sz="2400" dirty="0" smtClean="0"/>
              <a:t>-эссе—5-минутное свободное сочинение с целью подведения итогов урока и фиксирования на уроке мыслей и выводов по теме.</a:t>
            </a:r>
          </a:p>
          <a:p>
            <a:pPr marL="0" indent="0" algn="ctr"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311291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smtClean="0"/>
              <a:t>Что ценится в хорошем эссе?</a:t>
            </a:r>
          </a:p>
          <a:p>
            <a:pPr marL="0" indent="0" algn="ctr">
              <a:buNone/>
            </a:pPr>
            <a:r>
              <a:rPr lang="ru-RU" sz="2400" dirty="0" smtClean="0"/>
              <a:t>-Логика, общая связность повествования, умение подбирать правильные аргументы.</a:t>
            </a:r>
          </a:p>
          <a:p>
            <a:pPr marL="0" indent="0" algn="ctr">
              <a:buNone/>
            </a:pPr>
            <a:r>
              <a:rPr lang="ru-RU" sz="2400" dirty="0" smtClean="0"/>
              <a:t>-Хороший словарный запас, выразительный и грамотный язык.</a:t>
            </a:r>
          </a:p>
          <a:p>
            <a:pPr marL="0" indent="0" algn="ctr">
              <a:buNone/>
            </a:pPr>
            <a:r>
              <a:rPr lang="ru-RU" sz="2400" dirty="0" smtClean="0"/>
              <a:t>-Собственная позиция, чувство юмора, хороший стиль.</a:t>
            </a:r>
          </a:p>
          <a:p>
            <a:pPr marL="0" indent="0" algn="ctr">
              <a:buNone/>
            </a:pPr>
            <a:r>
              <a:rPr lang="ru-RU" sz="2400" dirty="0" smtClean="0"/>
              <a:t>!!!!! Но самое главное- эссе должно быть </a:t>
            </a:r>
            <a:r>
              <a:rPr lang="ru-RU" sz="4000" dirty="0" smtClean="0"/>
              <a:t>интересным!</a:t>
            </a:r>
            <a:endParaRPr lang="ru-RU" sz="2000" dirty="0" smtClean="0"/>
          </a:p>
          <a:p>
            <a:pPr marL="0" indent="0" algn="ctr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3174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Как выбрать тему эссе?</a:t>
            </a:r>
          </a:p>
          <a:p>
            <a:pPr marL="514350" indent="-514350" algn="ctr">
              <a:buAutoNum type="arabicPeriod"/>
            </a:pPr>
            <a:r>
              <a:rPr lang="ru-RU" sz="2000" dirty="0" smtClean="0"/>
              <a:t>Понятен ли мне смысл высказывания , что хотел сказать автор?</a:t>
            </a:r>
          </a:p>
          <a:p>
            <a:pPr marL="0" indent="0" algn="ctr">
              <a:buNone/>
            </a:pPr>
            <a:r>
              <a:rPr lang="ru-RU" sz="2000" dirty="0" smtClean="0"/>
              <a:t>2.С какими основными проблемами обществознания связана данная тема?</a:t>
            </a:r>
          </a:p>
          <a:p>
            <a:pPr marL="0" indent="0" algn="ctr">
              <a:buNone/>
            </a:pPr>
            <a:r>
              <a:rPr lang="ru-RU" sz="2000" dirty="0" smtClean="0"/>
              <a:t>3.Согласен ли я с приведенным высказыванием, как выразить свое отношение к нему?</a:t>
            </a:r>
          </a:p>
          <a:p>
            <a:pPr marL="0" indent="0" algn="ctr">
              <a:buNone/>
            </a:pPr>
            <a:r>
              <a:rPr lang="ru-RU" sz="2000" dirty="0" smtClean="0"/>
              <a:t>4.Какие обществоведческие термины нужны мне для грамотного обоснования своей точки зрения7</a:t>
            </a:r>
          </a:p>
          <a:p>
            <a:pPr marL="0" indent="0" algn="ctr">
              <a:buNone/>
            </a:pPr>
            <a:r>
              <a:rPr lang="ru-RU" sz="2000" dirty="0" smtClean="0"/>
              <a:t>5. Какие можно привести примеры из истории, общественной жизни или своего жизненного опыта?</a:t>
            </a:r>
          </a:p>
        </p:txBody>
      </p:sp>
    </p:spTree>
    <p:extLst>
      <p:ext uri="{BB962C8B-B14F-4D97-AF65-F5344CB8AC3E}">
        <p14:creationId xmlns:p14="http://schemas.microsoft.com/office/powerpoint/2010/main" val="131239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378</TotalTime>
  <Words>847</Words>
  <Application>Microsoft Office PowerPoint</Application>
  <PresentationFormat>Экран (4:3)</PresentationFormat>
  <Paragraphs>91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Изящная</vt:lpstr>
      <vt:lpstr>Рекомендации для  написания ЭССЕ по обществознанию.</vt:lpstr>
      <vt:lpstr>Презентация PowerPoint</vt:lpstr>
      <vt:lpstr>Презентация PowerPoint</vt:lpstr>
      <vt:lpstr>Актуальность проблемы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написания ЭССЕ по обществознанию.</dc:title>
  <dc:creator>Людмила Николаевна</dc:creator>
  <cp:lastModifiedBy>Windows User</cp:lastModifiedBy>
  <cp:revision>69</cp:revision>
  <dcterms:created xsi:type="dcterms:W3CDTF">2018-05-16T07:33:49Z</dcterms:created>
  <dcterms:modified xsi:type="dcterms:W3CDTF">2018-07-02T02:10:19Z</dcterms:modified>
</cp:coreProperties>
</file>