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9" r:id="rId9"/>
    <p:sldId id="270" r:id="rId10"/>
    <p:sldId id="271" r:id="rId11"/>
    <p:sldId id="273" r:id="rId12"/>
    <p:sldId id="263" r:id="rId13"/>
    <p:sldId id="274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3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10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4715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01051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939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70169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9108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4393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1424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07406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8571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000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922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3696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311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3141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9651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4D6F2-D22C-436C-A7CB-B577E1F5C49A}" type="datetimeFigureOut">
              <a:rPr lang="ru-RU" smtClean="0"/>
              <a:t>25.06.2019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4AEF32-9847-424D-92AB-D1789E54FC8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9067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5910" y="709685"/>
            <a:ext cx="9635320" cy="24565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Comic Sans MS" panose="030F0702030302020204" pitchFamily="66" charset="0"/>
              </a:rPr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Требования </a:t>
            </a:r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к организации развивающей 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предметно-пространственной </a:t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среды </a:t>
            </a:r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для детей с 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ЗПР</a:t>
            </a:r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0102" y="3643952"/>
            <a:ext cx="7766936" cy="2936795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МДОУ детский сад </a:t>
            </a:r>
            <a:r>
              <a:rPr lang="ru-RU" sz="2400" b="1" dirty="0" smtClean="0">
                <a:solidFill>
                  <a:schemeClr val="tx1"/>
                </a:solidFill>
              </a:rPr>
              <a:t>№33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Воспитатель группы №1</a:t>
            </a:r>
          </a:p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Грязева</a:t>
            </a:r>
            <a:r>
              <a:rPr lang="ru-RU" sz="2400" b="1" dirty="0" smtClean="0">
                <a:solidFill>
                  <a:schemeClr val="tx1"/>
                </a:solidFill>
              </a:rPr>
              <a:t> Анна Сергеевна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г</a:t>
            </a:r>
            <a:r>
              <a:rPr lang="ru-RU" sz="2400" b="1" dirty="0">
                <a:solidFill>
                  <a:schemeClr val="tx1"/>
                </a:solidFill>
              </a:rPr>
              <a:t>. Ярославль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2018 г.</a:t>
            </a:r>
            <a:endParaRPr lang="ru-RU" sz="2400" b="1" dirty="0">
              <a:solidFill>
                <a:schemeClr val="tx1"/>
              </a:solidFill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5119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Предметно-пространственная среда в инклюзивном ДОУ должна иметь: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7333" y="2136339"/>
            <a:ext cx="912175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/>
              <a:t>привлекательный вид;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/>
              <a:t>выступать в роли естественного фона жизни ребенка;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/>
              <a:t>снимать утомляемость;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/>
              <a:t>положительно влиять на эмоциональное состояние;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/>
              <a:t>помогать ребенку индивидуально познавать окружающий мир;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ru-RU" sz="2400" dirty="0" smtClean="0"/>
              <a:t>давать возможность ребенку заниматься самостоятельной деятельностью.</a:t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277765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среды для детей с ЗПР: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6727" y="2136339"/>
            <a:ext cx="96762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1. Оборудование дошкольного помещений учреждения должно быть безопасным, </a:t>
            </a:r>
            <a:r>
              <a:rPr lang="ru-RU" sz="2800" dirty="0" err="1" smtClean="0"/>
              <a:t>здоровьесберегающим</a:t>
            </a:r>
            <a:r>
              <a:rPr lang="ru-RU" sz="2800" dirty="0" smtClean="0"/>
              <a:t>, эстетически привлекательным и развивающим.</a:t>
            </a:r>
            <a:br>
              <a:rPr lang="ru-RU" sz="2800" dirty="0" smtClean="0"/>
            </a:br>
            <a:r>
              <a:rPr lang="ru-RU" sz="2800" dirty="0" smtClean="0"/>
              <a:t>2. Обеспечение богатства сенсорных впечатлений.</a:t>
            </a:r>
            <a:br>
              <a:rPr lang="ru-RU" sz="2800" dirty="0" smtClean="0"/>
            </a:br>
            <a:r>
              <a:rPr lang="ru-RU" sz="2800" dirty="0" smtClean="0"/>
              <a:t>3. Обеспечение возможности для исследовательской деятельности.</a:t>
            </a:r>
            <a:br>
              <a:rPr lang="ru-RU" sz="2800" dirty="0" smtClean="0"/>
            </a:br>
            <a:r>
              <a:rPr lang="ru-RU" sz="2800" dirty="0" smtClean="0"/>
              <a:t>4. Комната для психологической разгрузки, оборудованная мягкими модулями и ковром.</a:t>
            </a:r>
            <a:br>
              <a:rPr lang="ru-RU" sz="2800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960104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194" y="806945"/>
            <a:ext cx="998510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Подобная организация пространства позволяет: </a:t>
            </a:r>
          </a:p>
          <a:p>
            <a:r>
              <a:rPr lang="ru-RU" sz="4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1) дошкольникам выбирать интересные для себя занятия, чередовать их в течение дня, </a:t>
            </a:r>
          </a:p>
          <a:p>
            <a:r>
              <a:rPr lang="ru-RU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ru-RU" sz="4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педагогу дает возможность эффективно организовывать образовательный процесс с учетом индивидуальных особенностей детей.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37944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7060" y="1704473"/>
            <a:ext cx="8596668" cy="1320800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chemeClr val="tx1"/>
                </a:solidFill>
              </a:rPr>
              <a:t>Спасибо за внимание!</a:t>
            </a:r>
            <a:endParaRPr lang="ru-RU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475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Психолого-педагогическое сопровождение ребенка с ОВЗ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-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375" y="2690336"/>
            <a:ext cx="92941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психолого-педагогическая поддержка и помощь ребёнку и родителям в решении задач </a:t>
            </a:r>
            <a:r>
              <a:rPr lang="ru-RU" sz="3600" u="sng" dirty="0" smtClean="0"/>
              <a:t>развития, обучения, воспитания, социализации </a:t>
            </a:r>
            <a:r>
              <a:rPr lang="ru-RU" sz="3600" dirty="0" smtClean="0"/>
              <a:t>со стороны специалистов разного профиля, действующих координированно.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789612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Цель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сопровождения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7334" y="2066878"/>
            <a:ext cx="89206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создание условий для оптимизации психического и физического развития детей с ограниченными возможностями здоровья.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37502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234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Задачи: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3668" y="1383690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/>
              <a:t>Выявление особых образовательных потребностей детей с ОВЗ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/>
              <a:t>Осуществление психолого-медико-педагогической помощи детям с ОВЗ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/>
              <a:t>Помощь детям с ОВЗ в освоении образовательной программы начального общего образования и интеграции в образовательном учреждении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/>
              <a:t>Оказание методической помощи родителям и педагогам, осуществляющим учебно-воспитательную функцию детей с ОВЗ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800" dirty="0" smtClean="0"/>
              <a:t>Отслеживание динамики развития детей с ОВЗ.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515652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Дети с ОВЗ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/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(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ограниченными возможностями здоровья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)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251" y="3105835"/>
            <a:ext cx="102494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– </a:t>
            </a:r>
            <a:r>
              <a:rPr lang="ru-RU" sz="4400" dirty="0" smtClean="0"/>
              <a:t>это дети, имеющие недостатки в физическом и (или) психическом развитии.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391337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2956"/>
            <a:ext cx="8596668" cy="11464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Категории детей с нарушениями в развитии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6603" y="1419367"/>
            <a:ext cx="109864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arenR"/>
            </a:pPr>
            <a:r>
              <a:rPr lang="ru-RU" sz="2400" dirty="0" smtClean="0"/>
              <a:t>дети с нарушениями слуха (глухие, слабослышащие, позднооглохшие);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2) дети с нарушениями зрения (слепые, слабовидящие);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3) дети с тяжелыми нарушениями речи;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4) дети с нарушением интеллекта, умственно отсталые дети;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5) дети с задержкой психического развития (ЗПР);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6) дети с нарушениями опорно-двигательного аппарата (ДЦП);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7) дети с нарушениями эмоционально-волевой сферы; 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8) дети с множественными нарушениями (сочетание 2-х или 3-х нарушений).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418173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Характерные особенности детей ЗПР: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13900" y="1665027"/>
            <a:ext cx="4547470" cy="4899546"/>
          </a:xfrm>
        </p:spPr>
        <p:txBody>
          <a:bodyPr>
            <a:normAutofit fontScale="62500" lnSpcReduction="20000"/>
          </a:bodyPr>
          <a:lstStyle/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900" dirty="0"/>
              <a:t>Снижение работоспособности.</a:t>
            </a:r>
            <a:br>
              <a:rPr lang="ru-RU" sz="2900" dirty="0"/>
            </a:br>
            <a:endParaRPr lang="ru-RU" sz="2900" dirty="0" smtClean="0"/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900" dirty="0"/>
              <a:t>Повышенная истощаемость.</a:t>
            </a:r>
            <a:br>
              <a:rPr lang="ru-RU" sz="2900" dirty="0"/>
            </a:br>
            <a:endParaRPr lang="ru-RU" sz="2900" dirty="0"/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900" dirty="0" smtClean="0"/>
              <a:t>Неустойчивое </a:t>
            </a:r>
            <a:r>
              <a:rPr lang="ru-RU" sz="2900" dirty="0"/>
              <a:t>внимание.</a:t>
            </a:r>
            <a:br>
              <a:rPr lang="ru-RU" sz="2900" dirty="0"/>
            </a:br>
            <a:endParaRPr lang="ru-RU" sz="2900" dirty="0"/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900" dirty="0"/>
              <a:t>Своеобразное поведение.</a:t>
            </a:r>
            <a:br>
              <a:rPr lang="ru-RU" sz="2900" dirty="0"/>
            </a:br>
            <a:endParaRPr lang="ru-RU" sz="2900" dirty="0"/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900" dirty="0"/>
              <a:t>Недостаточность произвольной памяти.</a:t>
            </a:r>
            <a:br>
              <a:rPr lang="ru-RU" sz="2900" dirty="0"/>
            </a:br>
            <a:endParaRPr lang="ru-RU" sz="2900" dirty="0"/>
          </a:p>
          <a:p>
            <a:pPr marL="285750" indent="-28575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900" dirty="0"/>
              <a:t>Отставание в развитии мышления.</a:t>
            </a:r>
            <a:br>
              <a:rPr lang="ru-RU" sz="2900" dirty="0"/>
            </a:br>
            <a:r>
              <a:rPr lang="ru-RU" sz="2900" dirty="0" smtClean="0"/>
              <a:t> </a:t>
            </a:r>
            <a:endParaRPr lang="ru-RU" sz="2900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ru-RU" sz="2900" dirty="0"/>
              <a:t>Дефекты звукопроизношения.</a:t>
            </a:r>
            <a:br>
              <a:rPr lang="ru-RU" sz="2900" dirty="0"/>
            </a:br>
            <a:endParaRPr lang="ru-RU" sz="29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665027"/>
            <a:ext cx="4831952" cy="4899546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Бедный </a:t>
            </a:r>
            <a:r>
              <a:rPr lang="ru-RU" dirty="0"/>
              <a:t>словарный запас слов.</a:t>
            </a:r>
            <a:br>
              <a:rPr lang="ru-RU" dirty="0"/>
            </a:b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Низкий навык самоконтроля.</a:t>
            </a:r>
            <a:br>
              <a:rPr lang="ru-RU" dirty="0"/>
            </a:b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Незрелость эмоционально-волевой сферы.</a:t>
            </a:r>
            <a:br>
              <a:rPr lang="ru-RU" dirty="0"/>
            </a:b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Ограниченный запас общих сведений и представлений.</a:t>
            </a:r>
            <a:br>
              <a:rPr lang="ru-RU" dirty="0"/>
            </a:b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Слабая техника чтения.</a:t>
            </a:r>
            <a:br>
              <a:rPr lang="ru-RU" dirty="0"/>
            </a:br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/>
              <a:t>Трудности в счёте и решении задач по математике.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414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Предметно – развивающая среда с детьми ОВЗ</a:t>
            </a:r>
            <a:b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4967" y="2136339"/>
            <a:ext cx="92531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Развивающая предметная среда — это естественная комфортабельная обстановка, рационально организованная, насыщенная разнообразными предметами и игровыми материалами, эстетически оформленная. 	Предметно- развивающая среда должна выполнять образовательную, развивающую, воспитывающую, стимулирующую, коммуникативную функции. 			Но самое главное — она должна работать на развитие самостоятельности и самодеятельности </a:t>
            </a:r>
            <a:r>
              <a:rPr lang="ru-RU" sz="2800" b="0" i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ребѐнка</a:t>
            </a:r>
            <a:r>
              <a:rPr lang="ru-RU" sz="2800" b="0" i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ru-RU" sz="2800" b="0" i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152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811" y="664191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Развивающая предметно-пространственная среда должна обеспечивать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</a:t>
            </a:r>
            <a:b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4149" y="2403228"/>
            <a:ext cx="92941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реализацию различных образовательных программ;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в случае организации инклюзивного образования - необходимые для него условия;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учет национально-культурных, климатических условий, в которых осуществляется образовательная деятельность;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учет возрастных особенностей детей.</a:t>
            </a:r>
            <a:endParaRPr lang="ru-RU" sz="24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400" dirty="0" smtClean="0"/>
              <a:t>Развивающая предметно-пространственная среда должна быть содержательно насыщенной, трансформируемой, полифункциональной, вариативной, доступной и безопасной.</a:t>
            </a:r>
            <a:br>
              <a:rPr lang="ru-RU" sz="2400" dirty="0" smtClean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181812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391</Words>
  <Application>Microsoft Office PowerPoint</Application>
  <PresentationFormat>Широкоэкранный</PresentationFormat>
  <Paragraphs>66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Comic Sans MS</vt:lpstr>
      <vt:lpstr>Times New Roman</vt:lpstr>
      <vt:lpstr>Trebuchet MS</vt:lpstr>
      <vt:lpstr>Wingdings</vt:lpstr>
      <vt:lpstr>Wingdings 3</vt:lpstr>
      <vt:lpstr>Грань</vt:lpstr>
      <vt:lpstr>  Требования к организации развивающей  предметно-пространственной  среды для детей с ЗПР</vt:lpstr>
      <vt:lpstr>Психолого-педагогическое сопровождение ребенка с ОВЗ -</vt:lpstr>
      <vt:lpstr> Цель сопровождения:</vt:lpstr>
      <vt:lpstr>Задачи:</vt:lpstr>
      <vt:lpstr>Дети с ОВЗ  (ограниченными возможностями здоровья)</vt:lpstr>
      <vt:lpstr>Категории детей с нарушениями в развитии:</vt:lpstr>
      <vt:lpstr>Характерные особенности детей ЗПР:</vt:lpstr>
      <vt:lpstr>Предметно – развивающая среда с детьми ОВЗ </vt:lpstr>
      <vt:lpstr>Развивающая предметно-пространственная среда должна обеспечивать:   </vt:lpstr>
      <vt:lpstr>Предметно-пространственная среда в инклюзивном ДОУ должна иметь: </vt:lpstr>
      <vt:lpstr>Особенности среды для детей с ЗПР: </vt:lpstr>
      <vt:lpstr> 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22</cp:revision>
  <dcterms:created xsi:type="dcterms:W3CDTF">2018-12-09T17:17:16Z</dcterms:created>
  <dcterms:modified xsi:type="dcterms:W3CDTF">2019-06-25T15:58:25Z</dcterms:modified>
</cp:coreProperties>
</file>