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7" r:id="rId5"/>
    <p:sldId id="268" r:id="rId6"/>
    <p:sldId id="260" r:id="rId7"/>
    <p:sldId id="269" r:id="rId8"/>
    <p:sldId id="261" r:id="rId9"/>
    <p:sldId id="262" r:id="rId10"/>
    <p:sldId id="270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Лист1!$A$2:$A$5</c:f>
              <c:strCache>
                <c:ptCount val="3"/>
                <c:pt idx="0">
                  <c:v>Задание 1</c:v>
                </c:pt>
                <c:pt idx="1">
                  <c:v>Задание 2</c:v>
                </c:pt>
                <c:pt idx="2">
                  <c:v>Задание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47.6</c:v>
                </c:pt>
                <c:pt idx="1">
                  <c:v>47.6</c:v>
                </c:pt>
                <c:pt idx="2">
                  <c:v>33.299999999999997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Лист1!$A$2:$A$5</c:f>
              <c:strCache>
                <c:ptCount val="3"/>
                <c:pt idx="0">
                  <c:v>Задание 1</c:v>
                </c:pt>
                <c:pt idx="1">
                  <c:v>Задание 2</c:v>
                </c:pt>
                <c:pt idx="2">
                  <c:v>Задание 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85.7</c:v>
                </c:pt>
                <c:pt idx="1">
                  <c:v>95.2</c:v>
                </c:pt>
                <c:pt idx="2">
                  <c:v>85.7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873216"/>
        <c:axId val="84876288"/>
      </c:barChart>
      <c:catAx>
        <c:axId val="84873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4876288"/>
        <c:crosses val="autoZero"/>
        <c:auto val="1"/>
        <c:lblAlgn val="ctr"/>
        <c:lblOffset val="100"/>
        <c:noMultiLvlLbl val="0"/>
      </c:catAx>
      <c:valAx>
        <c:axId val="84876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487321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787348032758266"/>
          <c:y val="0.80926177568128765"/>
          <c:w val="0.21837801752186264"/>
          <c:h val="0.1772373612596334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F62FB6-BECC-41A5-A65E-A826BAEE5A92}" type="doc">
      <dgm:prSet loTypeId="urn:microsoft.com/office/officeart/2005/8/layout/vProcess5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A083770C-0C5F-4E99-8A47-9EDAA2759A80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Организационный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(изучение методической литературы по теме; составление перспективного планирования; анализ и обогащение РППС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AF68102F-66D1-436E-9ADF-F1CEB214F097}" type="parTrans" cxnId="{451E7EAA-2C53-4371-AB4F-2337A2501D96}">
      <dgm:prSet/>
      <dgm:spPr/>
      <dgm:t>
        <a:bodyPr/>
        <a:lstStyle/>
        <a:p>
          <a:endParaRPr lang="ru-RU"/>
        </a:p>
      </dgm:t>
    </dgm:pt>
    <dgm:pt modelId="{3A96EA57-A57A-451D-9C7B-65DA0C1AB159}" type="sibTrans" cxnId="{451E7EAA-2C53-4371-AB4F-2337A2501D96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1AD454CC-A311-4868-93BA-4AA64496C71D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Практический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(образовательная деятельность с воспитанниками, взаимодействие с родителями);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5212237-373A-4702-9ED5-9F7835D32E43}" type="parTrans" cxnId="{764A55D7-9B18-4171-9034-F195BA99704A}">
      <dgm:prSet/>
      <dgm:spPr/>
      <dgm:t>
        <a:bodyPr/>
        <a:lstStyle/>
        <a:p>
          <a:endParaRPr lang="ru-RU"/>
        </a:p>
      </dgm:t>
    </dgm:pt>
    <dgm:pt modelId="{145ABEB3-C77C-4DB8-A54A-46F76241C33F}" type="sibTrans" cxnId="{764A55D7-9B18-4171-9034-F195BA99704A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15B115B2-C948-4465-880C-46E348740DFD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Результативный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(педагогическая диагностика, рефлексия, обобщение и распространение своего педагогического опыта)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E68835D-E2B4-4D5C-AC0A-53890C964927}" type="parTrans" cxnId="{B8512259-B736-459F-9D80-7072157C9BC7}">
      <dgm:prSet/>
      <dgm:spPr/>
      <dgm:t>
        <a:bodyPr/>
        <a:lstStyle/>
        <a:p>
          <a:endParaRPr lang="ru-RU"/>
        </a:p>
      </dgm:t>
    </dgm:pt>
    <dgm:pt modelId="{598F0B0B-1D85-40F5-853E-BD5615720642}" type="sibTrans" cxnId="{B8512259-B736-459F-9D80-7072157C9BC7}">
      <dgm:prSet/>
      <dgm:spPr/>
      <dgm:t>
        <a:bodyPr/>
        <a:lstStyle/>
        <a:p>
          <a:endParaRPr lang="ru-RU"/>
        </a:p>
      </dgm:t>
    </dgm:pt>
    <dgm:pt modelId="{A3B034A2-DFBB-4DEE-8774-998321C50A2C}" type="pres">
      <dgm:prSet presAssocID="{8FF62FB6-BECC-41A5-A65E-A826BAEE5A9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910A0C-2D4F-4EB6-B751-DDBB9339F82D}" type="pres">
      <dgm:prSet presAssocID="{8FF62FB6-BECC-41A5-A65E-A826BAEE5A92}" presName="dummyMaxCanvas" presStyleCnt="0">
        <dgm:presLayoutVars/>
      </dgm:prSet>
      <dgm:spPr/>
    </dgm:pt>
    <dgm:pt modelId="{F895E8B8-CC90-4EBD-9255-E92BA251EF9C}" type="pres">
      <dgm:prSet presAssocID="{8FF62FB6-BECC-41A5-A65E-A826BAEE5A9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DFA33D-35D7-4920-A15A-2CA9C66B2120}" type="pres">
      <dgm:prSet presAssocID="{8FF62FB6-BECC-41A5-A65E-A826BAEE5A9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51E3D-547C-41B7-942F-00A9F18FC16B}" type="pres">
      <dgm:prSet presAssocID="{8FF62FB6-BECC-41A5-A65E-A826BAEE5A92}" presName="ThreeNodes_3" presStyleLbl="node1" presStyleIdx="2" presStyleCnt="3" custLinFactNeighborX="6694" custLinFactNeighborY="-2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D5DDC-8E54-41D8-BC6F-9068F5CF6219}" type="pres">
      <dgm:prSet presAssocID="{8FF62FB6-BECC-41A5-A65E-A826BAEE5A9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BF84E-E2D9-4470-9C2A-D62844EF876C}" type="pres">
      <dgm:prSet presAssocID="{8FF62FB6-BECC-41A5-A65E-A826BAEE5A9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733EE-2B58-4AA9-ACE1-55296F679CBE}" type="pres">
      <dgm:prSet presAssocID="{8FF62FB6-BECC-41A5-A65E-A826BAEE5A9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CAB768-4F9C-4D3A-8BD5-59B7678C642B}" type="pres">
      <dgm:prSet presAssocID="{8FF62FB6-BECC-41A5-A65E-A826BAEE5A9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A4BED4-C89F-4D9F-B9AF-9099AB729E21}" type="pres">
      <dgm:prSet presAssocID="{8FF62FB6-BECC-41A5-A65E-A826BAEE5A9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4AEB9E-6BD3-44FF-8126-F0B70D0659BA}" type="presOf" srcId="{15B115B2-C948-4465-880C-46E348740DFD}" destId="{2E451E3D-547C-41B7-942F-00A9F18FC16B}" srcOrd="0" destOrd="0" presId="urn:microsoft.com/office/officeart/2005/8/layout/vProcess5"/>
    <dgm:cxn modelId="{BCA0DBF4-1796-4A22-A23B-1537C84F29CF}" type="presOf" srcId="{A083770C-0C5F-4E99-8A47-9EDAA2759A80}" destId="{8A4733EE-2B58-4AA9-ACE1-55296F679CBE}" srcOrd="1" destOrd="0" presId="urn:microsoft.com/office/officeart/2005/8/layout/vProcess5"/>
    <dgm:cxn modelId="{CE2A69F2-3B9A-48CC-914F-5E92D4EEF6BD}" type="presOf" srcId="{1AD454CC-A311-4868-93BA-4AA64496C71D}" destId="{73DFA33D-35D7-4920-A15A-2CA9C66B2120}" srcOrd="0" destOrd="0" presId="urn:microsoft.com/office/officeart/2005/8/layout/vProcess5"/>
    <dgm:cxn modelId="{DB3EDBC5-BB68-4114-80C2-69AB47BE6BFA}" type="presOf" srcId="{15B115B2-C948-4465-880C-46E348740DFD}" destId="{F7A4BED4-C89F-4D9F-B9AF-9099AB729E21}" srcOrd="1" destOrd="0" presId="urn:microsoft.com/office/officeart/2005/8/layout/vProcess5"/>
    <dgm:cxn modelId="{451E7EAA-2C53-4371-AB4F-2337A2501D96}" srcId="{8FF62FB6-BECC-41A5-A65E-A826BAEE5A92}" destId="{A083770C-0C5F-4E99-8A47-9EDAA2759A80}" srcOrd="0" destOrd="0" parTransId="{AF68102F-66D1-436E-9ADF-F1CEB214F097}" sibTransId="{3A96EA57-A57A-451D-9C7B-65DA0C1AB159}"/>
    <dgm:cxn modelId="{2130ED45-48A0-41BB-BC46-1DDEED5166FD}" type="presOf" srcId="{A083770C-0C5F-4E99-8A47-9EDAA2759A80}" destId="{F895E8B8-CC90-4EBD-9255-E92BA251EF9C}" srcOrd="0" destOrd="0" presId="urn:microsoft.com/office/officeart/2005/8/layout/vProcess5"/>
    <dgm:cxn modelId="{DF5F6CA4-FA52-4F71-B0B2-F1F3F67A683B}" type="presOf" srcId="{3A96EA57-A57A-451D-9C7B-65DA0C1AB159}" destId="{CE7D5DDC-8E54-41D8-BC6F-9068F5CF6219}" srcOrd="0" destOrd="0" presId="urn:microsoft.com/office/officeart/2005/8/layout/vProcess5"/>
    <dgm:cxn modelId="{9C9C01E5-AA9A-4410-9D79-5116DBD43F2F}" type="presOf" srcId="{8FF62FB6-BECC-41A5-A65E-A826BAEE5A92}" destId="{A3B034A2-DFBB-4DEE-8774-998321C50A2C}" srcOrd="0" destOrd="0" presId="urn:microsoft.com/office/officeart/2005/8/layout/vProcess5"/>
    <dgm:cxn modelId="{195E97A1-8524-463F-B1D8-70DF09FB4DF4}" type="presOf" srcId="{145ABEB3-C77C-4DB8-A54A-46F76241C33F}" destId="{C0ABF84E-E2D9-4470-9C2A-D62844EF876C}" srcOrd="0" destOrd="0" presId="urn:microsoft.com/office/officeart/2005/8/layout/vProcess5"/>
    <dgm:cxn modelId="{B8512259-B736-459F-9D80-7072157C9BC7}" srcId="{8FF62FB6-BECC-41A5-A65E-A826BAEE5A92}" destId="{15B115B2-C948-4465-880C-46E348740DFD}" srcOrd="2" destOrd="0" parTransId="{7E68835D-E2B4-4D5C-AC0A-53890C964927}" sibTransId="{598F0B0B-1D85-40F5-853E-BD5615720642}"/>
    <dgm:cxn modelId="{5F09EDF7-48BD-4CDF-9EF0-6CF31784820A}" type="presOf" srcId="{1AD454CC-A311-4868-93BA-4AA64496C71D}" destId="{E0CAB768-4F9C-4D3A-8BD5-59B7678C642B}" srcOrd="1" destOrd="0" presId="urn:microsoft.com/office/officeart/2005/8/layout/vProcess5"/>
    <dgm:cxn modelId="{764A55D7-9B18-4171-9034-F195BA99704A}" srcId="{8FF62FB6-BECC-41A5-A65E-A826BAEE5A92}" destId="{1AD454CC-A311-4868-93BA-4AA64496C71D}" srcOrd="1" destOrd="0" parTransId="{15212237-373A-4702-9ED5-9F7835D32E43}" sibTransId="{145ABEB3-C77C-4DB8-A54A-46F76241C33F}"/>
    <dgm:cxn modelId="{82B19F8F-61C1-47D5-AB60-2CE096A1261B}" type="presParOf" srcId="{A3B034A2-DFBB-4DEE-8774-998321C50A2C}" destId="{FD910A0C-2D4F-4EB6-B751-DDBB9339F82D}" srcOrd="0" destOrd="0" presId="urn:microsoft.com/office/officeart/2005/8/layout/vProcess5"/>
    <dgm:cxn modelId="{8F0365C5-A688-48EA-ABC6-D3A3A9D13CDD}" type="presParOf" srcId="{A3B034A2-DFBB-4DEE-8774-998321C50A2C}" destId="{F895E8B8-CC90-4EBD-9255-E92BA251EF9C}" srcOrd="1" destOrd="0" presId="urn:microsoft.com/office/officeart/2005/8/layout/vProcess5"/>
    <dgm:cxn modelId="{25B07E17-FC43-4F88-9C8D-CE0CC629128A}" type="presParOf" srcId="{A3B034A2-DFBB-4DEE-8774-998321C50A2C}" destId="{73DFA33D-35D7-4920-A15A-2CA9C66B2120}" srcOrd="2" destOrd="0" presId="urn:microsoft.com/office/officeart/2005/8/layout/vProcess5"/>
    <dgm:cxn modelId="{E6925081-2535-48B0-BECB-7157DC572123}" type="presParOf" srcId="{A3B034A2-DFBB-4DEE-8774-998321C50A2C}" destId="{2E451E3D-547C-41B7-942F-00A9F18FC16B}" srcOrd="3" destOrd="0" presId="urn:microsoft.com/office/officeart/2005/8/layout/vProcess5"/>
    <dgm:cxn modelId="{6C82E0B8-854A-4838-BF35-DE452FB73785}" type="presParOf" srcId="{A3B034A2-DFBB-4DEE-8774-998321C50A2C}" destId="{CE7D5DDC-8E54-41D8-BC6F-9068F5CF6219}" srcOrd="4" destOrd="0" presId="urn:microsoft.com/office/officeart/2005/8/layout/vProcess5"/>
    <dgm:cxn modelId="{FD8EB166-2229-48C1-B535-C36B8573A0A7}" type="presParOf" srcId="{A3B034A2-DFBB-4DEE-8774-998321C50A2C}" destId="{C0ABF84E-E2D9-4470-9C2A-D62844EF876C}" srcOrd="5" destOrd="0" presId="urn:microsoft.com/office/officeart/2005/8/layout/vProcess5"/>
    <dgm:cxn modelId="{AD4D0F09-67A4-4E00-B2AA-FD917DD7599D}" type="presParOf" srcId="{A3B034A2-DFBB-4DEE-8774-998321C50A2C}" destId="{8A4733EE-2B58-4AA9-ACE1-55296F679CBE}" srcOrd="6" destOrd="0" presId="urn:microsoft.com/office/officeart/2005/8/layout/vProcess5"/>
    <dgm:cxn modelId="{6CBE0FB3-5622-4062-B976-3BFC48DFE238}" type="presParOf" srcId="{A3B034A2-DFBB-4DEE-8774-998321C50A2C}" destId="{E0CAB768-4F9C-4D3A-8BD5-59B7678C642B}" srcOrd="7" destOrd="0" presId="urn:microsoft.com/office/officeart/2005/8/layout/vProcess5"/>
    <dgm:cxn modelId="{19B38966-99CC-4CB7-8E48-CC8A84BA3D18}" type="presParOf" srcId="{A3B034A2-DFBB-4DEE-8774-998321C50A2C}" destId="{F7A4BED4-C89F-4D9F-B9AF-9099AB729E2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969248-C4A9-4919-A57F-7542C6B571E1}" type="doc">
      <dgm:prSet loTypeId="urn:microsoft.com/office/officeart/2005/8/layout/h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27D4646B-0BED-4FCA-AA4C-C878274D83FE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solidFill>
            <a:srgbClr val="92D050"/>
          </a:solidFill>
        </a:ln>
      </dgm:spPr>
      <dgm:t>
        <a:bodyPr/>
        <a:lstStyle/>
        <a:p>
          <a:r>
            <a:rPr lang="ru-RU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Направления работы</a:t>
          </a:r>
          <a:endParaRPr lang="ru-RU" sz="4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3798E9-2C12-4E9D-B0A1-8314AA286730}" type="parTrans" cxnId="{DD3F1CA8-1E70-483A-AC34-F8C8BFF4A173}">
      <dgm:prSet/>
      <dgm:spPr/>
      <dgm:t>
        <a:bodyPr/>
        <a:lstStyle/>
        <a:p>
          <a:endParaRPr lang="ru-RU"/>
        </a:p>
      </dgm:t>
    </dgm:pt>
    <dgm:pt modelId="{CC0E3C8C-3281-432E-B742-3454460E7C5C}" type="sibTrans" cxnId="{DD3F1CA8-1E70-483A-AC34-F8C8BFF4A173}">
      <dgm:prSet/>
      <dgm:spPr/>
      <dgm:t>
        <a:bodyPr/>
        <a:lstStyle/>
        <a:p>
          <a:endParaRPr lang="ru-RU"/>
        </a:p>
      </dgm:t>
    </dgm:pt>
    <dgm:pt modelId="{7C5EAB19-A949-4F5D-8731-E8B64A5C1C2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Образовательная деятельность с воспитанниками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F46951E-0F1A-4A6F-8410-C4F899300248}" type="parTrans" cxnId="{DB46D947-23CC-40C7-9F38-8967F6B1AEAB}">
      <dgm:prSet/>
      <dgm:spPr/>
      <dgm:t>
        <a:bodyPr/>
        <a:lstStyle/>
        <a:p>
          <a:endParaRPr lang="ru-RU"/>
        </a:p>
      </dgm:t>
    </dgm:pt>
    <dgm:pt modelId="{7BB39F18-5957-4BEE-8C65-E5D126263049}" type="sibTrans" cxnId="{DB46D947-23CC-40C7-9F38-8967F6B1AEAB}">
      <dgm:prSet/>
      <dgm:spPr/>
      <dgm:t>
        <a:bodyPr/>
        <a:lstStyle/>
        <a:p>
          <a:endParaRPr lang="ru-RU"/>
        </a:p>
      </dgm:t>
    </dgm:pt>
    <dgm:pt modelId="{764E7063-CD44-4EC6-8F03-6742B78CF47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Взаимодействие с родителями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CA6CBCA-75E4-45A0-ABCC-4276EF6C3ECF}" type="parTrans" cxnId="{0689E57A-8CA3-4915-BC55-739645FFB42C}">
      <dgm:prSet/>
      <dgm:spPr/>
      <dgm:t>
        <a:bodyPr/>
        <a:lstStyle/>
        <a:p>
          <a:endParaRPr lang="ru-RU"/>
        </a:p>
      </dgm:t>
    </dgm:pt>
    <dgm:pt modelId="{489285AF-CA7B-4A2B-8C87-3DE7E6035FD6}" type="sibTrans" cxnId="{0689E57A-8CA3-4915-BC55-739645FFB42C}">
      <dgm:prSet/>
      <dgm:spPr/>
      <dgm:t>
        <a:bodyPr/>
        <a:lstStyle/>
        <a:p>
          <a:endParaRPr lang="ru-RU"/>
        </a:p>
      </dgm:t>
    </dgm:pt>
    <dgm:pt modelId="{DD779779-08B6-4111-9CFB-D56E88E30A19}" type="pres">
      <dgm:prSet presAssocID="{3E969248-C4A9-4919-A57F-7542C6B571E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A8C83D-834A-4F23-AC4E-1F79240BA0EA}" type="pres">
      <dgm:prSet presAssocID="{27D4646B-0BED-4FCA-AA4C-C878274D83FE}" presName="roof" presStyleLbl="dkBgShp" presStyleIdx="0" presStyleCnt="2" custLinFactNeighborX="-4670" custLinFactNeighborY="-5906"/>
      <dgm:spPr/>
      <dgm:t>
        <a:bodyPr/>
        <a:lstStyle/>
        <a:p>
          <a:endParaRPr lang="ru-RU"/>
        </a:p>
      </dgm:t>
    </dgm:pt>
    <dgm:pt modelId="{643FCE99-7309-44E2-8712-2294BA0BD542}" type="pres">
      <dgm:prSet presAssocID="{27D4646B-0BED-4FCA-AA4C-C878274D83FE}" presName="pillars" presStyleCnt="0"/>
      <dgm:spPr/>
    </dgm:pt>
    <dgm:pt modelId="{F568D1A8-088D-4AD2-B0EF-538A64234FD9}" type="pres">
      <dgm:prSet presAssocID="{27D4646B-0BED-4FCA-AA4C-C878274D83FE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C8732B-A686-4011-8F7D-64CD6AFAFDD4}" type="pres">
      <dgm:prSet presAssocID="{764E7063-CD44-4EC6-8F03-6742B78CF470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CDC2C-62E0-426E-8DCD-956691A283EB}" type="pres">
      <dgm:prSet presAssocID="{27D4646B-0BED-4FCA-AA4C-C878274D83FE}" presName="base" presStyleLbl="dkBgShp" presStyleIdx="1" presStyleCnt="2"/>
      <dgm:spPr>
        <a:solidFill>
          <a:schemeClr val="accent6">
            <a:lumMod val="20000"/>
            <a:lumOff val="80000"/>
          </a:schemeClr>
        </a:solidFill>
      </dgm:spPr>
    </dgm:pt>
  </dgm:ptLst>
  <dgm:cxnLst>
    <dgm:cxn modelId="{25949779-EEF8-48B1-AB48-3A8C7E278AC9}" type="presOf" srcId="{3E969248-C4A9-4919-A57F-7542C6B571E1}" destId="{DD779779-08B6-4111-9CFB-D56E88E30A19}" srcOrd="0" destOrd="0" presId="urn:microsoft.com/office/officeart/2005/8/layout/hList3"/>
    <dgm:cxn modelId="{224B3256-31D5-447C-95EE-9378D1D74F94}" type="presOf" srcId="{27D4646B-0BED-4FCA-AA4C-C878274D83FE}" destId="{4BA8C83D-834A-4F23-AC4E-1F79240BA0EA}" srcOrd="0" destOrd="0" presId="urn:microsoft.com/office/officeart/2005/8/layout/hList3"/>
    <dgm:cxn modelId="{0689E57A-8CA3-4915-BC55-739645FFB42C}" srcId="{27D4646B-0BED-4FCA-AA4C-C878274D83FE}" destId="{764E7063-CD44-4EC6-8F03-6742B78CF470}" srcOrd="1" destOrd="0" parTransId="{9CA6CBCA-75E4-45A0-ABCC-4276EF6C3ECF}" sibTransId="{489285AF-CA7B-4A2B-8C87-3DE7E6035FD6}"/>
    <dgm:cxn modelId="{DB46D947-23CC-40C7-9F38-8967F6B1AEAB}" srcId="{27D4646B-0BED-4FCA-AA4C-C878274D83FE}" destId="{7C5EAB19-A949-4F5D-8731-E8B64A5C1C2A}" srcOrd="0" destOrd="0" parTransId="{6F46951E-0F1A-4A6F-8410-C4F899300248}" sibTransId="{7BB39F18-5957-4BEE-8C65-E5D126263049}"/>
    <dgm:cxn modelId="{040AD7AA-3915-4ACD-A01A-12904BC6CA80}" type="presOf" srcId="{764E7063-CD44-4EC6-8F03-6742B78CF470}" destId="{85C8732B-A686-4011-8F7D-64CD6AFAFDD4}" srcOrd="0" destOrd="0" presId="urn:microsoft.com/office/officeart/2005/8/layout/hList3"/>
    <dgm:cxn modelId="{DD3F1CA8-1E70-483A-AC34-F8C8BFF4A173}" srcId="{3E969248-C4A9-4919-A57F-7542C6B571E1}" destId="{27D4646B-0BED-4FCA-AA4C-C878274D83FE}" srcOrd="0" destOrd="0" parTransId="{643798E9-2C12-4E9D-B0A1-8314AA286730}" sibTransId="{CC0E3C8C-3281-432E-B742-3454460E7C5C}"/>
    <dgm:cxn modelId="{B16CCFFE-349B-41EB-85A2-87205DDED2FA}" type="presOf" srcId="{7C5EAB19-A949-4F5D-8731-E8B64A5C1C2A}" destId="{F568D1A8-088D-4AD2-B0EF-538A64234FD9}" srcOrd="0" destOrd="0" presId="urn:microsoft.com/office/officeart/2005/8/layout/hList3"/>
    <dgm:cxn modelId="{0B05BAA6-5BB2-4A9E-ADD4-D58533220F19}" type="presParOf" srcId="{DD779779-08B6-4111-9CFB-D56E88E30A19}" destId="{4BA8C83D-834A-4F23-AC4E-1F79240BA0EA}" srcOrd="0" destOrd="0" presId="urn:microsoft.com/office/officeart/2005/8/layout/hList3"/>
    <dgm:cxn modelId="{72539806-F13C-42E9-BC31-9BD74C76D8D1}" type="presParOf" srcId="{DD779779-08B6-4111-9CFB-D56E88E30A19}" destId="{643FCE99-7309-44E2-8712-2294BA0BD542}" srcOrd="1" destOrd="0" presId="urn:microsoft.com/office/officeart/2005/8/layout/hList3"/>
    <dgm:cxn modelId="{237CED08-67DE-4BC2-8E02-0E54F338E148}" type="presParOf" srcId="{643FCE99-7309-44E2-8712-2294BA0BD542}" destId="{F568D1A8-088D-4AD2-B0EF-538A64234FD9}" srcOrd="0" destOrd="0" presId="urn:microsoft.com/office/officeart/2005/8/layout/hList3"/>
    <dgm:cxn modelId="{37BDE7EE-1C7A-4FA0-8FBF-C50D64121002}" type="presParOf" srcId="{643FCE99-7309-44E2-8712-2294BA0BD542}" destId="{85C8732B-A686-4011-8F7D-64CD6AFAFDD4}" srcOrd="1" destOrd="0" presId="urn:microsoft.com/office/officeart/2005/8/layout/hList3"/>
    <dgm:cxn modelId="{6D12DA84-E634-4FE9-A613-5496B8D9CE43}" type="presParOf" srcId="{DD779779-08B6-4111-9CFB-D56E88E30A19}" destId="{284CDC2C-62E0-426E-8DCD-956691A283E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5E8B8-CC90-4EBD-9255-E92BA251EF9C}">
      <dsp:nvSpPr>
        <dsp:cNvPr id="0" name=""/>
        <dsp:cNvSpPr/>
      </dsp:nvSpPr>
      <dsp:spPr>
        <a:xfrm>
          <a:off x="0" y="0"/>
          <a:ext cx="5222692" cy="115445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Организационный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(изучение методической литературы по теме; составление перспективного планирования; анализ и обогащение РППС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813" y="33813"/>
        <a:ext cx="3976949" cy="1086824"/>
      </dsp:txXfrm>
    </dsp:sp>
    <dsp:sp modelId="{73DFA33D-35D7-4920-A15A-2CA9C66B2120}">
      <dsp:nvSpPr>
        <dsp:cNvPr id="0" name=""/>
        <dsp:cNvSpPr/>
      </dsp:nvSpPr>
      <dsp:spPr>
        <a:xfrm>
          <a:off x="460825" y="1346859"/>
          <a:ext cx="5222692" cy="115445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Практический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(образовательная деятельность с воспитанниками, взаимодействие с родителями);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4638" y="1380672"/>
        <a:ext cx="3943847" cy="1086824"/>
      </dsp:txXfrm>
    </dsp:sp>
    <dsp:sp modelId="{2E451E3D-547C-41B7-942F-00A9F18FC16B}">
      <dsp:nvSpPr>
        <dsp:cNvPr id="0" name=""/>
        <dsp:cNvSpPr/>
      </dsp:nvSpPr>
      <dsp:spPr>
        <a:xfrm>
          <a:off x="921651" y="2664291"/>
          <a:ext cx="5222692" cy="115445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Результативный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(педагогическая диагностика, рефлексия, обобщение и распространение своего педагогического опыта)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55464" y="2698104"/>
        <a:ext cx="3943847" cy="1086824"/>
      </dsp:txXfrm>
    </dsp:sp>
    <dsp:sp modelId="{CE7D5DDC-8E54-41D8-BC6F-9068F5CF6219}">
      <dsp:nvSpPr>
        <dsp:cNvPr id="0" name=""/>
        <dsp:cNvSpPr/>
      </dsp:nvSpPr>
      <dsp:spPr>
        <a:xfrm>
          <a:off x="4472299" y="875458"/>
          <a:ext cx="750392" cy="75039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4641137" y="875458"/>
        <a:ext cx="412716" cy="564670"/>
      </dsp:txXfrm>
    </dsp:sp>
    <dsp:sp modelId="{C0ABF84E-E2D9-4470-9C2A-D62844EF876C}">
      <dsp:nvSpPr>
        <dsp:cNvPr id="0" name=""/>
        <dsp:cNvSpPr/>
      </dsp:nvSpPr>
      <dsp:spPr>
        <a:xfrm>
          <a:off x="4933125" y="2214621"/>
          <a:ext cx="750392" cy="75039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5101963" y="2214621"/>
        <a:ext cx="412716" cy="5646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8C83D-834A-4F23-AC4E-1F79240BA0EA}">
      <dsp:nvSpPr>
        <dsp:cNvPr id="0" name=""/>
        <dsp:cNvSpPr/>
      </dsp:nvSpPr>
      <dsp:spPr>
        <a:xfrm>
          <a:off x="0" y="0"/>
          <a:ext cx="6168008" cy="121920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solidFill>
            <a:srgbClr val="92D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Направления работы</a:t>
          </a:r>
          <a:endParaRPr lang="ru-RU" sz="4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6168008" cy="1219200"/>
      </dsp:txXfrm>
    </dsp:sp>
    <dsp:sp modelId="{F568D1A8-088D-4AD2-B0EF-538A64234FD9}">
      <dsp:nvSpPr>
        <dsp:cNvPr id="0" name=""/>
        <dsp:cNvSpPr/>
      </dsp:nvSpPr>
      <dsp:spPr>
        <a:xfrm>
          <a:off x="0" y="1219200"/>
          <a:ext cx="3084004" cy="25603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itchFamily="18" charset="0"/>
              <a:cs typeface="Times New Roman" pitchFamily="18" charset="0"/>
            </a:rPr>
            <a:t>Образовательная деятельность с воспитанниками</a:t>
          </a:r>
          <a:endParaRPr lang="ru-RU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219200"/>
        <a:ext cx="3084004" cy="2560320"/>
      </dsp:txXfrm>
    </dsp:sp>
    <dsp:sp modelId="{85C8732B-A686-4011-8F7D-64CD6AFAFDD4}">
      <dsp:nvSpPr>
        <dsp:cNvPr id="0" name=""/>
        <dsp:cNvSpPr/>
      </dsp:nvSpPr>
      <dsp:spPr>
        <a:xfrm>
          <a:off x="3084004" y="1219200"/>
          <a:ext cx="3084004" cy="25603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itchFamily="18" charset="0"/>
              <a:cs typeface="Times New Roman" pitchFamily="18" charset="0"/>
            </a:rPr>
            <a:t>Взаимодействие с родителями</a:t>
          </a:r>
          <a:endParaRPr lang="ru-RU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84004" y="1219200"/>
        <a:ext cx="3084004" cy="2560320"/>
      </dsp:txXfrm>
    </dsp:sp>
    <dsp:sp modelId="{284CDC2C-62E0-426E-8DCD-956691A283EB}">
      <dsp:nvSpPr>
        <dsp:cNvPr id="0" name=""/>
        <dsp:cNvSpPr/>
      </dsp:nvSpPr>
      <dsp:spPr>
        <a:xfrm>
          <a:off x="0" y="3779520"/>
          <a:ext cx="6168008" cy="28448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87148-3C41-4B06-B7A7-56D00A8133B9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EFC54-A962-48BA-AD60-99A88D974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13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1844" y="19168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Monotype Corsiva" pitchFamily="66" charset="0"/>
                <a:ea typeface="Calibri"/>
              </a:rPr>
              <a:t>Развитие мелкой моторики у детей раннего возраста </a:t>
            </a:r>
            <a:r>
              <a:rPr lang="ru-RU" b="1" dirty="0" smtClean="0">
                <a:latin typeface="Monotype Corsiva" pitchFamily="66" charset="0"/>
                <a:ea typeface="Calibri"/>
              </a:rPr>
              <a:t>посредством дидактических игр.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332656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дошкольной образовательное учреждение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«Детский сад №47»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 txBox="1">
            <a:spLocks noGrp="1"/>
          </p:cNvSpPr>
          <p:nvPr>
            <p:ph type="subTitle" idx="1"/>
          </p:nvPr>
        </p:nvSpPr>
        <p:spPr>
          <a:xfrm>
            <a:off x="4988967" y="4941168"/>
            <a:ext cx="3766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Руфова Л.В. – воспитатель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1581" y="5661248"/>
            <a:ext cx="1590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Арзамас, 2018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3759423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Скажи ребёнку – и он забудет, объясни – и он запомнит, позволь ребёнку сделать что-то самому - и он поймёт.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01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i="1" dirty="0">
                <a:latin typeface="Times New Roman"/>
                <a:ea typeface="Calibri"/>
              </a:rPr>
              <a:t>3 этап - Результативный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00200"/>
            <a:ext cx="3096344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Картотека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«Пальчиковые игры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Картотека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игр для развития мелкой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моторики.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Где же наши ручки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Спрячь в ладошке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«Ищем игрушку».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«Рисуем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крупе».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Собери бусы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прищепками.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Пальчиковый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театр «Курочка Ряба»</a:t>
            </a:r>
          </a:p>
          <a:p>
            <a:pPr>
              <a:buFont typeface="Wingdings" pitchFamily="2" charset="2"/>
              <a:buChar char="ü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39203" y="1556792"/>
            <a:ext cx="2627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«Сенсорные коробочки»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2189433" cy="1214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81924"/>
            <a:ext cx="2105856" cy="1187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511" y="4725144"/>
            <a:ext cx="2453457" cy="1633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78590" y="4293096"/>
            <a:ext cx="289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«Тематические песочницы»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53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35280" cy="1143000"/>
          </a:xfrm>
        </p:spPr>
        <p:txBody>
          <a:bodyPr>
            <a:noAutofit/>
          </a:bodyPr>
          <a:lstStyle/>
          <a:p>
            <a:r>
              <a:rPr lang="ru-RU" sz="2400" b="1" i="1" dirty="0">
                <a:latin typeface="Times New Roman"/>
                <a:ea typeface="Calibri"/>
              </a:rPr>
              <a:t>Результативность профессиональной педагогической деятельности и достигнутые эффекты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025749"/>
            <a:ext cx="4282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Методика Н.О.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Озерцкого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Н.И. Гуревич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82800851"/>
              </p:ext>
            </p:extLst>
          </p:nvPr>
        </p:nvGraphicFramePr>
        <p:xfrm>
          <a:off x="1043608" y="1411944"/>
          <a:ext cx="6048672" cy="3762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40152" y="1210415"/>
            <a:ext cx="2952328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Задание № 1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Выполнение по зрительному образцу: 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• соединяй 1 и 2 пальцы в кольцо - "O-KEY"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• пальцы сжаты в кулак, 2 и 3 пальцы вытянуты - "зайчик"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• 2 и 3 пальцы - "коза-дереза"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То же левой рукой.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Задание №2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Выполнение по тактильному образцу с выключением зрительного анализатора: 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• с закрытыми глазами задать своей рукой "зайчика" и "козу"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• открыть глаза - повтор движений. 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Задание №3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Перенос позы с выключением зрительного анализатора: 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• Взрослый делает позу на левой руке, ребенок повторяет на правой и наоборот ("зайчик" и "коза").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28400" y="4867869"/>
            <a:ext cx="2964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Перспектива: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Продолжить работу по развитию мелкой моторики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через продуктивную деятельность.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16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z="2800" b="1" dirty="0">
                <a:latin typeface="Times New Roman"/>
                <a:ea typeface="Calibri"/>
              </a:rPr>
              <a:t>Транслируемость практических достижений профессиональной деятельности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72816"/>
            <a:ext cx="6840760" cy="1874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6178" y="1403484"/>
            <a:ext cx="7268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Размещение на сайте работников образования плана по саморазвитию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581" y="3892406"/>
            <a:ext cx="721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Выступление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педчасе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«Дидактические игры по мелкой моторике»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261738"/>
            <a:ext cx="1584176" cy="219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6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</a:rPr>
              <a:t>Ермакова И. А. Развиваем мелкую моторику у малышей. – СПб: Изд. дом «Литера», 2006.</a:t>
            </a:r>
            <a:endParaRPr lang="ru-RU" dirty="0"/>
          </a:p>
          <a:p>
            <a:pPr lvl="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 err="1">
                <a:latin typeface="Times New Roman"/>
                <a:ea typeface="Times New Roman"/>
              </a:rPr>
              <a:t>Крупенчук</a:t>
            </a:r>
            <a:r>
              <a:rPr lang="ru-RU" dirty="0">
                <a:latin typeface="Times New Roman"/>
                <a:ea typeface="Times New Roman"/>
              </a:rPr>
              <a:t> О. И. Пальчиковые игры. – СПб: Изд. дом «Литера», 2007.</a:t>
            </a:r>
            <a:endParaRPr lang="ru-RU" dirty="0"/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3. Пименова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Е. П. Пальчиковые игры. –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Ростов-на- 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  Дону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: Феникс, 2007</a:t>
            </a:r>
            <a:endParaRPr lang="ru-RU" sz="2400" dirty="0">
              <a:ea typeface="Calibri"/>
              <a:cs typeface="Times New Roman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4. Тимофеева </a:t>
            </a:r>
            <a:r>
              <a:rPr lang="ru-RU" dirty="0">
                <a:latin typeface="Times New Roman"/>
                <a:ea typeface="Times New Roman"/>
              </a:rPr>
              <a:t>Е. Ю., Чернова Е. И. Пальчиковые шаги. </a:t>
            </a:r>
            <a:r>
              <a:rPr lang="ru-RU" dirty="0" smtClean="0">
                <a:latin typeface="Times New Roman"/>
                <a:ea typeface="Times New Roman"/>
              </a:rPr>
              <a:t>      Упражнения </a:t>
            </a:r>
            <a:r>
              <a:rPr lang="ru-RU" dirty="0">
                <a:latin typeface="Times New Roman"/>
                <a:ea typeface="Times New Roman"/>
              </a:rPr>
              <a:t>на развитие мелкой моторики. Издательство: СПб:, Корона-Век, 2007</a:t>
            </a:r>
            <a:endParaRPr lang="ru-RU" dirty="0"/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5. Ткаченко </a:t>
            </a:r>
            <a:r>
              <a:rPr lang="ru-RU" dirty="0">
                <a:latin typeface="Times New Roman"/>
                <a:ea typeface="Times New Roman"/>
              </a:rPr>
              <a:t>Т. А. Развиваем мелкую моторику. - М.: </a:t>
            </a:r>
            <a:r>
              <a:rPr lang="ru-RU" dirty="0" smtClean="0">
                <a:latin typeface="Times New Roman"/>
                <a:ea typeface="Times New Roman"/>
              </a:rPr>
              <a:t>    ЭКСМО</a:t>
            </a:r>
            <a:r>
              <a:rPr lang="ru-RU" dirty="0">
                <a:latin typeface="Times New Roman"/>
                <a:ea typeface="Times New Roman"/>
              </a:rPr>
              <a:t>, 2007.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Используемая литература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96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744" y="2564904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5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96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706090"/>
          </a:xfrm>
        </p:spPr>
        <p:txBody>
          <a:bodyPr>
            <a:noAutofit/>
          </a:bodyPr>
          <a:lstStyle/>
          <a:p>
            <a:r>
              <a:rPr lang="ru-RU" sz="2400" b="1" i="1" dirty="0">
                <a:latin typeface="Times New Roman"/>
                <a:ea typeface="Calibri"/>
              </a:rPr>
              <a:t>Актуальность личного вклада педагога в развитие образования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196752"/>
            <a:ext cx="7488832" cy="504056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Мелкая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моторика — способность манипулировать мелкими предметами, передавать объекты из рук в руки, а также выполнять задачи, требующие скоординированной работы глаз и рук. Мелкая моторика связана с нервной системой, зрением, вниманием, памятью и восприятием ребенка. Также ученые доказали, что развитие мелкой моторики и развитие речи очень тесно связаны. А объясняется это очень просто. В головном мозге человека есть центры, которые отвечают за речь и движения пальцев. Расположены они очень близко. Поэтому, развивая мелкую моторику, мы активируем зоны, отвечающие за становление детской речи и повышающие работоспособность ребенка, его внимание, умственную активность, интеллектуальную и творческую деятельность. Кроме того, мелкая моторика непосредственно влияет на ловкость рук, который сформируется в дальнейшем, на скорость реакции ребенка, на уровень логического мышления, памяти, умения рассуждать, концентрировать внимание и воображение.</a:t>
            </a:r>
          </a:p>
          <a:p>
            <a:pPr marL="0" lv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И, поэтому, в раннем возрасте работа по развитию мелкой моторики и координации движений руки должна стать важной частью развития детской речи, формирования навыков самообслуживания. От того, насколько ловко научится ребенок управлять своими пальчиками, зависит его дальнейшее развитие. Наряду с развитием мелкой моторики развиваются память, внимание, а также словарный запас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05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548680"/>
            <a:ext cx="7427168" cy="52565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sz="5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мелкой моторики у детей 2-3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лет посредством дидактических игр.</a:t>
            </a:r>
          </a:p>
          <a:p>
            <a:pPr marL="0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педагогической компетентности по данной теме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Обогащение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развивающей предметно-пространственной среды дидактическими играми для развития мелкой моторики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Содействовать развитию мелкой моторики у детей через использование дидактических игр;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педагогической компетентности родителей по данной теме, вовлечение их в воспитательно – образовательный процесс.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763687" y="445929"/>
            <a:ext cx="628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/>
                <a:ea typeface="Calibri"/>
              </a:rPr>
              <a:t>Цель и задачи педагогической деятельности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4101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Перспективный план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0892000"/>
              </p:ext>
            </p:extLst>
          </p:nvPr>
        </p:nvGraphicFramePr>
        <p:xfrm>
          <a:off x="1115616" y="1196752"/>
          <a:ext cx="7772954" cy="4556760"/>
        </p:xfrm>
        <a:graphic>
          <a:graphicData uri="http://schemas.openxmlformats.org/drawingml/2006/table">
            <a:tbl>
              <a:tblPr firstRow="1" firstCol="1" bandRow="1"/>
              <a:tblGrid>
                <a:gridCol w="802051"/>
                <a:gridCol w="2087644"/>
                <a:gridCol w="2384077"/>
                <a:gridCol w="2499182"/>
              </a:tblGrid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Месяц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Взаимодействие с детьми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Взаимодействие с родителями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Обогащение РППС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Диагностика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Изучение литературы, пособий, сбор информации из  различных источников по теме.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Пальчиковые игры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Картотека «Пальчиковые игры», Картотека игр для развития мелкой моторики.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Пальчиковые игры, Дидактические игры   «Рыбалка», «Где же наши ручки», «Спрячь в ладошке».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Рекомендация  для родителей «Игры на развитие мелкой моторики рук»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Игры с сыпучими материалами (ищем игрушку, рисуем на крупе)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Пополнение среды контейнерами с сыпучими материалами.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«Собери пирамидку», мозаика, конструктор, игры – шнуровки.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Оформление буклета для родителей «Для чего нужны пальчиковые игры»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Пополнение среды новыми игрушками.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«Собери бусы», игры с прищепками, «Подбери крышки»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Пополнение среды новыми играми.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Март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«Узелки на память», «Снежинки из бумаги».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Апрель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Пальчиковый театр «Курочка Ряба»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Мастер – класс «Вот что умеют наши ручки»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Пополнение среды пальчиковым театром.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4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Анализ и обобщение результатов работы, соотношение результатов поставленной цели и задачам.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Диагностика.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Публикации по теме самообразования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46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915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i="1" dirty="0" err="1">
                <a:latin typeface="Times New Roman"/>
                <a:ea typeface="Calibri"/>
              </a:rPr>
              <a:t>Деятельностный</a:t>
            </a:r>
            <a:r>
              <a:rPr lang="ru-RU" sz="2400" b="1" i="1" dirty="0">
                <a:latin typeface="Times New Roman"/>
                <a:ea typeface="Calibri"/>
              </a:rPr>
              <a:t> аспект личного вклада педагога в развитие образования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1412776"/>
            <a:ext cx="1873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Этапы работы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38588427"/>
              </p:ext>
            </p:extLst>
          </p:nvPr>
        </p:nvGraphicFramePr>
        <p:xfrm>
          <a:off x="1716543" y="2060848"/>
          <a:ext cx="6144344" cy="3848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078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06090"/>
          </a:xfrm>
        </p:spPr>
        <p:txBody>
          <a:bodyPr/>
          <a:lstStyle/>
          <a:p>
            <a:r>
              <a:rPr lang="ru-RU" sz="3200" b="1" i="1" dirty="0">
                <a:latin typeface="Times New Roman"/>
                <a:ea typeface="Calibri"/>
              </a:rPr>
              <a:t>1 этап -Организационный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21234"/>
            <a:ext cx="3422127" cy="19249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0" b="8132"/>
          <a:stretch/>
        </p:blipFill>
        <p:spPr>
          <a:xfrm>
            <a:off x="5004048" y="1821235"/>
            <a:ext cx="3491880" cy="19249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348" y="4746618"/>
            <a:ext cx="1674955" cy="9421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" r="9450"/>
          <a:stretch/>
        </p:blipFill>
        <p:spPr>
          <a:xfrm>
            <a:off x="3079555" y="5229200"/>
            <a:ext cx="1730538" cy="11521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41923" y="971436"/>
            <a:ext cx="1980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Обогащение РППС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0081" y="1298014"/>
            <a:ext cx="3157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Картотеки «Пальчиковые игры»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«Игры по развитию мелкой моторики»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1045" y="1358359"/>
            <a:ext cx="3929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Дидактические игры «Собери бусы», Рыбалка», игры с прищепками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5171" y="4007954"/>
            <a:ext cx="32545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Игры с сыпучими материалами «Ищем игрушку», «Рисуем на крупе», «Продолжи ряд»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3" y="4115676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Пальчиковый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театр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«Курочка Ряба»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5" y="4746956"/>
            <a:ext cx="2521505" cy="141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2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>
                <a:latin typeface="Times New Roman"/>
                <a:ea typeface="Calibri"/>
              </a:rPr>
              <a:t>2 этап - Практический</a:t>
            </a:r>
            <a:endParaRPr lang="ru-RU" sz="32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23409999"/>
              </p:ext>
            </p:extLst>
          </p:nvPr>
        </p:nvGraphicFramePr>
        <p:xfrm>
          <a:off x="1835696" y="1844824"/>
          <a:ext cx="61680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976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301134"/>
            <a:ext cx="8229600" cy="779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Образовательная деятельность с воспитанниками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49" y="2316435"/>
            <a:ext cx="2586717" cy="14550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311" y="4077072"/>
            <a:ext cx="2613372" cy="14700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2" r="5236"/>
          <a:stretch/>
        </p:blipFill>
        <p:spPr>
          <a:xfrm rot="5400000">
            <a:off x="6641325" y="2770561"/>
            <a:ext cx="2537512" cy="18381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3" t="5523" r="13080" b="16498"/>
          <a:stretch/>
        </p:blipFill>
        <p:spPr>
          <a:xfrm>
            <a:off x="4167282" y="4077072"/>
            <a:ext cx="2560284" cy="14226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282" y="2331304"/>
            <a:ext cx="2560284" cy="14401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29990" y="1205935"/>
            <a:ext cx="2468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НОД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Использование пальчиковых гимнастик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3929" y="1205935"/>
            <a:ext cx="29523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Совместная деятельность воспитателя с детьми (подгрупповая и индивидуальная)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«Собери матрёшку», «Найди предмет»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6255" y="1218634"/>
            <a:ext cx="19442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Самостоятельная деятельность воспитанников «Рыбалка»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93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9777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746" y="1628800"/>
            <a:ext cx="3731000" cy="22322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746" y="3933056"/>
            <a:ext cx="3672408" cy="25724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1268760"/>
            <a:ext cx="2415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Рекомендации, буклет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124077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 – класс «Вот что умеют наши ручки»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pp.userapi.com/c846020/v846020664/20bae/wW7WbZBL-k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366" y="1887106"/>
            <a:ext cx="2848029" cy="213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userapi.com/c846020/v846020664/20bd2/zQ0nlXGhIf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166" y="4319737"/>
            <a:ext cx="2936274" cy="220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54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1026</Words>
  <Application>Microsoft Office PowerPoint</Application>
  <PresentationFormat>Экран (4:3)</PresentationFormat>
  <Paragraphs>128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Развитие мелкой моторики у детей раннего возраста посредством дидактических игр.</vt:lpstr>
      <vt:lpstr>Актуальность личного вклада педагога в развитие образования</vt:lpstr>
      <vt:lpstr>Презентация PowerPoint</vt:lpstr>
      <vt:lpstr>Перспективный план</vt:lpstr>
      <vt:lpstr>Деятельностный аспект личного вклада педагога в развитие образования</vt:lpstr>
      <vt:lpstr>1 этап -Организационный</vt:lpstr>
      <vt:lpstr>2 этап - Практический</vt:lpstr>
      <vt:lpstr>Образовательная деятельность с воспитанниками</vt:lpstr>
      <vt:lpstr>Взаимодействие с родителями</vt:lpstr>
      <vt:lpstr>3 этап - Результативный</vt:lpstr>
      <vt:lpstr>Результативность профессиональной педагогической деятельности и достигнутые эффекты</vt:lpstr>
      <vt:lpstr>Транслируемость практических достижений профессиональной деятельности </vt:lpstr>
      <vt:lpstr>Используемая литература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люся</dc:creator>
  <cp:lastModifiedBy>люся</cp:lastModifiedBy>
  <cp:revision>33</cp:revision>
  <dcterms:created xsi:type="dcterms:W3CDTF">2018-04-14T14:54:22Z</dcterms:created>
  <dcterms:modified xsi:type="dcterms:W3CDTF">2018-05-11T12:52:00Z</dcterms:modified>
</cp:coreProperties>
</file>