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64" r:id="rId8"/>
    <p:sldId id="265" r:id="rId9"/>
    <p:sldId id="266" r:id="rId10"/>
    <p:sldId id="259" r:id="rId11"/>
    <p:sldId id="260" r:id="rId12"/>
    <p:sldId id="272" r:id="rId13"/>
    <p:sldId id="273" r:id="rId14"/>
    <p:sldId id="274" r:id="rId15"/>
    <p:sldId id="26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10648BA-F862-4913-9E75-38A1943E8F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3BFD797-D699-45C3-AA6F-BEF99BFF1A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DB4CADC-3AA4-4B04-9463-49A9971EA9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CC87AF5-A9B3-4C0A-810A-FBCB10D713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22F3AD2A-A0AA-4D21-BE50-A33809551B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0B8BA38-8E48-4BF0-A17E-961C72528C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9693D33-6A89-44DA-B29A-D6DDDA6420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CE4079A-79F0-470E-AEDF-CC79175CDA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C23D8D2-7486-4066-BB42-7E9B67DAD0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46E47F-881F-49B2-B316-A6E419C7B8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AC26B58-6386-438D-B1D2-58E32EC3AF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26E5E86-CCF4-4CD3-BC77-B18E858F07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620688"/>
            <a:ext cx="7772400" cy="197510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/>
              <a:t>Симметрия в</a:t>
            </a:r>
            <a:r>
              <a:rPr sz="4800" dirty="0"/>
              <a:t> </a:t>
            </a:r>
            <a:r>
              <a:rPr lang="ru-RU" sz="4800" dirty="0" smtClean="0"/>
              <a:t>литературе</a:t>
            </a:r>
            <a:br>
              <a:rPr lang="ru-RU" sz="4800" dirty="0" smtClean="0"/>
            </a:br>
            <a:r>
              <a:rPr lang="ru-RU" sz="4800" dirty="0" smtClean="0"/>
              <a:t>И РУССКОМ ЯЗЫКЕ</a:t>
            </a:r>
            <a:r>
              <a:rPr lang="ru-RU" sz="4800" dirty="0" smtClean="0"/>
              <a:t> </a:t>
            </a:r>
            <a:endParaRPr lang="ru-RU" sz="4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Аверина Ольга Васильевна</a:t>
            </a:r>
          </a:p>
          <a:p>
            <a:r>
              <a:rPr lang="ru-RU" dirty="0" smtClean="0"/>
              <a:t>МАОУ СОШ №32</a:t>
            </a:r>
          </a:p>
          <a:p>
            <a:r>
              <a:rPr lang="ru-RU" dirty="0" err="1" smtClean="0"/>
              <a:t>Г.Екатеринбург</a:t>
            </a:r>
            <a:endParaRPr lang="ru-RU" dirty="0"/>
          </a:p>
        </p:txBody>
      </p:sp>
    </p:spTree>
  </p:cSld>
  <p:clrMapOvr>
    <a:masterClrMapping/>
  </p:clrMapOvr>
  <p:transition advTm="325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16632"/>
            <a:ext cx="7848872" cy="6741368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Разбирем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пример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палиндромического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стихотворения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Велимира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Хлебникова которое так и называется «Перевертень».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Кони, топот, инок,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Но не речь, а черен он.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Идем, молод, долом меди,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Чин зван мечем навзничь.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Голод, чем меч долог?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Пал, а норов худ и дух ворона лап,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А что? Я лов? Воля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Яд, яд, дядя!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Иди, иди!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Мороз в узел, лезу взором.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Солов зов, воз волос.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Колесо. Жалко поклаж. Оселок.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Сани, плот и воз, зов и толп и нас.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Горд дох, ход дрог.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И лежу. Ужели?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Зол, гол лог лоз.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И к вам и трем с смерти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мавки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advTm="2954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16632"/>
            <a:ext cx="7848872" cy="6624736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все это скорее забавы, «игра словами». Серьезной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палиндромической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поэзии быть не может. 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заключении можно привести  как поэтический эксперимент симметричное стихотворение Брюсова «Треугольник».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Я,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качая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веревки,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синели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различая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синих тонов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милой головки,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летаю в просторе,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крылатый как птица,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 лиловых кустов!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в заманчивом взоре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знаю, блещет, алея, зарница!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я счастлив ею без слов!</a:t>
            </a:r>
          </a:p>
        </p:txBody>
      </p:sp>
    </p:spTree>
  </p:cSld>
  <p:clrMapOvr>
    <a:masterClrMapping/>
  </p:clrMapOvr>
  <p:transition advTm="3235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Симметрия в поэзии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Симметрия ритма.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Закон чередования в стихе  ударных и безударных (долгих и кратких) слогов называется ритмом.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Но вот шумит, журчит ручей</a:t>
            </a:r>
          </a:p>
          <a:p>
            <a:pPr marL="0" indent="0">
              <a:buNone/>
            </a:pPr>
            <a:r>
              <a:rPr lang="ru-RU" dirty="0" err="1" smtClean="0"/>
              <a:t>Гаральд</a:t>
            </a:r>
            <a:r>
              <a:rPr lang="ru-RU" dirty="0" smtClean="0"/>
              <a:t> с коня спрыгнул,</a:t>
            </a:r>
          </a:p>
          <a:p>
            <a:pPr marL="0" indent="0">
              <a:buNone/>
            </a:pPr>
            <a:r>
              <a:rPr lang="ru-RU" dirty="0" smtClean="0"/>
              <a:t>И снял он шлем и влаги им</a:t>
            </a:r>
          </a:p>
          <a:p>
            <a:pPr marL="0" indent="0">
              <a:buNone/>
            </a:pPr>
            <a:r>
              <a:rPr lang="ru-RU" dirty="0" smtClean="0"/>
              <a:t>Студеной зачерпнул.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Симметрия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2"/>
                </a:solidFill>
              </a:rPr>
              <a:t>рифмы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Рифмуемые слова должны иметь одинаковое число слогов после ударной гласной.</a:t>
            </a:r>
          </a:p>
          <a:p>
            <a:r>
              <a:rPr lang="ru-RU" dirty="0" smtClean="0"/>
              <a:t>Ударные гласные должны звучать одинаково.</a:t>
            </a:r>
          </a:p>
          <a:p>
            <a:r>
              <a:rPr lang="ru-RU" dirty="0" smtClean="0"/>
              <a:t>Звуки после ударной гласной должны быть подобны.</a:t>
            </a:r>
          </a:p>
          <a:p>
            <a:pPr marL="1874520" lvl="8" indent="0">
              <a:buNone/>
            </a:pPr>
            <a:r>
              <a:rPr lang="ru-RU" sz="4400" dirty="0" smtClean="0"/>
              <a:t>Долиной-змеиной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7200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Симметрия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2"/>
                </a:solidFill>
              </a:rPr>
              <a:t>строф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>
            <a:normAutofit fontScale="92500" lnSpcReduction="10000"/>
          </a:bodyPr>
          <a:lstStyle/>
          <a:p>
            <a:pPr marL="292608" lvl="1" indent="0" algn="ctr">
              <a:buNone/>
            </a:pPr>
            <a:r>
              <a:rPr lang="ru-RU" sz="4800" b="1" dirty="0" smtClean="0">
                <a:solidFill>
                  <a:schemeClr val="tx2"/>
                </a:solidFill>
              </a:rPr>
              <a:t>Двустишие</a:t>
            </a:r>
          </a:p>
          <a:p>
            <a:pPr marL="0" indent="0">
              <a:buNone/>
            </a:pPr>
            <a:r>
              <a:rPr lang="ru-RU" dirty="0" smtClean="0"/>
              <a:t>Гляжу как безумный на черную шаль,</a:t>
            </a:r>
          </a:p>
          <a:p>
            <a:pPr marL="0" indent="0">
              <a:buNone/>
            </a:pPr>
            <a:r>
              <a:rPr lang="ru-RU" dirty="0" smtClean="0"/>
              <a:t>И хладную душу терзает печаль.</a:t>
            </a:r>
          </a:p>
          <a:p>
            <a:pPr marL="0" indent="0">
              <a:buNone/>
            </a:pPr>
            <a:endParaRPr lang="ru-RU" sz="4800" b="1" dirty="0"/>
          </a:p>
          <a:p>
            <a:pPr marL="0" indent="0" algn="ctr">
              <a:buNone/>
            </a:pPr>
            <a:r>
              <a:rPr lang="ru-RU" sz="4800" b="1" dirty="0" err="1" smtClean="0">
                <a:solidFill>
                  <a:schemeClr val="tx2"/>
                </a:solidFill>
              </a:rPr>
              <a:t>Четырехстишие</a:t>
            </a:r>
            <a:endParaRPr lang="ru-RU" sz="48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Смежная или парная рифма.</a:t>
            </a:r>
          </a:p>
          <a:p>
            <a:pPr marL="0" indent="0">
              <a:buNone/>
            </a:pPr>
            <a:r>
              <a:rPr lang="ru-RU" dirty="0" smtClean="0"/>
              <a:t>Русалка плыла по реке голубой</a:t>
            </a:r>
          </a:p>
          <a:p>
            <a:pPr marL="0" indent="0">
              <a:buNone/>
            </a:pPr>
            <a:r>
              <a:rPr lang="ru-RU" dirty="0" smtClean="0"/>
              <a:t>Озаряема полной луной, </a:t>
            </a:r>
          </a:p>
          <a:p>
            <a:pPr marL="0" indent="0">
              <a:buNone/>
            </a:pPr>
            <a:r>
              <a:rPr lang="ru-RU" dirty="0" smtClean="0"/>
              <a:t>И старалась она доплеснуть до луны</a:t>
            </a:r>
          </a:p>
          <a:p>
            <a:pPr marL="0" indent="0">
              <a:buNone/>
            </a:pPr>
            <a:r>
              <a:rPr lang="ru-RU" dirty="0" smtClean="0"/>
              <a:t>Серебристую пену волны.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-108520" y="-26126"/>
            <a:ext cx="72390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        Спасибо за внимание!</a:t>
            </a:r>
            <a:endParaRPr lang="ru-RU" dirty="0" smtClean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7239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Буквы А,М,Т,Ш,П имеют </a:t>
            </a:r>
            <a:r>
              <a:rPr lang="ru-RU" u="sng" dirty="0" smtClean="0"/>
              <a:t>вертикальную симметрию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   </a:t>
            </a:r>
          </a:p>
          <a:p>
            <a:pPr>
              <a:buNone/>
            </a:pP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М</a:t>
            </a:r>
          </a:p>
          <a:p>
            <a:pPr>
              <a:buNone/>
            </a:pP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Т</a:t>
            </a:r>
          </a:p>
          <a:p>
            <a:pPr>
              <a:buNone/>
            </a:pP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Ш</a:t>
            </a:r>
          </a:p>
          <a:p>
            <a:pPr>
              <a:buNone/>
            </a:pP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П</a:t>
            </a:r>
          </a:p>
        </p:txBody>
      </p:sp>
      <p:sp>
        <p:nvSpPr>
          <p:cNvPr id="4" name="Минус 3"/>
          <p:cNvSpPr/>
          <p:nvPr/>
        </p:nvSpPr>
        <p:spPr>
          <a:xfrm>
            <a:off x="6156176" y="107086"/>
            <a:ext cx="360040" cy="635608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66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Буквы В,З,К,С,Э,Е имеют </a:t>
            </a:r>
            <a:r>
              <a:rPr lang="ru-RU" u="sng" dirty="0" smtClean="0"/>
              <a:t>горизонтальную ось </a:t>
            </a:r>
            <a:r>
              <a:rPr lang="ru-RU" dirty="0" smtClean="0"/>
              <a:t>симметрии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636912"/>
            <a:ext cx="7239000" cy="38188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strike="sngStrike" cap="small" dirty="0" smtClean="0">
                <a:solidFill>
                  <a:schemeClr val="tx2">
                    <a:lumMod val="75000"/>
                  </a:schemeClr>
                </a:solidFill>
              </a:rPr>
              <a:t>в з к с э 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Буквы Ж,Н,О,Ф,Х имеют по две оси симметрии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Ж</a:t>
            </a:r>
          </a:p>
          <a:p>
            <a:r>
              <a:rPr lang="ru-RU" sz="4400" dirty="0" smtClean="0"/>
              <a:t>Н</a:t>
            </a:r>
          </a:p>
          <a:p>
            <a:r>
              <a:rPr lang="ru-RU" sz="4400" dirty="0" smtClean="0"/>
              <a:t>О</a:t>
            </a:r>
          </a:p>
          <a:p>
            <a:r>
              <a:rPr lang="ru-RU" sz="4400" dirty="0" smtClean="0"/>
              <a:t>Ф</a:t>
            </a:r>
          </a:p>
          <a:p>
            <a:r>
              <a:rPr lang="ru-RU" sz="4400" dirty="0" smtClean="0"/>
              <a:t>Х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09416"/>
            <a:ext cx="2736304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66800" y="2708921"/>
            <a:ext cx="6255488" cy="26642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Симметрию можно увидеть в словах и целых фразах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45719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16632"/>
            <a:ext cx="7819776" cy="324036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dirty="0" smtClean="0"/>
              <a:t>                </a:t>
            </a:r>
            <a:r>
              <a:rPr lang="ru-RU" sz="4000" b="1" dirty="0" smtClean="0">
                <a:solidFill>
                  <a:schemeClr val="tx2"/>
                </a:solidFill>
              </a:rPr>
              <a:t>ПАЛИНДРОМ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/>
              <a:t>   Перевертень,</a:t>
            </a:r>
            <a:r>
              <a:rPr lang="ru-RU" dirty="0" smtClean="0"/>
              <a:t> палиндром (от греч. </a:t>
            </a:r>
            <a:r>
              <a:rPr lang="ru-RU" dirty="0" err="1" smtClean="0"/>
              <a:t>palíndromos</a:t>
            </a:r>
            <a:r>
              <a:rPr lang="ru-RU" dirty="0" smtClean="0"/>
              <a:t> — бегущий обратно), фраза или стих, которые могут читаться (по буквам или по словам) спереди назад и сзади наперёд, давая удовлетворительный смысл (обычно — одинаковый).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768" y="3068960"/>
            <a:ext cx="4608512" cy="3571596"/>
          </a:xfrm>
          <a:prstGeom prst="rect">
            <a:avLst/>
          </a:prstGeom>
        </p:spPr>
      </p:pic>
    </p:spTree>
  </p:cSld>
  <p:clrMapOvr>
    <a:masterClrMapping/>
  </p:clrMapOvr>
  <p:transition advTm="3156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История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2"/>
                </a:solidFill>
              </a:rPr>
              <a:t>Палиндромов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179624"/>
          </a:xfrm>
        </p:spPr>
        <p:txBody>
          <a:bodyPr/>
          <a:lstStyle/>
          <a:p>
            <a:pPr algn="ctr"/>
            <a:r>
              <a:rPr lang="ru-RU" dirty="0" smtClean="0"/>
              <a:t>От римлян палиндромы перешли во все европейские языки и постепенно превратились в одну из самых популярных игр со словами.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61" y="3501008"/>
            <a:ext cx="7632848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Слова-палиндромы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Шалаш, потоп, топот, Анна, оно.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Попытайтесь придумать свои палиндромы.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276872"/>
            <a:ext cx="3969196" cy="2874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239000" cy="8640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Фразы-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2"/>
                </a:solidFill>
              </a:rPr>
              <a:t>палиндромы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7239000" cy="5475008"/>
          </a:xfrm>
        </p:spPr>
        <p:txBody>
          <a:bodyPr/>
          <a:lstStyle/>
          <a:p>
            <a:r>
              <a:rPr lang="ru-RU" dirty="0" smtClean="0"/>
              <a:t>Аргентина манит негра.</a:t>
            </a:r>
          </a:p>
          <a:p>
            <a:r>
              <a:rPr lang="ru-RU" dirty="0" smtClean="0"/>
              <a:t>Леша на полке клопа нашел.</a:t>
            </a:r>
          </a:p>
          <a:p>
            <a:r>
              <a:rPr lang="ru-RU" dirty="0" smtClean="0"/>
              <a:t>Нажал кабан на баклажан.</a:t>
            </a:r>
          </a:p>
          <a:p>
            <a:r>
              <a:rPr lang="ru-RU" dirty="0" smtClean="0"/>
              <a:t>Молоко делили ледоколом.</a:t>
            </a:r>
          </a:p>
          <a:p>
            <a:r>
              <a:rPr lang="ru-RU" dirty="0" smtClean="0"/>
              <a:t>Лилипут сома на мосту пилил.</a:t>
            </a:r>
          </a:p>
          <a:p>
            <a:r>
              <a:rPr lang="ru-RU" dirty="0" smtClean="0"/>
              <a:t>Я не мил и не женили меня.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861048"/>
            <a:ext cx="4928375" cy="2409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276</TotalTime>
  <Words>532</Words>
  <Application>Microsoft Office PowerPoint</Application>
  <PresentationFormat>Экран (4:3)</PresentationFormat>
  <Paragraphs>100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Симметрия в литературе И РУССКОМ ЯЗЫКЕ </vt:lpstr>
      <vt:lpstr>Буквы А,М,Т,Ш,П имеют вертикальную симметрию</vt:lpstr>
      <vt:lpstr>Буквы В,З,К,С,Э,Е имеют горизонтальную ось симметрии</vt:lpstr>
      <vt:lpstr>Буквы Ж,Н,О,Ф,Х имеют по две оси симметрии</vt:lpstr>
      <vt:lpstr>Симметрию можно увидеть в словах и целых фразах</vt:lpstr>
      <vt:lpstr>Презентация PowerPoint</vt:lpstr>
      <vt:lpstr>История Палиндромов</vt:lpstr>
      <vt:lpstr>Слова-палиндромы</vt:lpstr>
      <vt:lpstr>Фразы- палиндромы</vt:lpstr>
      <vt:lpstr>Презентация PowerPoint</vt:lpstr>
      <vt:lpstr>Презентация PowerPoint</vt:lpstr>
      <vt:lpstr>Симметрия в поэзии</vt:lpstr>
      <vt:lpstr>Симметрия рифмы</vt:lpstr>
      <vt:lpstr>Симметрия строф</vt:lpstr>
      <vt:lpstr>         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Симметрия в русском языке </dc:title>
  <dc:creator>DF_F@NToM</dc:creator>
  <cp:lastModifiedBy>Пользователь</cp:lastModifiedBy>
  <cp:revision>43</cp:revision>
  <dcterms:created xsi:type="dcterms:W3CDTF">2008-11-09T16:53:32Z</dcterms:created>
  <dcterms:modified xsi:type="dcterms:W3CDTF">2019-07-25T12:03:42Z</dcterms:modified>
</cp:coreProperties>
</file>