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0" r:id="rId5"/>
    <p:sldId id="271" r:id="rId6"/>
    <p:sldId id="274" r:id="rId7"/>
    <p:sldId id="275" r:id="rId8"/>
    <p:sldId id="272" r:id="rId9"/>
    <p:sldId id="273" r:id="rId10"/>
    <p:sldId id="277" r:id="rId11"/>
    <p:sldId id="278" r:id="rId12"/>
    <p:sldId id="258" r:id="rId13"/>
    <p:sldId id="260" r:id="rId14"/>
    <p:sldId id="276" r:id="rId15"/>
    <p:sldId id="279" r:id="rId16"/>
    <p:sldId id="263" r:id="rId17"/>
    <p:sldId id="264" r:id="rId18"/>
    <p:sldId id="265" r:id="rId19"/>
    <p:sldId id="266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900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34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3585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955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4960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37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921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12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23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82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72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10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29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3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35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21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28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</a:rPr>
              <a:t>Математика </a:t>
            </a:r>
          </a:p>
          <a:p>
            <a:pPr algn="ctr"/>
            <a:r>
              <a:rPr lang="ru-RU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</a:rPr>
              <a:t>и </a:t>
            </a:r>
          </a:p>
          <a:p>
            <a:pPr algn="ctr"/>
            <a:r>
              <a:rPr lang="ru-RU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</a:rPr>
              <a:t>литература</a:t>
            </a:r>
            <a:endParaRPr lang="ru-RU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6943"/>
            <a:ext cx="4824536" cy="667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сказке Кэрролла «Алиса в Стране чудес»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много превращений.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«…Алиса откусила еще кусочек и вскоре съела весь пирожок.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-Я теперь, раздвигаюсь, словно подзорная труба. Прощайте, ноги! В эту минуту она как раз взглянула на ноги и увидела, как стремительно они уносятся вниз. Еще мгновение – и они скроются из виду.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-Бедные мои ножки! Кто же будет вас теперь обувать? Кто натянет на вас чулки и башмаки? Мне же до вас теперь не достать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yard.kraslib.ru/img/vv/top/Alisa_v_strane_chud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62" r="9582" b="7050"/>
          <a:stretch/>
        </p:blipFill>
        <p:spPr bwMode="auto">
          <a:xfrm>
            <a:off x="5436096" y="764704"/>
            <a:ext cx="3528392" cy="4990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259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096" y="4077072"/>
            <a:ext cx="7416824" cy="238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Алиса так переживала? </a:t>
            </a: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тела Алисы уменьшались и увеличивались согласно прямой пропорциональной зависимости. Увеличилась длина ног и длина рук в одинаковое количество раз. Переживания Алисы напрасны, она сама без труда смогла бы надеть и чулки, и башмаки.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80773" y="3533738"/>
            <a:ext cx="1566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i.pinimg.com/originals/ab/f4/24/abf4241341416b60133ebe39637789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125"/>
          <a:stretch/>
        </p:blipFill>
        <p:spPr bwMode="auto">
          <a:xfrm>
            <a:off x="4427984" y="130060"/>
            <a:ext cx="2649740" cy="327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s://i.pinimg.com/736x/2d/8e/2c/2d8e2c26db2329495809db5fd6bb0948--alicia-wonderland-malefic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061"/>
            <a:ext cx="2463402" cy="327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40409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Рисунок 0" descr="Il6-47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74828"/>
            <a:ext cx="2626682" cy="2846460"/>
          </a:xfrm>
          <a:prstGeom prst="rect">
            <a:avLst/>
          </a:prstGeom>
          <a:noFill/>
        </p:spPr>
      </p:pic>
      <p:pic>
        <p:nvPicPr>
          <p:cNvPr id="3080" name="Рисунок 2" descr="1223049322_konek-gorbu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748" y="3180705"/>
            <a:ext cx="2232248" cy="3051044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123728" y="194157"/>
            <a:ext cx="4176464" cy="62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Аршинные уши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6365124"/>
            <a:ext cx="2592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Петр Павлович Ершов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06958" y="6365124"/>
            <a:ext cx="210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«Конек-Горбунок» </a:t>
            </a:r>
            <a:endParaRPr lang="ru-RU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1520" y="1013393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«Прекрасивых двух коней золотогривых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игрушечку-конька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Ростом только в три вершка,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спине с двумя горбами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с аршинными ушами…»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0" descr="gorbatikon1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346087"/>
            <a:ext cx="3684959" cy="441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512" y="144945"/>
            <a:ext cx="1566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23528" y="786873"/>
            <a:ext cx="5688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аршин = 16 вершков = 71 см, отсюда находим, чему равен 1 вершок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284213" y="2751452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вершок = 4,4 см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4, 4 ∙ 3 = 13, 2(см)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340427" y="4170682"/>
            <a:ext cx="51125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Получается, что конек-горбунок был ростом 13,2 см, а его уши были 71 см! Это явное несоответствие! Только представьте,  уши конька-горбунка в 5 раз больше его роста! Имея аршинные уши, он не смог бы, не то чтобы летать, но и передвигаться. Их масса перевешивала бы самого конька-горбунка!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784877"/>
            <a:ext cx="2905125" cy="800100"/>
          </a:xfrm>
          <a:prstGeom prst="rect">
            <a:avLst/>
          </a:prstGeom>
          <a:noFill/>
        </p:spPr>
      </p:pic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897952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«Горбунок летит, как ветер,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почин на первый вечер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Верст сто тысяч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отматал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нигде не отдыхал»</a:t>
            </a:r>
          </a:p>
        </p:txBody>
      </p:sp>
      <p:pic>
        <p:nvPicPr>
          <p:cNvPr id="5128" name="Picture 8" descr="http://www.100book.ru/b2270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142" y="404664"/>
            <a:ext cx="4715337" cy="6218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335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453912"/>
            <a:ext cx="7200800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верст • 1068 м = 106 800 000 м = 106 800 км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ru-RU" sz="1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Все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знают, что длина окружности Земли 40 000 км.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 нужно пробежать коньку-горбунку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2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раза и еще половинку вокруг Земли.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неочевидно.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ttps://i.pinimg.com/474x/0f/f7/0f/0ff70f56762531e4194e19fb5ead2b11--russ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3714411" cy="27818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33" y="2861939"/>
            <a:ext cx="1566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54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0"/>
            <a:ext cx="6215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Двадцать тысяч лье под водой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4098" y="465313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Жюль</a:t>
            </a:r>
            <a:r>
              <a:rPr lang="ru-RU" i="1" dirty="0" smtClean="0"/>
              <a:t> Верн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44838" y="1844824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Название романа относится к расстоянию, пройденному под поверхностью моря, а не к глубине погружения, поскольку 20 000 лье — это примерно 110 тысяч километров, или около 9 диаметров Земли. Это художественный вымысел. Современные подводные лодки не могут преодолеть такое расстояние.</a:t>
            </a:r>
            <a:endParaRPr lang="ru-RU" dirty="0"/>
          </a:p>
        </p:txBody>
      </p:sp>
      <p:pic>
        <p:nvPicPr>
          <p:cNvPr id="5124" name="Picture 4" descr="https://ozon-st.cdn.ngenix.net/multimedia/1008607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764703"/>
            <a:ext cx="2880321" cy="3761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1916832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Наибольшая глубина, упоминаемая в книге, — 4 лье (то есть около 22 км: это вдвое глубже Марианской впадины (по замерам 2011 года её глубина составляет 10 км 994 м) — самого глубокого места в мире). Это художественный вымысел.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pp.userapi.com/c320524/v320524373/99db/Wx3UKX9qo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802911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5985" y="128412"/>
            <a:ext cx="4028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Зарядка для хвоста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40" y="984101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</a:rPr>
              <a:t>История о том, как главные герои измеряли рост удава.  Оказывается, что он составляет 38 попугаев, 5 мартышек или 2 слоненка.  А так ли это на самом деле?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24525" t="-304" r="233" b="18413"/>
          <a:stretch>
            <a:fillRect/>
          </a:stretch>
        </p:blipFill>
        <p:spPr bwMode="auto">
          <a:xfrm>
            <a:off x="1403648" y="3114679"/>
            <a:ext cx="2016224" cy="304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8" name="Picture 2" descr="Григорий  Остер. Зарядка для Хво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15110"/>
            <a:ext cx="2671623" cy="344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03648" y="6253258"/>
            <a:ext cx="194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Григорий Остер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5747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</a:rPr>
              <a:t>На самом деле,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</a:rPr>
              <a:t>средний рост попугая = 22см,         мартышки = 77см,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</a:rPr>
              <a:t>               слона = 335см,                        удава = 10м.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1000" dirty="0" smtClean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</a:rPr>
              <a:t>Выполнив несложные вычисления, получим, что в жизни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</a:rPr>
              <a:t>длина 1 удава = 45 попугаям (1000: 22=45)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</a:rPr>
              <a:t>= 13 мартышкам (1000: 77 = 13) 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</a:rPr>
              <a:t>= 3 слонам (1000: 335 = 3).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527"/>
            <a:ext cx="1566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11560" y="4908173"/>
            <a:ext cx="65882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сделать вывод, что автор в своем произведении пренебрег точными данными.</a:t>
            </a:r>
            <a:endParaRPr kumimoji="0" lang="ru-RU" sz="360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6912768" cy="620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>
                <a:latin typeface="Monotype Corsiva" panose="03010101010201010101" pitchFamily="66" charset="0"/>
              </a:rPr>
              <a:t>«Гуманитарные науки... только тогда будут удовлетворять человеческую мысль, когда в движении своём они встретятся с точными науками и пойдут с ними рядом...»     </a:t>
            </a:r>
          </a:p>
          <a:p>
            <a:pPr algn="just">
              <a:lnSpc>
                <a:spcPct val="150000"/>
              </a:lnSpc>
            </a:pPr>
            <a:r>
              <a:rPr lang="ru-RU" sz="3600" dirty="0" smtClean="0">
                <a:latin typeface="Monotype Corsiva" panose="03010101010201010101" pitchFamily="66" charset="0"/>
              </a:rPr>
              <a:t>                                                          </a:t>
            </a:r>
          </a:p>
          <a:p>
            <a:pPr algn="r">
              <a:lnSpc>
                <a:spcPct val="150000"/>
              </a:lnSpc>
            </a:pPr>
            <a:r>
              <a:rPr lang="ru-RU" sz="3600" dirty="0" smtClean="0">
                <a:latin typeface="Monotype Corsiva" panose="03010101010201010101" pitchFamily="66" charset="0"/>
              </a:rPr>
              <a:t>   </a:t>
            </a:r>
            <a:r>
              <a:rPr lang="ru-RU" sz="3600" b="1" i="1" dirty="0" smtClean="0">
                <a:latin typeface="Monotype Corsiva" panose="03010101010201010101" pitchFamily="66" charset="0"/>
              </a:rPr>
              <a:t>А. П. Чехов</a:t>
            </a:r>
          </a:p>
          <a:p>
            <a:pPr algn="just">
              <a:lnSpc>
                <a:spcPct val="150000"/>
              </a:lnSpc>
            </a:pPr>
            <a:endParaRPr lang="ru-RU" sz="1400" dirty="0" smtClean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544" y="620688"/>
            <a:ext cx="781352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</a:rPr>
              <a:t>Обзор литературы показал, что знания по математике нужны и писателям.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</a:rPr>
              <a:t>В художественных произведениях содержится много загадок, а иногда автор дает и отгадку, а иногда и ошибается.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</a:rPr>
              <a:t>Грамотное использование математических фактов делает художественное произведение достоверным и реальным.</a:t>
            </a:r>
          </a:p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многих произведения можно заметить «руку математика». </a:t>
            </a:r>
          </a:p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самом деле любая книга откроет свои тайны только тому человеку, кто умеет смотреть и видеть, тому кто умеет удивляться и воспринимать новое, тому кто умеет сам добывать знания и отвечать на интересующие его вопросы.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200" dirty="0" smtClean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9786" y="0"/>
            <a:ext cx="3526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Заключение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74888" y="0"/>
            <a:ext cx="5847406" cy="3109912"/>
          </a:xfrm>
        </p:spPr>
        <p:txBody>
          <a:bodyPr lIns="91440" tIns="45720" rIns="91440" bIns="45720"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Во многих художественных произведениях мы можем найти математические задачи. Обычно на них не обращают внимание. А сами задачи воспринимаются как дополнительные детали произведения. Но бывают случаи, когда читатель обращает внимание на такую задачу и даже хочет ее решить.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123" name="Picture 4" descr="schita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2952750" cy="427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168867" y="4429167"/>
            <a:ext cx="273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Н. П. Богданов-Бельский</a:t>
            </a:r>
          </a:p>
          <a:p>
            <a:pPr algn="ctr"/>
            <a:r>
              <a:rPr lang="ru-RU" sz="1600" b="1" dirty="0"/>
              <a:t>«Устный счет»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170174" y="4386263"/>
            <a:ext cx="565212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ru-RU" sz="2200" dirty="0" smtClean="0"/>
              <a:t> Если </a:t>
            </a:r>
            <a:r>
              <a:rPr kumimoji="1" lang="ru-RU" sz="2200" dirty="0"/>
              <a:t>читатель любит математику, то от него такая задача </a:t>
            </a:r>
            <a:r>
              <a:rPr kumimoji="1" lang="ru-RU" sz="2200" dirty="0" smtClean="0"/>
              <a:t>не </a:t>
            </a:r>
            <a:r>
              <a:rPr kumimoji="1" lang="ru-RU" sz="2200" dirty="0"/>
              <a:t>ускользнет! </a:t>
            </a:r>
          </a:p>
          <a:p>
            <a:pPr algn="just"/>
            <a:r>
              <a:rPr kumimoji="1" lang="ru-RU" sz="2200" dirty="0"/>
              <a:t>        </a:t>
            </a:r>
            <a:endParaRPr kumimoji="1" lang="ru-RU" sz="2200" dirty="0" smtClean="0"/>
          </a:p>
          <a:p>
            <a:pPr algn="just"/>
            <a:r>
              <a:rPr kumimoji="1" lang="ru-RU" sz="2200" dirty="0" smtClean="0"/>
              <a:t> </a:t>
            </a:r>
            <a:r>
              <a:rPr kumimoji="1" lang="ru-RU" sz="2200" dirty="0"/>
              <a:t>Он не упустит случая разобраться, что это там предложил автор: разрешима задача или нет, и сколько она имеет решений?</a:t>
            </a:r>
          </a:p>
          <a:p>
            <a:pPr algn="just"/>
            <a:r>
              <a:rPr kumimoji="1" lang="ru-RU" sz="2000" dirty="0"/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6632"/>
            <a:ext cx="5507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«Дедушка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Мазай</a:t>
            </a:r>
            <a:r>
              <a:rPr lang="ru-RU" sz="3200" b="1" dirty="0" smtClean="0"/>
              <a:t> и зайцы»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75856" y="2924944"/>
            <a:ext cx="50405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« Вижу один островок небольшой-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Зайцы на нем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собралися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гурьбой.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 каждой минутой вода подбиралась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 бедным зверькам; уж под ними осталось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Меньше аршина земли в ширину,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Меньше сажени в длину»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62" y="929103"/>
            <a:ext cx="2875070" cy="3940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2858" y="4941168"/>
            <a:ext cx="2505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Алексеевич</a:t>
            </a: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Некрасов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260648"/>
            <a:ext cx="6984776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Каковы же размеры островка в современных единицах длины и площади?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S=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а∙в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= 1 аршин = 71см,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в=1 сажень =216 см.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0,71 ∙2,16 =1,5336 м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островок небольшой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108" y="1556792"/>
            <a:ext cx="3384376" cy="4493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293096"/>
            <a:ext cx="43924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Сжалился Кожемяка на сиротские слезы, сам прослезился. Взял он 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триста пудов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пеньки, насмолил ее смолою, весь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пенькою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обмотался и пошел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img-fotki.yandex.ru/get/6313/144345851.1b/0_7e369_8ecc97c6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44416" cy="481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347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736" y="709287"/>
            <a:ext cx="8136904" cy="289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500"/>
              </a:spcAft>
            </a:pPr>
            <a:r>
              <a:rPr lang="ru-RU" sz="2400" dirty="0"/>
              <a:t>1 пуд = 16,38 кг</a:t>
            </a:r>
          </a:p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300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пудов •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16,38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 =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4914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 = 4 т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914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здесь в сказке явный перебор. Обмотаться и тащить на себе груз около 5 тонн это невозможно.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188640"/>
            <a:ext cx="1566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img.labirint.ru/images/comments_pic/1423/11_e491796c175b9fcba81c70563b45f4a5_14022173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4" r="50546"/>
          <a:stretch/>
        </p:blipFill>
        <p:spPr bwMode="auto">
          <a:xfrm>
            <a:off x="2699792" y="3605464"/>
            <a:ext cx="2232248" cy="314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763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0"/>
            <a:ext cx="2284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Cambria" pitchFamily="18" charset="0"/>
              </a:rPr>
              <a:t>«Муму</a:t>
            </a:r>
            <a:r>
              <a:rPr lang="ru-RU" sz="4400" b="1" dirty="0" smtClean="0"/>
              <a:t>»</a:t>
            </a:r>
            <a:endParaRPr lang="ru-RU" sz="4400" b="1" dirty="0">
              <a:latin typeface="Cambria" pitchFamily="18" charset="0"/>
            </a:endParaRPr>
          </a:p>
        </p:txBody>
      </p:sp>
      <p:pic>
        <p:nvPicPr>
          <p:cNvPr id="30722" name="Picture 2" descr="http://4.bp.blogspot.com/-vV2a4mg6zgs/VheuCOSGTjI/AAAAAAAAIkI/p3tWtO9R0eg/s1600/Mumu-K-Trutovskij.jpg"/>
          <p:cNvPicPr>
            <a:picLocks noChangeAspect="1" noChangeArrowheads="1"/>
          </p:cNvPicPr>
          <p:nvPr/>
        </p:nvPicPr>
        <p:blipFill>
          <a:blip r:embed="rId2" cstate="print"/>
          <a:srcRect b="12094"/>
          <a:stretch>
            <a:fillRect/>
          </a:stretch>
        </p:blipFill>
        <p:spPr bwMode="auto">
          <a:xfrm>
            <a:off x="62715" y="767137"/>
            <a:ext cx="4162425" cy="3209016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427984" y="1470916"/>
            <a:ext cx="3779912" cy="501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«…Из числа всей ее челяди самым замечательным лицом был дворник Герасим, мужчина двенадцати вершков роста, сложенный богатырем и глухонемой от рождения».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18548"/>
            <a:ext cx="274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Иван Сергеевич Тургенев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504" y="188640"/>
            <a:ext cx="554461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Решение:</a:t>
            </a:r>
            <a:endParaRPr kumimoji="0" lang="ru-RU" sz="24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Зная соотношения между старорусскими мерами длины и современными вычислим рост Герасима: 12∙ 4,4 см = 52,4 см. Рост младенца в среднем составляет 51-53 см. Какой же Герасим тогда богатырь? Но раньше указывали лишь число вершков, на которое он превышал два аршина. Проведем повторное вычисление: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2 ∙ 71 см = 142 см (2 аршина)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2)142 + 52 = 194 см (2 аршина и 12 вершков).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рост Герасима был 1м 94см - высокий человек.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http://3.bp.blogspot.com/-xdRfP-CN9jg/VhW7XnYZt9I/AAAAAAAAIi0/2dryLg_LqF8/s1600/Illjustracija-rasskaz-Mumu-Turgeneva-hudozhnik-N-Rashhektaev-Gerasim-i-Mu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836712"/>
            <a:ext cx="315825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922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Nickolay</dc:creator>
  <cp:lastModifiedBy>Nickolay</cp:lastModifiedBy>
  <cp:revision>29</cp:revision>
  <dcterms:created xsi:type="dcterms:W3CDTF">2015-11-08T08:34:04Z</dcterms:created>
  <dcterms:modified xsi:type="dcterms:W3CDTF">2019-07-31T05:38:06Z</dcterms:modified>
</cp:coreProperties>
</file>