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embeddedFontLst>
    <p:embeddedFont>
      <p:font typeface="Open Sans" charset="0"/>
      <p:regular r:id="rId22"/>
      <p:bold r:id="rId23"/>
      <p:italic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Georgia" pitchFamily="18" charset="0"/>
      <p:regular r:id="rId29"/>
      <p:bold r:id="rId30"/>
      <p:italic r:id="rId31"/>
      <p:boldItalic r:id="rId32"/>
    </p:embeddedFont>
    <p:embeddedFont>
      <p:font typeface="Calibri Light" charset="0"/>
      <p:regular r:id="rId33"/>
      <p:italic r:id="rId3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140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FEF5C1-A6DF-4041-A447-AAF333B882AE}" type="datetimeFigureOut">
              <a:rPr lang="ru-RU" smtClean="0"/>
              <a:pPr/>
              <a:t>28.09.2016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06B4B-7BFB-468A-9725-E325530B8A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0791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9406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443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CBDA-D077-40CC-AED1-6F57ED79963E}" type="datetime1">
              <a:rPr lang="ru-RU" smtClean="0"/>
              <a:pPr/>
              <a:t>28.09.2016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270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6EC6-D273-4CA3-ABE8-4601DEFFB44A}" type="datetime1">
              <a:rPr lang="ru-RU" smtClean="0"/>
              <a:pPr/>
              <a:t>28.09.2016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3833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0658-2B4B-412F-A61D-9EA72998EBB7}" type="datetime1">
              <a:rPr lang="ru-RU" smtClean="0"/>
              <a:pPr/>
              <a:t>28.09.2016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8005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B1EFE-86A0-40E0-B82F-0807AE5629F1}" type="datetime1">
              <a:rPr lang="ru-RU" smtClean="0"/>
              <a:pPr/>
              <a:t>28.09.2016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8957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18C4-A6A5-4368-B5A3-9DF4B99FCF33}" type="datetime1">
              <a:rPr lang="ru-RU" smtClean="0"/>
              <a:pPr/>
              <a:t>28.09.2016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2101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F24B-1A74-40AF-9E73-C0942EC5567F}" type="datetime1">
              <a:rPr lang="ru-RU" smtClean="0"/>
              <a:pPr/>
              <a:t>28.09.2016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1333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C3C9-2805-4791-B363-B3C8F7ED5DB2}" type="datetime1">
              <a:rPr lang="ru-RU" smtClean="0"/>
              <a:pPr/>
              <a:t>28.09.2016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7261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F8E-4467-4913-8803-AFA2857C37B1}" type="datetime1">
              <a:rPr lang="ru-RU" smtClean="0"/>
              <a:pPr/>
              <a:t>28.09.2016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2796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86CA5-5C44-41F0-A18A-CCA96C2E56C5}" type="datetime1">
              <a:rPr lang="ru-RU" smtClean="0"/>
              <a:pPr/>
              <a:t>28.09.2016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0241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867D9-C325-4AA4-BEB6-E6039BE7BA10}" type="datetime1">
              <a:rPr lang="ru-RU" smtClean="0"/>
              <a:pPr/>
              <a:t>28.09.2016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7117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8A65-6002-41E3-AAA3-B7D3D3232128}" type="datetime1">
              <a:rPr lang="ru-RU" smtClean="0"/>
              <a:pPr/>
              <a:t>28.09.2016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701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94432-B3C0-41AB-A778-C7D7AA9C840A}" type="datetime1">
              <a:rPr lang="ru-RU" smtClean="0"/>
              <a:pPr/>
              <a:t>28.09.2016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613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32508" y="401781"/>
            <a:ext cx="9476508" cy="60821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4314" y="1316182"/>
            <a:ext cx="467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3600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2733" y="4045527"/>
            <a:ext cx="4673600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МБДОУ </a:t>
            </a:r>
            <a:r>
              <a:rPr lang="ru-RU" sz="2000" b="1" dirty="0" smtClean="0">
                <a:solidFill>
                  <a:srgbClr val="002060"/>
                </a:solidFill>
              </a:rPr>
              <a:t>детский сад № 5, г. Чебаркуль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Выполнила: Крыласова А.А</a:t>
            </a:r>
            <a:r>
              <a:rPr lang="ru-RU" sz="2000" b="1" dirty="0" smtClean="0">
                <a:solidFill>
                  <a:srgbClr val="002060"/>
                </a:solidFill>
              </a:rPr>
              <a:t>.,</a:t>
            </a:r>
          </a:p>
          <a:p>
            <a:pPr algn="ctr" fontAlgn="base">
              <a:spcBef>
                <a:spcPts val="768"/>
              </a:spcBef>
            </a:pPr>
            <a:r>
              <a:rPr lang="ru-RU" sz="2000" b="1" dirty="0" smtClean="0">
                <a:solidFill>
                  <a:srgbClr val="002060"/>
                </a:solidFill>
              </a:rPr>
              <a:t>Воспитатель 1 категории</a:t>
            </a:r>
          </a:p>
          <a:p>
            <a:pPr algn="ctr"/>
            <a:endParaRPr lang="ru-RU" sz="2000" dirty="0" smtClean="0">
              <a:solidFill>
                <a:srgbClr val="002060"/>
              </a:solidFill>
            </a:endParaRPr>
          </a:p>
          <a:p>
            <a:pPr algn="r"/>
            <a:r>
              <a:rPr lang="ru-RU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2000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94509" y="706582"/>
            <a:ext cx="756458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002060"/>
                </a:solidFill>
              </a:rPr>
              <a:t>Проектная деятельность по теме: </a:t>
            </a:r>
            <a:endParaRPr lang="ru-RU" sz="44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4400" b="1" i="1" dirty="0" smtClean="0">
                <a:solidFill>
                  <a:srgbClr val="FF0000"/>
                </a:solidFill>
              </a:rPr>
              <a:t>«Эти удивительные насекомые» </a:t>
            </a:r>
            <a:endParaRPr lang="ru-RU" sz="4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799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39091" cy="9339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24031"/>
            <a:ext cx="1039091" cy="9339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4909" y="5924031"/>
            <a:ext cx="1039091" cy="9339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4909" y="0"/>
            <a:ext cx="1039091" cy="933969"/>
          </a:xfrm>
          <a:prstGeom prst="rect">
            <a:avLst/>
          </a:prstGeom>
        </p:spPr>
      </p:pic>
      <p:pic>
        <p:nvPicPr>
          <p:cNvPr id="3074" name="Picture 2" descr="C:\Users\Алёна\Desktop\НАСЕКОМЫЕ\Новая папка (2)\YK_WUFErQS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255" y="221672"/>
            <a:ext cx="3574472" cy="2757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Алёна\Desktop\НАСЕКОМЫЕ\фоо\CgeeSCskyC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61164" y="207818"/>
            <a:ext cx="3671454" cy="2784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Алёна\Desktop\НАСЕКОМЫЕ\фоо\eycRRCQpR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5963" y="2978727"/>
            <a:ext cx="3546763" cy="2757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Алёна\Desktop\НАСЕКОМЫЕ\Новая папка (2)\euQMnDzbFHw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16583" y="3034144"/>
            <a:ext cx="3586016" cy="2689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39091" cy="9339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24031"/>
            <a:ext cx="1039091" cy="9339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4909" y="5924031"/>
            <a:ext cx="1039091" cy="9339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4909" y="0"/>
            <a:ext cx="1039091" cy="933969"/>
          </a:xfrm>
          <a:prstGeom prst="rect">
            <a:avLst/>
          </a:prstGeom>
        </p:spPr>
      </p:pic>
      <p:pic>
        <p:nvPicPr>
          <p:cNvPr id="4098" name="Picture 2" descr="C:\Users\Алёна\Desktop\НАСЕКОМЫЕ\Новая папка (2)\DWHrkwGVmK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5237" y="595746"/>
            <a:ext cx="3740727" cy="2660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Алёна\Desktop\НАСЕКОМЫЕ\Новая папка (2)\KJi1Ac6P1O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0691" y="568035"/>
            <a:ext cx="3567545" cy="2675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C:\Users\Алёна\Desktop\НАСЕКОМЫЕ\фоо\CptTWgzOir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25236" y="3390787"/>
            <a:ext cx="3699164" cy="2788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C:\Users\Алёна\Desktop\НАСЕКОМЫЕ\фоо\FUk0ZIdENW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3408218"/>
            <a:ext cx="3643745" cy="2657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0" hangingPunct="0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творческих работ: 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Рисование по теме: «Бабочки»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8" name="Содержимое 7" descr="DSC0637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30238" y="2987874"/>
            <a:ext cx="3868737" cy="2901553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9600" y="1579418"/>
            <a:ext cx="7906942" cy="121920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расширить знания и представления об особенностях внешнего вида бабочек, способствовать развитию у детей воображения, фантазии и творчества,  воспитывать бережное отношение к насекомым.</a:t>
            </a:r>
          </a:p>
          <a:p>
            <a:endParaRPr lang="ru-RU" dirty="0"/>
          </a:p>
        </p:txBody>
      </p:sp>
      <p:pic>
        <p:nvPicPr>
          <p:cNvPr id="9" name="Содержимое 8" descr="DSC0637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29150" y="3015655"/>
            <a:ext cx="3887788" cy="2915841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39091" cy="9339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4909" y="0"/>
            <a:ext cx="1039091" cy="9339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24031"/>
            <a:ext cx="1039091" cy="9339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4909" y="5924031"/>
            <a:ext cx="1039091" cy="93396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DSC0637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2618" y="221673"/>
            <a:ext cx="3886200" cy="3588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DSC0637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84568" y="180109"/>
            <a:ext cx="3886200" cy="3726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607126" y="4163893"/>
            <a:ext cx="7536873" cy="269410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04556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Лепка по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еме: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«Разноцветные гусеницы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</a:t>
            </a: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ь</a:t>
            </a: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продолжат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ь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учит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ь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детей лепит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ь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 предметы округлой формы, развивать</a:t>
            </a:r>
            <a:r>
              <a:rPr lang="ru-RU" sz="2700" b="1" dirty="0" smtClean="0">
                <a:latin typeface="Times New Roman"/>
                <a:cs typeface="Times New Roman"/>
              </a:rPr>
              <a:t> мелкую моторику рук, чувство формы и пропорции.  </a:t>
            </a: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sz="2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DSC0636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28650" y="2870994"/>
            <a:ext cx="3886200" cy="291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DSC0636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29150" y="2885281"/>
            <a:ext cx="3886200" cy="291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39091" cy="9339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24031"/>
            <a:ext cx="1039091" cy="9339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4909" y="5924031"/>
            <a:ext cx="1039091" cy="9339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4909" y="0"/>
            <a:ext cx="1039091" cy="93396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063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93476" y="232352"/>
            <a:ext cx="7025288" cy="4575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607125" y="4405745"/>
            <a:ext cx="7536873" cy="24522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03171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Работа с родителями:</a:t>
            </a:r>
            <a:br>
              <a:rPr lang="ru-RU" b="1" i="1" dirty="0" smtClean="0">
                <a:solidFill>
                  <a:srgbClr val="FF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Прогулка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родителей  с детьми в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лес,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наблюдение за насекомыми</a:t>
            </a:r>
            <a:endParaRPr lang="ru-RU" dirty="0"/>
          </a:p>
        </p:txBody>
      </p:sp>
      <p:pic>
        <p:nvPicPr>
          <p:cNvPr id="5" name="Содержимое 4" descr="IMG_56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6009" y="2632941"/>
            <a:ext cx="4485217" cy="3363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566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436" y="2618509"/>
            <a:ext cx="3856181" cy="3332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39091" cy="9339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24031"/>
            <a:ext cx="1039091" cy="9339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4909" y="5924031"/>
            <a:ext cx="1039091" cy="9339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4909" y="0"/>
            <a:ext cx="1039091" cy="93396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Книга о насекомых</a:t>
            </a:r>
            <a:endParaRPr lang="ru-RU" sz="5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4069" y="1477169"/>
            <a:ext cx="3886200" cy="291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8" descr="3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84568" y="1413163"/>
            <a:ext cx="3886200" cy="2798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20291" y="4239491"/>
            <a:ext cx="3588327" cy="2618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8728" y="4508784"/>
            <a:ext cx="2161309" cy="20028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6359" y="0"/>
            <a:ext cx="1757641" cy="16287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4182" y="4647331"/>
            <a:ext cx="2161309" cy="20028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689423" cy="156556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091092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Вывод: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у детей появилось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желание общаться с природой, отражать свои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впечатления через разные виды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деятельности.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научились понимать необходимость бережного отношения к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природе. Появилось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желание получить больше информации о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насекомых.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6359" y="0"/>
            <a:ext cx="1757641" cy="16287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582482" y="5486401"/>
            <a:ext cx="2561513" cy="13716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710583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7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149922" y="2909455"/>
            <a:ext cx="7121241" cy="371301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343890"/>
            <a:ext cx="9144000" cy="33877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191722"/>
            <a:ext cx="9144000" cy="27671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2400" y="0"/>
            <a:ext cx="2641600" cy="15923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3931" y="281220"/>
            <a:ext cx="7417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 проекта:</a:t>
            </a:r>
            <a:endParaRPr lang="ru-RU" sz="3600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942109"/>
            <a:ext cx="91440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/>
              <a:t>Главная задача экологического образования дошкольников — формирование у них экологической культуры, ответственного отношения к природе, понимания неразрывной связи человеческого общества и природы, включающего систему экологических знаний, умений, мышления</a:t>
            </a:r>
            <a:r>
              <a:rPr lang="ru-RU" sz="2000" b="1" dirty="0" smtClean="0"/>
              <a:t>.</a:t>
            </a:r>
            <a:r>
              <a:rPr lang="ru-RU" sz="2000" b="1" dirty="0" smtClean="0"/>
              <a:t> Именно на этапе дошкольного детства ребенок получает эмоциональные впечатления о природе, накапливает представления о разных формах жизни, т.е. у него формируются первоосновы экологического мышления, сознания, закладываются начальные элементы экологической культуры. Но происходит это только при одном условии: если взрослые, воспитывающие ребенка, сами обладают экологической культурой: понимают общие для всех людей проблемы и беспокоятся по их поводу, показывают маленькому человеку прекрасный мир природы, помогают наладить взаимоотношения с ним. Ознакомление дошкольников с природой является одной из важнейших задач в работе с детьми. При этом очень важно, чтобы получаемые знания не были преподнесены изолированно, без привязки к целому комплексу явлений. Дети всегда должны видеть связь отдельного вида с окружающей средой, его влияние на эту среду, они должны понимать, что растения и животные зависят друг от друга и от среды обитания.</a:t>
            </a:r>
          </a:p>
          <a:p>
            <a:pPr algn="just"/>
            <a:endParaRPr lang="ru-RU" sz="280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02400" y="6407373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7245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906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92726" y="0"/>
            <a:ext cx="84512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Broadway"/>
              </a:rPr>
              <a:t>Участники проекта</a:t>
            </a:r>
            <a:r>
              <a:rPr lang="en-US" sz="2800" b="1" dirty="0" smtClean="0">
                <a:solidFill>
                  <a:srgbClr val="FF0000"/>
                </a:solidFill>
                <a:latin typeface="Broadway"/>
              </a:rPr>
              <a:t>:</a:t>
            </a:r>
            <a:r>
              <a:rPr lang="en-US" sz="2800" b="1" dirty="0" smtClean="0">
                <a:solidFill>
                  <a:srgbClr val="CC3300"/>
                </a:solidFill>
                <a:latin typeface="Broadway"/>
              </a:rPr>
              <a:t/>
            </a:r>
            <a:br>
              <a:rPr lang="en-US" sz="2800" b="1" dirty="0" smtClean="0">
                <a:solidFill>
                  <a:srgbClr val="CC3300"/>
                </a:solidFill>
                <a:latin typeface="Broadway"/>
              </a:rPr>
            </a:b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Крыласова Алёна Александровна.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Воспитанники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средней группы № 6</a:t>
            </a:r>
            <a:endParaRPr lang="ru-RU" sz="2800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44599" cy="11657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65564"/>
            <a:ext cx="9144000" cy="4918363"/>
          </a:xfrm>
          <a:prstGeom prst="rect">
            <a:avLst/>
          </a:prstGeom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6775450" y="6203951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1510145"/>
            <a:ext cx="9143999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dirty="0" smtClean="0">
                <a:solidFill>
                  <a:srgbClr val="FF0000"/>
                </a:solidFill>
              </a:rPr>
              <a:t>Цель: </a:t>
            </a:r>
            <a:r>
              <a:rPr lang="ru-RU" sz="4000" b="1" dirty="0" smtClean="0"/>
              <a:t>развивать </a:t>
            </a:r>
            <a:r>
              <a:rPr lang="ru-RU" sz="4000" b="1" dirty="0" smtClean="0"/>
              <a:t>представление о </a:t>
            </a:r>
            <a:r>
              <a:rPr lang="ru-RU" sz="4000" b="1" dirty="0" smtClean="0"/>
              <a:t>многообразии </a:t>
            </a:r>
            <a:r>
              <a:rPr lang="ru-RU" sz="4000" b="1" dirty="0" smtClean="0"/>
              <a:t>насекомых, их приспособленности к условиям жизни. Учить </a:t>
            </a:r>
            <a:r>
              <a:rPr lang="ru-RU" sz="4000" b="1" dirty="0" smtClean="0"/>
              <a:t>классифицировать насекомых. Развивать творческое </a:t>
            </a:r>
            <a:r>
              <a:rPr lang="ru-RU" sz="4000" b="1" dirty="0" smtClean="0"/>
              <a:t>воображение детей путём изображения насекомых в своих творческих работах.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xmlns="" val="248548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01117"/>
            <a:ext cx="9144000" cy="906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03931" y="281220"/>
            <a:ext cx="7417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Broadway"/>
              </a:rPr>
              <a:t>Задачи:</a:t>
            </a:r>
            <a:endParaRPr lang="ru-RU" sz="3600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931" y="789709"/>
            <a:ext cx="8646105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Создать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условия для реализации проекта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Продолжать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знакомить детей с насекомыми (божья коровка, кузнечик, пчела, муравей, бабочка,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стрекоза).</a:t>
            </a:r>
          </a:p>
          <a:p>
            <a:pPr>
              <a:buFont typeface="Wingdings" pitchFamily="2" charset="2"/>
              <a:buChar char="§"/>
            </a:pP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Развивать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умение классифицировать насекомых, выделять характерные особенности внешнего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вида.</a:t>
            </a:r>
            <a:endParaRPr lang="ru-RU" sz="3200" b="1" i="1" dirty="0" smtClean="0">
              <a:solidFill>
                <a:srgbClr val="002060"/>
              </a:solidFill>
              <a:latin typeface="Times New Roman" pitchFamily="18" charset="0"/>
              <a:ea typeface="Open Sans" panose="020B0606030504020204" pitchFamily="34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Воспитывать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познавательный интерес,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любознательность.</a:t>
            </a:r>
            <a:endParaRPr lang="ru-RU" sz="3200" b="1" i="1" dirty="0" smtClean="0">
              <a:solidFill>
                <a:srgbClr val="002060"/>
              </a:solidFill>
              <a:latin typeface="Times New Roman" pitchFamily="18" charset="0"/>
              <a:ea typeface="Open Sans" panose="020B0606030504020204" pitchFamily="34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ru-RU" sz="2800" i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21598" y="-57822"/>
            <a:ext cx="1244599" cy="11657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0582" y="4748423"/>
            <a:ext cx="3103418" cy="210957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92898" y="6254751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6418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01117"/>
            <a:ext cx="9144000" cy="1502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3931" y="0"/>
            <a:ext cx="84105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Время реализации проекта:</a:t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краткосрочный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(неделя), август  2016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год.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Тип проекта: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познавательно — исследовательский</a:t>
            </a:r>
            <a:r>
              <a:rPr lang="ru-RU" sz="2000" dirty="0" smtClean="0"/>
              <a:t> 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 проекта:</a:t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групповой.</a:t>
            </a:r>
            <a:endParaRPr lang="ru-RU" sz="2000" i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ea typeface="Open Sans" panose="020B0606030504020204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1953492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Проблема: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Многие дети с отвращением относятся к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насекомым и боятся 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потому что мало знают о пользе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насекомых.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Ожидаемый результат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Дети научаться различать насекомых по внешнему виду, изучат их строение, узнают о пользе и вреде насекомых. Участвуя в проекте, дети перестанут боятся насекомых. Предполагается развитие у детей словарного запаса, любознательности, умения наблюдать и делать выводы из увиденного. 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Методы: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практические: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наблюдения, изготовление творческих работ;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теоретические: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чтение стихотворений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 художественных произведений, отгадывание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загадок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просмотр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мультфильмов (дома с родителями).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i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27665" y="0"/>
            <a:ext cx="2016335" cy="181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220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304799"/>
            <a:ext cx="9144000" cy="8031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094509" y="281220"/>
            <a:ext cx="6627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ru-RU" sz="3600" b="1" i="1" dirty="0" smtClean="0">
                <a:solidFill>
                  <a:srgbClr val="00206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Реализация проекта:</a:t>
            </a:r>
            <a:endParaRPr lang="ru-RU" sz="3600" dirty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931" y="1052945"/>
            <a:ext cx="845214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ru-RU" sz="2800" b="1" i="1" dirty="0" smtClean="0">
                <a:solidFill>
                  <a:srgbClr val="FF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I этап - подготовительный</a:t>
            </a:r>
            <a:r>
              <a:rPr lang="ru-RU" sz="2800" b="1" i="1" dirty="0" smtClean="0">
                <a:solidFill>
                  <a:srgbClr val="FF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eaLnBrk="0" hangingPunct="0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Накопление информации. Наблюдения. Анализ проблемы. 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Подбор стихотворений, загадок, рассказов о насекомых. 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Подбор картинок с изображением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насекомых.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400" b="1" dirty="0" smtClean="0">
              <a:solidFill>
                <a:srgbClr val="002060"/>
              </a:solidFill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endParaRPr lang="ru-RU" sz="2800" b="1" i="1" dirty="0" smtClean="0">
              <a:solidFill>
                <a:srgbClr val="FF0000"/>
              </a:solidFill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sz="2800" b="1" i="1" dirty="0" smtClean="0">
                <a:solidFill>
                  <a:srgbClr val="FF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II </a:t>
            </a:r>
            <a:r>
              <a:rPr lang="ru-RU" sz="2800" b="1" i="1" dirty="0" smtClean="0">
                <a:solidFill>
                  <a:srgbClr val="FF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этап </a:t>
            </a:r>
            <a:r>
              <a:rPr lang="ru-RU" sz="2800" b="1" i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2800" b="1" i="1" dirty="0" smtClean="0">
                <a:solidFill>
                  <a:srgbClr val="FF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 исследовательский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eaLnBrk="0" hangingPunct="0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Чтение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художественной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литературы. 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Отгадывание загадок, рассматривание альбома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«Насекомые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Наблюдение за насекомыми во время прогулки.</a:t>
            </a:r>
          </a:p>
          <a:p>
            <a:pPr eaLnBrk="0" hangingPunct="0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творческих работ: 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рисование «Бабочки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лепка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«Разноцветные гусеницы».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endParaRPr lang="ru-RU" sz="2000" b="1" i="1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endParaRPr lang="ru-RU" sz="2800" b="1" dirty="0">
              <a:solidFill>
                <a:srgbClr val="FF0000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521266" y="5417126"/>
            <a:ext cx="1622733" cy="14408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5732" y="2860094"/>
            <a:ext cx="1348268" cy="11300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787236" cy="13438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4931" y="258896"/>
            <a:ext cx="1081568" cy="84905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15300" y="3031260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6257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4796" y="295854"/>
            <a:ext cx="7886700" cy="4483964"/>
          </a:xfrm>
        </p:spPr>
        <p:txBody>
          <a:bodyPr>
            <a:normAutofit fontScale="90000"/>
          </a:bodyPr>
          <a:lstStyle/>
          <a:p>
            <a:pPr algn="ctr" eaLnBrk="0" hangingPunct="0"/>
            <a:r>
              <a:rPr lang="ru-RU" sz="3200" b="1" i="1" dirty="0" smtClean="0">
                <a:solidFill>
                  <a:srgbClr val="FF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III этап </a:t>
            </a:r>
            <a:r>
              <a:rPr lang="ru-RU" sz="3200" b="1" i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3200" b="1" i="1" dirty="0" smtClean="0">
                <a:solidFill>
                  <a:srgbClr val="FF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 заключительный</a:t>
            </a:r>
            <a:r>
              <a:rPr lang="ru-RU" sz="3200" b="1" i="1" dirty="0" smtClean="0">
                <a:solidFill>
                  <a:srgbClr val="FF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lang="ru-RU" sz="3200" b="1" dirty="0" smtClean="0">
                <a:solidFill>
                  <a:srgbClr val="FF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Выставка книг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теме. </a:t>
            </a:r>
            <a:r>
              <a:rPr lang="ru-RU" sz="3200" b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ru-RU" sz="32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Выставка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рисунков, творческих работ на тему «Эти удивительные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насекомые».</a:t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Презентация проекта.</a:t>
            </a:r>
            <a:r>
              <a:rPr lang="ru-RU" sz="2000" i="1" dirty="0" smtClean="0">
                <a:latin typeface="Georgia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000" i="1" dirty="0" smtClean="0">
                <a:latin typeface="Georgia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FF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Работа с родителями:</a:t>
            </a:r>
            <a:br>
              <a:rPr lang="ru-RU" sz="3600" b="1" i="1" dirty="0" smtClean="0">
                <a:solidFill>
                  <a:srgbClr val="FF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600" dirty="0" smtClean="0"/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Прогулка родителей  с детьми в лес или парк, наблюдение за насекомыми.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Просмотр мультфил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ь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мов  о насекомых.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Помощь в создании книги о насекомых.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latin typeface="Georgia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000" i="1" dirty="0" smtClean="0">
                <a:latin typeface="Georgia" pitchFamily="18" charset="0"/>
                <a:ea typeface="Calibri" pitchFamily="34" charset="0"/>
                <a:cs typeface="Times New Roman" pitchFamily="18" charset="0"/>
              </a:rPr>
            </a:b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987636" y="4163892"/>
            <a:ext cx="4156363" cy="26941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799" y="3948545"/>
            <a:ext cx="3948545" cy="27154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191491" cy="107095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775855"/>
            <a:ext cx="7886700" cy="17456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Чтение художественной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литературы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</a:rPr>
              <a:t> Цель: </a:t>
            </a:r>
            <a:r>
              <a:rPr lang="ru-RU" b="1" dirty="0" smtClean="0"/>
              <a:t>познакомить детей с литературными произведениями </a:t>
            </a:r>
            <a:r>
              <a:rPr lang="ru-RU" b="1" dirty="0" smtClean="0"/>
              <a:t>о насекомых.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5767" y="0"/>
            <a:ext cx="1081568" cy="8490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731" y="258896"/>
            <a:ext cx="1081568" cy="8490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62432" y="6008943"/>
            <a:ext cx="1081568" cy="8490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08943"/>
            <a:ext cx="1081568" cy="849057"/>
          </a:xfrm>
          <a:prstGeom prst="rect">
            <a:avLst/>
          </a:prstGeom>
        </p:spPr>
      </p:pic>
      <p:pic>
        <p:nvPicPr>
          <p:cNvPr id="1027" name="Picture 3" descr="C:\Users\Алёна\Desktop\НАСЕКОМЫЕ\фоо\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2545" y="2840181"/>
            <a:ext cx="5902037" cy="37606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655165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Наблюдение за насекомыми во время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прогулки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 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Расширение и уточнение знаний детей о насекомых, их разнообразии и характерных признаках</a:t>
            </a:r>
            <a:r>
              <a:rPr lang="ru-RU" sz="3100" b="1" dirty="0" smtClean="0"/>
              <a:t>.</a:t>
            </a:r>
            <a:endParaRPr lang="ru-RU" sz="3100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2050" name="Picture 2" descr="C:\Users\Алёна\Desktop\НАСЕКОМЫЕ\Новая папка (2)\E3RzJG7pnA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103418"/>
            <a:ext cx="3976256" cy="3241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Алёна\Desktop\НАСЕКОМЫЕ\Новая папка (2)\idcvU842Yw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8144" y="3089564"/>
            <a:ext cx="4128655" cy="3215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39091" cy="9339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4909" y="0"/>
            <a:ext cx="1039091" cy="93396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245</TotalTime>
  <Words>415</Words>
  <Application>Microsoft Office PowerPoint</Application>
  <PresentationFormat>Экран (4:3)</PresentationFormat>
  <Paragraphs>47</Paragraphs>
  <Slides>19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Arial</vt:lpstr>
      <vt:lpstr>Open Sans</vt:lpstr>
      <vt:lpstr>Calibri</vt:lpstr>
      <vt:lpstr>Times New Roman</vt:lpstr>
      <vt:lpstr>Broadway</vt:lpstr>
      <vt:lpstr>Wingdings</vt:lpstr>
      <vt:lpstr>Georgia</vt:lpstr>
      <vt:lpstr>Calibri Light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III этап – заключительный: . Выставка книг  по теме.   . Выставка рисунков, творческих работ на тему «Эти удивительные насекомые». .  Презентация проекта. Работа с родителями:  . Прогулка родителей  с детьми в лес или парк, наблюдение за насекомыми. . Просмотр мультфильмов  о насекомых. .  Помощь в создании книги о насекомых.  </vt:lpstr>
      <vt:lpstr>Чтение художественной литературы  Цель: познакомить детей с литературными произведениями о насекомых. </vt:lpstr>
      <vt:lpstr>Наблюдение за насекомыми во время прогулки Цель: Расширение и уточнение знаний детей о насекомых, их разнообразии и характерных признаках.</vt:lpstr>
      <vt:lpstr>Слайд 10</vt:lpstr>
      <vt:lpstr>Слайд 11</vt:lpstr>
      <vt:lpstr>Создание творческих работ:  Рисование по теме: «Бабочки» </vt:lpstr>
      <vt:lpstr>Слайд 13</vt:lpstr>
      <vt:lpstr>Лепка по теме:«Разноцветные гусеницы» Цель: продолжать учить детей лепить  предметы округлой формы, развивать мелкую моторику рук, чувство формы и пропорции.   </vt:lpstr>
      <vt:lpstr>Слайд 15</vt:lpstr>
      <vt:lpstr>Работа с родителями:  Прогулка родителей  с детьми в лес, наблюдение за насекомыми</vt:lpstr>
      <vt:lpstr>Книга о насекомых</vt:lpstr>
      <vt:lpstr>Вывод: у детей появилось желание общаться с природой, отражать свои впечатления через разные виды деятельности. Дети научились понимать необходимость бережного отношения к природе. Появилось желание получить больше информации о насекомых.</vt:lpstr>
      <vt:lpstr>СПАСИБО ЗА ВНИМАНИЕ!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УчебныеПрезентации.РФ</dc:creator>
  <cp:lastModifiedBy>Алёна</cp:lastModifiedBy>
  <cp:revision>27</cp:revision>
  <dcterms:created xsi:type="dcterms:W3CDTF">2014-03-14T10:37:25Z</dcterms:created>
  <dcterms:modified xsi:type="dcterms:W3CDTF">2016-09-28T17:12:40Z</dcterms:modified>
</cp:coreProperties>
</file>