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86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8" r:id="rId13"/>
    <p:sldId id="287" r:id="rId14"/>
    <p:sldId id="28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8B5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9B94B-8641-4239-AB5E-6003B8ECA1BF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366767-E939-404B-A899-03743DE10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FD59-5C5F-482D-93F5-12D9DD01E20E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DF92A-6A8F-428D-8EF4-E8191145E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FD59-5C5F-482D-93F5-12D9DD01E20E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DF92A-6A8F-428D-8EF4-E8191145E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FD59-5C5F-482D-93F5-12D9DD01E20E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DF92A-6A8F-428D-8EF4-E8191145E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FD59-5C5F-482D-93F5-12D9DD01E20E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DF92A-6A8F-428D-8EF4-E8191145E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FD59-5C5F-482D-93F5-12D9DD01E20E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DF92A-6A8F-428D-8EF4-E8191145E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FD59-5C5F-482D-93F5-12D9DD01E20E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DF92A-6A8F-428D-8EF4-E8191145E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FD59-5C5F-482D-93F5-12D9DD01E20E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DF92A-6A8F-428D-8EF4-E8191145E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FD59-5C5F-482D-93F5-12D9DD01E20E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DF92A-6A8F-428D-8EF4-E8191145E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FD59-5C5F-482D-93F5-12D9DD01E20E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DF92A-6A8F-428D-8EF4-E8191145E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FD59-5C5F-482D-93F5-12D9DD01E20E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DF92A-6A8F-428D-8EF4-E8191145E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FD59-5C5F-482D-93F5-12D9DD01E20E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4DF92A-6A8F-428D-8EF4-E8191145EA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38FD59-5C5F-482D-93F5-12D9DD01E20E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4DF92A-6A8F-428D-8EF4-E8191145EA7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704088"/>
            <a:ext cx="8892480" cy="4597120"/>
          </a:xfrm>
        </p:spPr>
        <p:txBody>
          <a:bodyPr>
            <a:noAutofit/>
          </a:bodyPr>
          <a:lstStyle/>
          <a:p>
            <a:pPr algn="ctr"/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Прокариоты и эукариоты. Сравнение </a:t>
            </a:r>
            <a:r>
              <a:rPr lang="ru-RU" sz="6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прокариотической</a:t>
            </a:r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6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эукариотической</a:t>
            </a:r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клетки</a:t>
            </a:r>
            <a:endParaRPr lang="ru-RU" sz="6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847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ОГЭ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вопрос №2</a:t>
            </a:r>
            <a:endParaRPr lang="ru-RU" b="1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5616" y="2276872"/>
          <a:ext cx="6624737" cy="2560320"/>
        </p:xfrm>
        <a:graphic>
          <a:graphicData uri="http://schemas.openxmlformats.org/drawingml/2006/table">
            <a:tbl>
              <a:tblPr/>
              <a:tblGrid>
                <a:gridCol w="2880320"/>
                <a:gridCol w="1944216"/>
                <a:gridCol w="1800201"/>
              </a:tblGrid>
              <a:tr h="4821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</a:t>
                      </a:r>
                      <a:r>
                        <a:rPr lang="ru-RU" sz="24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Вариант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Номер вопроса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8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8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8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8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8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Узнали то, что хотели?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организмы называются прокариотами?</a:t>
            </a:r>
          </a:p>
          <a:p>
            <a:r>
              <a:rPr lang="ru-RU" dirty="0" smtClean="0"/>
              <a:t>Строение клеток прокариотов</a:t>
            </a:r>
          </a:p>
          <a:p>
            <a:r>
              <a:rPr lang="ru-RU" dirty="0" smtClean="0"/>
              <a:t>Где обитают бактерии?</a:t>
            </a:r>
          </a:p>
          <a:p>
            <a:r>
              <a:rPr lang="ru-RU" dirty="0" smtClean="0"/>
              <a:t>Как размножаются?</a:t>
            </a:r>
          </a:p>
          <a:p>
            <a:r>
              <a:rPr lang="ru-RU" dirty="0" smtClean="0"/>
              <a:t>Как питаются?</a:t>
            </a:r>
          </a:p>
          <a:p>
            <a:r>
              <a:rPr lang="ru-RU" dirty="0" smtClean="0"/>
              <a:t>Нужен ли кислород воздуха?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Обязательно </a:t>
            </a:r>
          </a:p>
          <a:p>
            <a:r>
              <a:rPr lang="ru-RU" dirty="0" smtClean="0"/>
              <a:t>1.§2.7, с. 60 ? сайт Решу ОГЭ Гущин 2 задание, решить не менее 10 вопросов.</a:t>
            </a:r>
          </a:p>
          <a:p>
            <a:pPr>
              <a:buNone/>
            </a:pPr>
            <a:r>
              <a:rPr lang="ru-RU" b="1" dirty="0" smtClean="0"/>
              <a:t>По выбору </a:t>
            </a:r>
            <a:endParaRPr lang="ru-RU" dirty="0" smtClean="0"/>
          </a:p>
          <a:p>
            <a:r>
              <a:rPr lang="ru-RU" dirty="0" smtClean="0"/>
              <a:t>2. Подготовить эссе: « В какой профессии необходимо знать строение клетки и почему»</a:t>
            </a:r>
          </a:p>
          <a:p>
            <a:r>
              <a:rPr lang="ru-RU" dirty="0" smtClean="0"/>
              <a:t>3. Решить биологическую задачу</a:t>
            </a:r>
            <a:r>
              <a:rPr lang="ru-RU" b="1" dirty="0" smtClean="0"/>
              <a:t>.</a:t>
            </a:r>
            <a:r>
              <a:rPr lang="ru-RU" dirty="0" smtClean="0"/>
              <a:t> Пользуясь знаниями о том, что бактерии в качестве продуктов жизнедеятельности способны выделять неорганические вещества предложите возможный способ применения бактерий в стоматологии.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Рефлексия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507288" cy="4389120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ru-RU" dirty="0" smtClean="0"/>
              <a:t> </a:t>
            </a:r>
            <a:r>
              <a:rPr lang="ru-RU" sz="3200" dirty="0" smtClean="0"/>
              <a:t>сегодня я узнал…</a:t>
            </a:r>
          </a:p>
          <a:p>
            <a:pPr>
              <a:buBlip>
                <a:blip r:embed="rId2"/>
              </a:buBlip>
            </a:pPr>
            <a:r>
              <a:rPr lang="ru-RU" sz="3200" dirty="0" smtClean="0"/>
              <a:t>было интересно…</a:t>
            </a:r>
          </a:p>
          <a:p>
            <a:pPr>
              <a:buBlip>
                <a:blip r:embed="rId2"/>
              </a:buBlip>
            </a:pPr>
            <a:r>
              <a:rPr lang="ru-RU" sz="3200" dirty="0" smtClean="0"/>
              <a:t>было трудно…</a:t>
            </a:r>
          </a:p>
          <a:p>
            <a:pPr>
              <a:buBlip>
                <a:blip r:embed="rId2"/>
              </a:buBlip>
            </a:pPr>
            <a:r>
              <a:rPr lang="ru-RU" sz="3200" dirty="0" smtClean="0"/>
              <a:t>меня удивило…</a:t>
            </a:r>
          </a:p>
          <a:p>
            <a:pPr>
              <a:buBlip>
                <a:blip r:embed="rId2"/>
              </a:buBlip>
            </a:pPr>
            <a:r>
              <a:rPr lang="ru-RU" sz="3200" dirty="0" smtClean="0"/>
              <a:t> Что тебе понравилось на уроке больше всего?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otvet.imgsmail.ru/download/192044846_02ba59865e97a9755e2ba6041247ff53_80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501008"/>
            <a:ext cx="28803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1.liveinternet.ru/images/attach/b/4/103/895/103895153_0_c6b95_53ad4ea0_XL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12576" y="0"/>
            <a:ext cx="4248472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420888"/>
            <a:ext cx="8568952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ContrastingRightFacing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0000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</a:t>
            </a:r>
            <a:endParaRPr lang="ru-RU" sz="9600" b="1" cap="none" spc="0" dirty="0">
              <a:ln w="11430"/>
              <a:solidFill>
                <a:srgbClr val="0000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305800" cy="857256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урока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357298"/>
            <a:ext cx="75724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Систематизируем знания о строении и функциях органоидов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эукариотической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клетки.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Усовершенствуем умения сравнивать различные типы клетки.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Выявим основные различия между эукариотами и прокариотами.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Хочу знать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132856"/>
            <a:ext cx="83529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Blip>
                <a:blip r:embed="rId2"/>
              </a:buBlip>
            </a:pPr>
            <a:r>
              <a:rPr lang="ru-RU" sz="3200" dirty="0" smtClean="0"/>
              <a:t>Какие организмы называются прокариотами?</a:t>
            </a:r>
          </a:p>
          <a:p>
            <a:pPr>
              <a:buBlip>
                <a:blip r:embed="rId2"/>
              </a:buBlip>
            </a:pPr>
            <a:r>
              <a:rPr lang="ru-RU" sz="3200" dirty="0" smtClean="0"/>
              <a:t>Строение клеток прокариотов</a:t>
            </a:r>
          </a:p>
          <a:p>
            <a:pPr>
              <a:buBlip>
                <a:blip r:embed="rId2"/>
              </a:buBlip>
            </a:pPr>
            <a:r>
              <a:rPr lang="ru-RU" sz="3200" dirty="0" smtClean="0"/>
              <a:t>Где обитают бактерии?</a:t>
            </a:r>
          </a:p>
          <a:p>
            <a:pPr>
              <a:buBlip>
                <a:blip r:embed="rId2"/>
              </a:buBlip>
            </a:pPr>
            <a:r>
              <a:rPr lang="ru-RU" sz="3200" dirty="0" smtClean="0"/>
              <a:t>Как размножаются?</a:t>
            </a:r>
          </a:p>
          <a:p>
            <a:pPr>
              <a:buBlip>
                <a:blip r:embed="rId2"/>
              </a:buBlip>
            </a:pPr>
            <a:r>
              <a:rPr lang="ru-RU" sz="3200" dirty="0" smtClean="0"/>
              <a:t>Как питаются?</a:t>
            </a:r>
          </a:p>
          <a:p>
            <a:pPr>
              <a:buBlip>
                <a:blip r:embed="rId2"/>
              </a:buBlip>
            </a:pPr>
            <a:r>
              <a:rPr lang="ru-RU" sz="3200" dirty="0" smtClean="0"/>
              <a:t>Как дышат?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305800" cy="78069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Жизнедеятельность бактерий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484784"/>
            <a:ext cx="2339752" cy="9144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питание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40152" y="1556792"/>
            <a:ext cx="233975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дыхание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3284984"/>
            <a:ext cx="19442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аэробы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99784" y="3212976"/>
            <a:ext cx="19442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анаэробы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780928"/>
            <a:ext cx="1944216" cy="72008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гетеротрофы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2780928"/>
            <a:ext cx="1944216" cy="720080"/>
          </a:xfrm>
          <a:prstGeom prst="rect">
            <a:avLst/>
          </a:prstGeom>
          <a:solidFill>
            <a:srgbClr val="28B5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автотрофы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3789040"/>
            <a:ext cx="1475656" cy="72008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паразиты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4797152"/>
            <a:ext cx="1475656" cy="72008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сапрофиты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051720" y="3789040"/>
            <a:ext cx="1475656" cy="720080"/>
          </a:xfrm>
          <a:prstGeom prst="rect">
            <a:avLst/>
          </a:prstGeom>
          <a:solidFill>
            <a:srgbClr val="28B5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/>
              <a:t>хемосинтетики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347864" y="4725144"/>
            <a:ext cx="1475656" cy="720080"/>
          </a:xfrm>
          <a:prstGeom prst="rect">
            <a:avLst/>
          </a:prstGeom>
          <a:solidFill>
            <a:srgbClr val="28B5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/>
              <a:t>фотосинтетики</a:t>
            </a:r>
            <a:endParaRPr lang="ru-RU" sz="20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7740352" y="2492896"/>
            <a:ext cx="720080" cy="648072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6156176" y="2492896"/>
            <a:ext cx="720080" cy="720080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987824" y="2348880"/>
            <a:ext cx="504056" cy="360040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1259632" y="2348880"/>
            <a:ext cx="432048" cy="432048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755576" y="3429000"/>
            <a:ext cx="423664" cy="440432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2843808" y="3501008"/>
            <a:ext cx="351656" cy="368424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3707904" y="3501008"/>
            <a:ext cx="504056" cy="1224136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1403648" y="3573016"/>
            <a:ext cx="504056" cy="1224136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2483768" y="836712"/>
            <a:ext cx="1080120" cy="648072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940152" y="908720"/>
            <a:ext cx="1080120" cy="576064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63508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Сравнительная таблица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692696"/>
          <a:ext cx="9144001" cy="6221462"/>
        </p:xfrm>
        <a:graphic>
          <a:graphicData uri="http://schemas.openxmlformats.org/drawingml/2006/table">
            <a:tbl>
              <a:tblPr/>
              <a:tblGrid>
                <a:gridCol w="1835696"/>
                <a:gridCol w="2880320"/>
                <a:gridCol w="4427985"/>
              </a:tblGrid>
              <a:tr h="166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Характеристика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Прокариоты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Эукариоты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Размер клетки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Диаметр 0,5–5 мкм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Диаметр до 40 мкм, объем </a:t>
                      </a:r>
                      <a:b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 1000–10000 раз больше,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чем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у прокариот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4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Ядро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Кольцевая ДНК находится в цитоплазме. Нет ядра, </a:t>
                      </a:r>
                      <a:b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хромосом, ядрышка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Молекулы ДНК связаны с белками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16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образуют хромосомы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внутри оформленного ядра, там же есть ядрышко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8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Клеточная стенка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Имеется, состоит из </a:t>
                      </a: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белково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 углеводных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молекул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У растений и грибов жесткие, содержат полисахариды.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Основной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арматурный компонент у растений – целлюлоза,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у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грибов – хитин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Рибосомы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мелкие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крупные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Митохондрии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отсутствуют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Имеются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ЭПС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отсутствует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Имеется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Комплекс Гольджи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отсутствует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Имеется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8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Пластиды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Нет, фотосинтез в зелёных и пурпурных бактериях протекает 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в </a:t>
                      </a:r>
                      <a:r>
                        <a:rPr lang="ru-RU" sz="1600" dirty="0" err="1" smtClean="0">
                          <a:latin typeface="Times New Roman"/>
                          <a:ea typeface="Calibri"/>
                          <a:cs typeface="Times New Roman"/>
                        </a:rPr>
                        <a:t>бактерио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- хлорофиллах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(пигментах 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У растений хлоропласты и хромопласты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4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Фотосинтез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Хлоропластов нет, происходит в мембранах, не имеющих специальной упаковки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Происходит в специализированных органоидах – пластидах, имеющих специфическое </a:t>
                      </a:r>
                      <a:b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строение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Фиксация азота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Некоторые обладают этой способностью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Ни один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эукариотический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организм не способен к фиксации азота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52704"/>
          </a:xfrm>
        </p:spPr>
        <p:txBody>
          <a:bodyPr/>
          <a:lstStyle/>
          <a:p>
            <a:pPr algn="ctr"/>
            <a:r>
              <a:rPr lang="ru-RU" b="1" i="1" dirty="0" err="1" smtClean="0">
                <a:solidFill>
                  <a:srgbClr val="FF0000"/>
                </a:solidFill>
              </a:rPr>
              <a:t>Физминутка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1916832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Глазки видят всё вокруг,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Обведу я ими круг.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Глазкам видеть всё дано-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окно, а где кино.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Обведу я ими круг,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Погляжу на мир вокруг.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skosh.ru/images/f002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216024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379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laoblogger.com/images/animated-microscope-clipart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3640" y="0"/>
            <a:ext cx="2844824" cy="28566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8305800" cy="78069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перед вами клетки?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 t="13481" r="34451" b="19137"/>
          <a:stretch>
            <a:fillRect/>
          </a:stretch>
        </p:blipFill>
        <p:spPr bwMode="auto">
          <a:xfrm>
            <a:off x="251520" y="2204864"/>
            <a:ext cx="5617319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Новый рисуно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844" y="3068960"/>
            <a:ext cx="3227156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Размножение</a:t>
            </a:r>
          </a:p>
        </p:txBody>
      </p:sp>
      <p:sp>
        <p:nvSpPr>
          <p:cNvPr id="64518" name="AutoShape 6"/>
          <p:cNvSpPr>
            <a:spLocks noChangeArrowheads="1"/>
          </p:cNvSpPr>
          <p:nvPr/>
        </p:nvSpPr>
        <p:spPr bwMode="auto">
          <a:xfrm>
            <a:off x="2484438" y="1773238"/>
            <a:ext cx="12954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19" name="Line 7"/>
          <p:cNvSpPr>
            <a:spLocks noChangeShapeType="1"/>
          </p:cNvSpPr>
          <p:nvPr/>
        </p:nvSpPr>
        <p:spPr bwMode="auto">
          <a:xfrm>
            <a:off x="3132138" y="22050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0" name="AutoShape 8"/>
          <p:cNvSpPr>
            <a:spLocks noChangeArrowheads="1"/>
          </p:cNvSpPr>
          <p:nvPr/>
        </p:nvSpPr>
        <p:spPr bwMode="auto">
          <a:xfrm>
            <a:off x="2484438" y="2781300"/>
            <a:ext cx="6477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1" name="AutoShape 9"/>
          <p:cNvSpPr>
            <a:spLocks noChangeArrowheads="1"/>
          </p:cNvSpPr>
          <p:nvPr/>
        </p:nvSpPr>
        <p:spPr bwMode="auto">
          <a:xfrm>
            <a:off x="3132138" y="2781300"/>
            <a:ext cx="6477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2" name="Line 10"/>
          <p:cNvSpPr>
            <a:spLocks noChangeShapeType="1"/>
          </p:cNvSpPr>
          <p:nvPr/>
        </p:nvSpPr>
        <p:spPr bwMode="auto">
          <a:xfrm>
            <a:off x="3924300" y="2924175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3" name="Line 11"/>
          <p:cNvSpPr>
            <a:spLocks noChangeShapeType="1"/>
          </p:cNvSpPr>
          <p:nvPr/>
        </p:nvSpPr>
        <p:spPr bwMode="auto">
          <a:xfrm flipH="1">
            <a:off x="2051050" y="292417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4" name="AutoShape 12"/>
          <p:cNvSpPr>
            <a:spLocks noChangeArrowheads="1"/>
          </p:cNvSpPr>
          <p:nvPr/>
        </p:nvSpPr>
        <p:spPr bwMode="auto">
          <a:xfrm>
            <a:off x="1331913" y="2781300"/>
            <a:ext cx="6477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5" name="AutoShape 13"/>
          <p:cNvSpPr>
            <a:spLocks noChangeArrowheads="1"/>
          </p:cNvSpPr>
          <p:nvPr/>
        </p:nvSpPr>
        <p:spPr bwMode="auto">
          <a:xfrm>
            <a:off x="4356100" y="2781300"/>
            <a:ext cx="6477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6" name="Line 14"/>
          <p:cNvSpPr>
            <a:spLocks noChangeShapeType="1"/>
          </p:cNvSpPr>
          <p:nvPr/>
        </p:nvSpPr>
        <p:spPr bwMode="auto">
          <a:xfrm>
            <a:off x="1619250" y="32131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7" name="Line 15"/>
          <p:cNvSpPr>
            <a:spLocks noChangeShapeType="1"/>
          </p:cNvSpPr>
          <p:nvPr/>
        </p:nvSpPr>
        <p:spPr bwMode="auto">
          <a:xfrm>
            <a:off x="4643438" y="32131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1" name="AutoShape 19"/>
          <p:cNvSpPr>
            <a:spLocks noChangeArrowheads="1"/>
          </p:cNvSpPr>
          <p:nvPr/>
        </p:nvSpPr>
        <p:spPr bwMode="auto">
          <a:xfrm>
            <a:off x="971550" y="3573463"/>
            <a:ext cx="12954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32" name="AutoShape 20"/>
          <p:cNvSpPr>
            <a:spLocks noChangeArrowheads="1"/>
          </p:cNvSpPr>
          <p:nvPr/>
        </p:nvSpPr>
        <p:spPr bwMode="auto">
          <a:xfrm>
            <a:off x="4067175" y="3573463"/>
            <a:ext cx="12954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33" name="Line 21"/>
          <p:cNvSpPr>
            <a:spLocks noChangeShapeType="1"/>
          </p:cNvSpPr>
          <p:nvPr/>
        </p:nvSpPr>
        <p:spPr bwMode="auto">
          <a:xfrm>
            <a:off x="1619250" y="40052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4" name="Line 22"/>
          <p:cNvSpPr>
            <a:spLocks noChangeShapeType="1"/>
          </p:cNvSpPr>
          <p:nvPr/>
        </p:nvSpPr>
        <p:spPr bwMode="auto">
          <a:xfrm>
            <a:off x="4643438" y="40052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35" name="AutoShape 23"/>
          <p:cNvSpPr>
            <a:spLocks noChangeArrowheads="1"/>
          </p:cNvSpPr>
          <p:nvPr/>
        </p:nvSpPr>
        <p:spPr bwMode="auto">
          <a:xfrm>
            <a:off x="971550" y="4365625"/>
            <a:ext cx="6477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36" name="AutoShape 24"/>
          <p:cNvSpPr>
            <a:spLocks noChangeArrowheads="1"/>
          </p:cNvSpPr>
          <p:nvPr/>
        </p:nvSpPr>
        <p:spPr bwMode="auto">
          <a:xfrm>
            <a:off x="4067175" y="4365625"/>
            <a:ext cx="6477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37" name="AutoShape 25"/>
          <p:cNvSpPr>
            <a:spLocks noChangeArrowheads="1"/>
          </p:cNvSpPr>
          <p:nvPr/>
        </p:nvSpPr>
        <p:spPr bwMode="auto">
          <a:xfrm>
            <a:off x="1619250" y="4365625"/>
            <a:ext cx="6477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38" name="AutoShape 26"/>
          <p:cNvSpPr>
            <a:spLocks noChangeArrowheads="1"/>
          </p:cNvSpPr>
          <p:nvPr/>
        </p:nvSpPr>
        <p:spPr bwMode="auto">
          <a:xfrm>
            <a:off x="4716463" y="4365625"/>
            <a:ext cx="6477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39" name="Line 27"/>
          <p:cNvSpPr>
            <a:spLocks noChangeShapeType="1"/>
          </p:cNvSpPr>
          <p:nvPr/>
        </p:nvSpPr>
        <p:spPr bwMode="auto">
          <a:xfrm flipH="1">
            <a:off x="1258888" y="4724400"/>
            <a:ext cx="1444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0" name="Line 28"/>
          <p:cNvSpPr>
            <a:spLocks noChangeShapeType="1"/>
          </p:cNvSpPr>
          <p:nvPr/>
        </p:nvSpPr>
        <p:spPr bwMode="auto">
          <a:xfrm>
            <a:off x="1908175" y="4724400"/>
            <a:ext cx="14287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1" name="AutoShape 29"/>
          <p:cNvSpPr>
            <a:spLocks noChangeArrowheads="1"/>
          </p:cNvSpPr>
          <p:nvPr/>
        </p:nvSpPr>
        <p:spPr bwMode="auto">
          <a:xfrm>
            <a:off x="684213" y="5157788"/>
            <a:ext cx="6477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42" name="AutoShape 30"/>
          <p:cNvSpPr>
            <a:spLocks noChangeArrowheads="1"/>
          </p:cNvSpPr>
          <p:nvPr/>
        </p:nvSpPr>
        <p:spPr bwMode="auto">
          <a:xfrm>
            <a:off x="2051050" y="5157788"/>
            <a:ext cx="6477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43" name="Line 31"/>
          <p:cNvSpPr>
            <a:spLocks noChangeShapeType="1"/>
          </p:cNvSpPr>
          <p:nvPr/>
        </p:nvSpPr>
        <p:spPr bwMode="auto">
          <a:xfrm>
            <a:off x="5076825" y="4724400"/>
            <a:ext cx="14287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4" name="Line 32"/>
          <p:cNvSpPr>
            <a:spLocks noChangeShapeType="1"/>
          </p:cNvSpPr>
          <p:nvPr/>
        </p:nvSpPr>
        <p:spPr bwMode="auto">
          <a:xfrm flipH="1">
            <a:off x="4356100" y="4724400"/>
            <a:ext cx="144463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45" name="AutoShape 33"/>
          <p:cNvSpPr>
            <a:spLocks noChangeArrowheads="1"/>
          </p:cNvSpPr>
          <p:nvPr/>
        </p:nvSpPr>
        <p:spPr bwMode="auto">
          <a:xfrm>
            <a:off x="5076825" y="5157788"/>
            <a:ext cx="6477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46" name="AutoShape 34"/>
          <p:cNvSpPr>
            <a:spLocks noChangeArrowheads="1"/>
          </p:cNvSpPr>
          <p:nvPr/>
        </p:nvSpPr>
        <p:spPr bwMode="auto">
          <a:xfrm>
            <a:off x="3779838" y="5157788"/>
            <a:ext cx="6477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47" name="AutoShape 35"/>
          <p:cNvSpPr>
            <a:spLocks noChangeArrowheads="1"/>
          </p:cNvSpPr>
          <p:nvPr/>
        </p:nvSpPr>
        <p:spPr bwMode="auto">
          <a:xfrm>
            <a:off x="5076825" y="6092825"/>
            <a:ext cx="12954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48" name="AutoShape 36"/>
          <p:cNvSpPr>
            <a:spLocks noChangeArrowheads="1"/>
          </p:cNvSpPr>
          <p:nvPr/>
        </p:nvSpPr>
        <p:spPr bwMode="auto">
          <a:xfrm>
            <a:off x="3563938" y="6092825"/>
            <a:ext cx="12954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49" name="AutoShape 37"/>
          <p:cNvSpPr>
            <a:spLocks noChangeArrowheads="1"/>
          </p:cNvSpPr>
          <p:nvPr/>
        </p:nvSpPr>
        <p:spPr bwMode="auto">
          <a:xfrm>
            <a:off x="1979613" y="6092825"/>
            <a:ext cx="12954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50" name="AutoShape 38"/>
          <p:cNvSpPr>
            <a:spLocks noChangeArrowheads="1"/>
          </p:cNvSpPr>
          <p:nvPr/>
        </p:nvSpPr>
        <p:spPr bwMode="auto">
          <a:xfrm>
            <a:off x="323850" y="6092825"/>
            <a:ext cx="1295400" cy="2889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51" name="Line 39"/>
          <p:cNvSpPr>
            <a:spLocks noChangeShapeType="1"/>
          </p:cNvSpPr>
          <p:nvPr/>
        </p:nvSpPr>
        <p:spPr bwMode="auto">
          <a:xfrm>
            <a:off x="971550" y="558958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52" name="Line 40"/>
          <p:cNvSpPr>
            <a:spLocks noChangeShapeType="1"/>
          </p:cNvSpPr>
          <p:nvPr/>
        </p:nvSpPr>
        <p:spPr bwMode="auto">
          <a:xfrm>
            <a:off x="2339975" y="558958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53" name="Line 41"/>
          <p:cNvSpPr>
            <a:spLocks noChangeShapeType="1"/>
          </p:cNvSpPr>
          <p:nvPr/>
        </p:nvSpPr>
        <p:spPr bwMode="auto">
          <a:xfrm>
            <a:off x="4140200" y="55165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54" name="Line 42"/>
          <p:cNvSpPr>
            <a:spLocks noChangeShapeType="1"/>
          </p:cNvSpPr>
          <p:nvPr/>
        </p:nvSpPr>
        <p:spPr bwMode="auto">
          <a:xfrm>
            <a:off x="5435600" y="55165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55" name="Text Box 43"/>
          <p:cNvSpPr txBox="1">
            <a:spLocks noChangeArrowheads="1"/>
          </p:cNvSpPr>
          <p:nvPr/>
        </p:nvSpPr>
        <p:spPr bwMode="auto">
          <a:xfrm>
            <a:off x="5867400" y="3141663"/>
            <a:ext cx="2540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4556" name="Text Box 44"/>
          <p:cNvSpPr txBox="1">
            <a:spLocks noChangeArrowheads="1"/>
          </p:cNvSpPr>
          <p:nvPr/>
        </p:nvSpPr>
        <p:spPr bwMode="auto">
          <a:xfrm>
            <a:off x="5940424" y="1643050"/>
            <a:ext cx="2989293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sz="2000" dirty="0" smtClean="0"/>
          </a:p>
          <a:p>
            <a:pPr>
              <a:spcBef>
                <a:spcPct val="5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Размножаются бесполым путем, а именно делением клетки.</a:t>
            </a:r>
          </a:p>
          <a:p>
            <a:pPr>
              <a:spcBef>
                <a:spcPct val="5000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благоприятных условиях деление происходит каждые 20-30 минут.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Экологическая задача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Объясните такой факт: при проведении земляных работ на месте скотомогильника, заложенного 30 лет назад, несколько рабочих заболели сибирской язвой.</a:t>
            </a:r>
          </a:p>
          <a:p>
            <a:pPr>
              <a:buNone/>
            </a:pPr>
            <a:r>
              <a:rPr lang="ru-RU" i="1" dirty="0" smtClean="0"/>
              <a:t>Ответ:</a:t>
            </a:r>
          </a:p>
          <a:p>
            <a:pPr>
              <a:buNone/>
            </a:pPr>
            <a:r>
              <a:rPr lang="ru-RU" i="1" dirty="0" smtClean="0"/>
              <a:t>Споры многих бактерий способны выдерживать 10 минут при температуре 100 С. Высушивание  переносят в течении 100 лет. И по некоторым данным сохранятся жизнеспособными в течении 1000 лет.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286</TotalTime>
  <Words>404</Words>
  <Application>Microsoft Office PowerPoint</Application>
  <PresentationFormat>Экран (4:3)</PresentationFormat>
  <Paragraphs>109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Прокариоты и эукариоты. Сравнение прокариотической и эукариотической клетки</vt:lpstr>
      <vt:lpstr>Цели урока</vt:lpstr>
      <vt:lpstr>Хочу знать</vt:lpstr>
      <vt:lpstr>Жизнедеятельность бактерий</vt:lpstr>
      <vt:lpstr>Сравнительная таблица</vt:lpstr>
      <vt:lpstr>Физминутка </vt:lpstr>
      <vt:lpstr>Какие перед вами клетки?</vt:lpstr>
      <vt:lpstr>Размножение</vt:lpstr>
      <vt:lpstr>Экологическая задача</vt:lpstr>
      <vt:lpstr>ОГЭ вопрос №2</vt:lpstr>
      <vt:lpstr>Узнали то, что хотели?</vt:lpstr>
      <vt:lpstr>Домашнее задание</vt:lpstr>
      <vt:lpstr>Рефлексия 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Различия в строении клеток эукариот и прокариот</dc:title>
  <dc:creator>Admin</dc:creator>
  <cp:lastModifiedBy>Александр</cp:lastModifiedBy>
  <cp:revision>28</cp:revision>
  <dcterms:created xsi:type="dcterms:W3CDTF">2011-11-08T20:00:02Z</dcterms:created>
  <dcterms:modified xsi:type="dcterms:W3CDTF">2017-12-04T15:43:09Z</dcterms:modified>
</cp:coreProperties>
</file>