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xlsx" ContentType="application/vnd.openxmlformats-officedocument.spreadsheetml.sheet"/>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258" r:id="rId3"/>
    <p:sldId id="259" r:id="rId4"/>
    <p:sldId id="260" r:id="rId5"/>
    <p:sldId id="261" r:id="rId6"/>
    <p:sldId id="262" r:id="rId7"/>
    <p:sldId id="263" r:id="rId8"/>
    <p:sldId id="264" r:id="rId9"/>
    <p:sldId id="265" r:id="rId10"/>
    <p:sldId id="284" r:id="rId11"/>
    <p:sldId id="266" r:id="rId12"/>
    <p:sldId id="287" r:id="rId13"/>
    <p:sldId id="267" r:id="rId14"/>
    <p:sldId id="288" r:id="rId15"/>
    <p:sldId id="268" r:id="rId16"/>
    <p:sldId id="269" r:id="rId17"/>
    <p:sldId id="271" r:id="rId18"/>
    <p:sldId id="270" r:id="rId19"/>
    <p:sldId id="272" r:id="rId20"/>
    <p:sldId id="273" r:id="rId21"/>
    <p:sldId id="274" r:id="rId22"/>
    <p:sldId id="275" r:id="rId23"/>
    <p:sldId id="289" r:id="rId24"/>
    <p:sldId id="276" r:id="rId25"/>
    <p:sldId id="277" r:id="rId26"/>
    <p:sldId id="295" r:id="rId27"/>
    <p:sldId id="290" r:id="rId28"/>
    <p:sldId id="291" r:id="rId29"/>
    <p:sldId id="292" r:id="rId30"/>
    <p:sldId id="296" r:id="rId31"/>
    <p:sldId id="293" r:id="rId32"/>
    <p:sldId id="294" r:id="rId33"/>
    <p:sldId id="297" r:id="rId34"/>
    <p:sldId id="298" r:id="rId35"/>
    <p:sldId id="279" r:id="rId36"/>
    <p:sldId id="278" r:id="rId3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4853" autoAdjust="0"/>
    <p:restoredTop sz="94660"/>
  </p:normalViewPr>
  <p:slideViewPr>
    <p:cSldViewPr>
      <p:cViewPr varScale="1">
        <p:scale>
          <a:sx n="68" d="100"/>
          <a:sy n="68" d="100"/>
        </p:scale>
        <p:origin x="-1476" y="-4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Office_Excel1.xlsx"/></Relationships>
</file>

<file path=ppt/charts/_rels/chart2.xml.rels><?xml version="1.0" encoding="UTF-8" standalone="yes"?>
<Relationships xmlns="http://schemas.openxmlformats.org/package/2006/relationships"><Relationship Id="rId1" Type="http://schemas.openxmlformats.org/officeDocument/2006/relationships/package" Target="../embeddings/_____Microsoft_Office_Excel2.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ru-RU"/>
  <c:chart>
    <c:view3D>
      <c:rAngAx val="1"/>
    </c:view3D>
    <c:plotArea>
      <c:layout/>
      <c:bar3DChart>
        <c:barDir val="col"/>
        <c:grouping val="clustered"/>
        <c:ser>
          <c:idx val="0"/>
          <c:order val="0"/>
          <c:tx>
            <c:strRef>
              <c:f>Лист1!$B$1</c:f>
              <c:strCache>
                <c:ptCount val="1"/>
                <c:pt idx="0">
                  <c:v>Хирургическая патология</c:v>
                </c:pt>
              </c:strCache>
            </c:strRef>
          </c:tx>
          <c:spPr>
            <a:solidFill>
              <a:srgbClr val="C00000"/>
            </a:solidFill>
          </c:spPr>
          <c:cat>
            <c:strRef>
              <c:f>Лист1!$A$2:$A$3</c:f>
              <c:strCache>
                <c:ptCount val="2"/>
                <c:pt idx="0">
                  <c:v>2017 год</c:v>
                </c:pt>
                <c:pt idx="1">
                  <c:v>2018 год</c:v>
                </c:pt>
              </c:strCache>
            </c:strRef>
          </c:cat>
          <c:val>
            <c:numRef>
              <c:f>Лист1!$B$2:$B$3</c:f>
              <c:numCache>
                <c:formatCode>General</c:formatCode>
                <c:ptCount val="2"/>
                <c:pt idx="0">
                  <c:v>28</c:v>
                </c:pt>
                <c:pt idx="1">
                  <c:v>26</c:v>
                </c:pt>
              </c:numCache>
            </c:numRef>
          </c:val>
        </c:ser>
        <c:ser>
          <c:idx val="1"/>
          <c:order val="1"/>
          <c:tx>
            <c:strRef>
              <c:f>Лист1!$C$1</c:f>
              <c:strCache>
                <c:ptCount val="1"/>
                <c:pt idx="0">
                  <c:v>Нарушение зрения</c:v>
                </c:pt>
              </c:strCache>
            </c:strRef>
          </c:tx>
          <c:spPr>
            <a:solidFill>
              <a:srgbClr val="FFFF00"/>
            </a:solidFill>
          </c:spPr>
          <c:cat>
            <c:strRef>
              <c:f>Лист1!$A$2:$A$3</c:f>
              <c:strCache>
                <c:ptCount val="2"/>
                <c:pt idx="0">
                  <c:v>2017 год</c:v>
                </c:pt>
                <c:pt idx="1">
                  <c:v>2018 год</c:v>
                </c:pt>
              </c:strCache>
            </c:strRef>
          </c:cat>
          <c:val>
            <c:numRef>
              <c:f>Лист1!$C$2:$C$3</c:f>
              <c:numCache>
                <c:formatCode>General</c:formatCode>
                <c:ptCount val="2"/>
                <c:pt idx="0">
                  <c:v>12</c:v>
                </c:pt>
                <c:pt idx="1">
                  <c:v>13</c:v>
                </c:pt>
              </c:numCache>
            </c:numRef>
          </c:val>
        </c:ser>
        <c:ser>
          <c:idx val="2"/>
          <c:order val="2"/>
          <c:tx>
            <c:strRef>
              <c:f>Лист1!$D$1</c:f>
              <c:strCache>
                <c:ptCount val="1"/>
                <c:pt idx="0">
                  <c:v>Болезни органов дыхания</c:v>
                </c:pt>
              </c:strCache>
            </c:strRef>
          </c:tx>
          <c:spPr>
            <a:solidFill>
              <a:srgbClr val="0070C0"/>
            </a:solidFill>
          </c:spPr>
          <c:cat>
            <c:strRef>
              <c:f>Лист1!$A$2:$A$3</c:f>
              <c:strCache>
                <c:ptCount val="2"/>
                <c:pt idx="0">
                  <c:v>2017 год</c:v>
                </c:pt>
                <c:pt idx="1">
                  <c:v>2018 год</c:v>
                </c:pt>
              </c:strCache>
            </c:strRef>
          </c:cat>
          <c:val>
            <c:numRef>
              <c:f>Лист1!$D$2:$D$3</c:f>
              <c:numCache>
                <c:formatCode>General</c:formatCode>
                <c:ptCount val="2"/>
                <c:pt idx="0">
                  <c:v>10</c:v>
                </c:pt>
                <c:pt idx="1">
                  <c:v>10</c:v>
                </c:pt>
              </c:numCache>
            </c:numRef>
          </c:val>
        </c:ser>
        <c:ser>
          <c:idx val="3"/>
          <c:order val="3"/>
          <c:tx>
            <c:strRef>
              <c:f>Лист1!$E$1</c:f>
              <c:strCache>
                <c:ptCount val="1"/>
                <c:pt idx="0">
                  <c:v>Болезни нервной системы</c:v>
                </c:pt>
              </c:strCache>
            </c:strRef>
          </c:tx>
          <c:spPr>
            <a:solidFill>
              <a:schemeClr val="accent2"/>
            </a:solidFill>
          </c:spPr>
          <c:cat>
            <c:strRef>
              <c:f>Лист1!$A$2:$A$3</c:f>
              <c:strCache>
                <c:ptCount val="2"/>
                <c:pt idx="0">
                  <c:v>2017 год</c:v>
                </c:pt>
                <c:pt idx="1">
                  <c:v>2018 год</c:v>
                </c:pt>
              </c:strCache>
            </c:strRef>
          </c:cat>
          <c:val>
            <c:numRef>
              <c:f>Лист1!$E$2:$E$3</c:f>
              <c:numCache>
                <c:formatCode>General</c:formatCode>
                <c:ptCount val="2"/>
                <c:pt idx="0">
                  <c:v>6</c:v>
                </c:pt>
                <c:pt idx="1">
                  <c:v>5</c:v>
                </c:pt>
              </c:numCache>
            </c:numRef>
          </c:val>
        </c:ser>
        <c:ser>
          <c:idx val="4"/>
          <c:order val="4"/>
          <c:tx>
            <c:strRef>
              <c:f>Лист1!$F$1</c:f>
              <c:strCache>
                <c:ptCount val="1"/>
                <c:pt idx="0">
                  <c:v>Болезни системы крови</c:v>
                </c:pt>
              </c:strCache>
            </c:strRef>
          </c:tx>
          <c:spPr>
            <a:solidFill>
              <a:srgbClr val="00B050"/>
            </a:solidFill>
          </c:spPr>
          <c:cat>
            <c:strRef>
              <c:f>Лист1!$A$2:$A$3</c:f>
              <c:strCache>
                <c:ptCount val="2"/>
                <c:pt idx="0">
                  <c:v>2017 год</c:v>
                </c:pt>
                <c:pt idx="1">
                  <c:v>2018 год</c:v>
                </c:pt>
              </c:strCache>
            </c:strRef>
          </c:cat>
          <c:val>
            <c:numRef>
              <c:f>Лист1!$F$2:$F$3</c:f>
              <c:numCache>
                <c:formatCode>General</c:formatCode>
                <c:ptCount val="2"/>
                <c:pt idx="0">
                  <c:v>2</c:v>
                </c:pt>
                <c:pt idx="1">
                  <c:v>1</c:v>
                </c:pt>
              </c:numCache>
            </c:numRef>
          </c:val>
        </c:ser>
        <c:shape val="cylinder"/>
        <c:axId val="100419840"/>
        <c:axId val="100462592"/>
        <c:axId val="0"/>
      </c:bar3DChart>
      <c:catAx>
        <c:axId val="100419840"/>
        <c:scaling>
          <c:orientation val="minMax"/>
        </c:scaling>
        <c:axPos val="b"/>
        <c:tickLblPos val="nextTo"/>
        <c:crossAx val="100462592"/>
        <c:crosses val="autoZero"/>
        <c:auto val="1"/>
        <c:lblAlgn val="ctr"/>
        <c:lblOffset val="100"/>
      </c:catAx>
      <c:valAx>
        <c:axId val="100462592"/>
        <c:scaling>
          <c:orientation val="minMax"/>
        </c:scaling>
        <c:axPos val="l"/>
        <c:majorGridlines/>
        <c:numFmt formatCode="General" sourceLinked="1"/>
        <c:tickLblPos val="nextTo"/>
        <c:crossAx val="100419840"/>
        <c:crosses val="autoZero"/>
        <c:crossBetween val="between"/>
      </c:valAx>
    </c:plotArea>
    <c:legend>
      <c:legendPos val="r"/>
      <c:layout>
        <c:manualLayout>
          <c:xMode val="edge"/>
          <c:yMode val="edge"/>
          <c:x val="0.67493945185200577"/>
          <c:y val="0.19783366725327745"/>
          <c:w val="0.32038221831911295"/>
          <c:h val="0.56927797189078866"/>
        </c:manualLayout>
      </c:layout>
      <c:txPr>
        <a:bodyPr/>
        <a:lstStyle/>
        <a:p>
          <a:pPr>
            <a:defRPr>
              <a:latin typeface="Times New Roman" pitchFamily="18" charset="0"/>
              <a:cs typeface="Times New Roman" pitchFamily="18" charset="0"/>
            </a:defRPr>
          </a:pPr>
          <a:endParaRPr lang="ru-RU"/>
        </a:p>
      </c:txPr>
    </c:legend>
    <c:plotVisOnly val="1"/>
  </c:chart>
  <c:txPr>
    <a:bodyPr/>
    <a:lstStyle/>
    <a:p>
      <a:pPr>
        <a:defRPr sz="1800"/>
      </a:pPr>
      <a:endParaRPr lang="ru-RU"/>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ru-RU"/>
  <c:chart>
    <c:plotArea>
      <c:layout/>
      <c:barChart>
        <c:barDir val="col"/>
        <c:grouping val="clustered"/>
        <c:ser>
          <c:idx val="0"/>
          <c:order val="0"/>
          <c:tx>
            <c:strRef>
              <c:f>Лист1!$B$1</c:f>
              <c:strCache>
                <c:ptCount val="1"/>
                <c:pt idx="0">
                  <c:v>плоскостопие</c:v>
                </c:pt>
              </c:strCache>
            </c:strRef>
          </c:tx>
          <c:spPr>
            <a:solidFill>
              <a:srgbClr val="FF0000"/>
            </a:solidFill>
          </c:spPr>
          <c:dLbls>
            <c:txPr>
              <a:bodyPr/>
              <a:lstStyle/>
              <a:p>
                <a:pPr>
                  <a:defRPr sz="1400" b="1">
                    <a:latin typeface="Times New Roman" pitchFamily="18" charset="0"/>
                    <a:cs typeface="Times New Roman" pitchFamily="18" charset="0"/>
                  </a:defRPr>
                </a:pPr>
                <a:endParaRPr lang="ru-RU"/>
              </a:p>
            </c:txPr>
            <c:dLblPos val="ctr"/>
            <c:showVal val="1"/>
          </c:dLbls>
          <c:cat>
            <c:strRef>
              <c:f>Лист1!$A$2:$A$3</c:f>
              <c:strCache>
                <c:ptCount val="2"/>
                <c:pt idx="0">
                  <c:v>2017 год</c:v>
                </c:pt>
                <c:pt idx="1">
                  <c:v>2018 год</c:v>
                </c:pt>
              </c:strCache>
            </c:strRef>
          </c:cat>
          <c:val>
            <c:numRef>
              <c:f>Лист1!$B$2:$B$3</c:f>
              <c:numCache>
                <c:formatCode>General</c:formatCode>
                <c:ptCount val="2"/>
                <c:pt idx="0">
                  <c:v>14</c:v>
                </c:pt>
                <c:pt idx="1">
                  <c:v>16</c:v>
                </c:pt>
              </c:numCache>
            </c:numRef>
          </c:val>
        </c:ser>
        <c:ser>
          <c:idx val="1"/>
          <c:order val="1"/>
          <c:tx>
            <c:strRef>
              <c:f>Лист1!$C$1</c:f>
              <c:strCache>
                <c:ptCount val="1"/>
                <c:pt idx="0">
                  <c:v>дефект грудной клетки</c:v>
                </c:pt>
              </c:strCache>
            </c:strRef>
          </c:tx>
          <c:spPr>
            <a:solidFill>
              <a:srgbClr val="0070C0"/>
            </a:solidFill>
          </c:spPr>
          <c:dLbls>
            <c:txPr>
              <a:bodyPr/>
              <a:lstStyle/>
              <a:p>
                <a:pPr>
                  <a:defRPr sz="1400" b="1">
                    <a:latin typeface="Times New Roman" pitchFamily="18" charset="0"/>
                    <a:cs typeface="Times New Roman" pitchFamily="18" charset="0"/>
                  </a:defRPr>
                </a:pPr>
                <a:endParaRPr lang="ru-RU"/>
              </a:p>
            </c:txPr>
            <c:dLblPos val="ctr"/>
            <c:showVal val="1"/>
          </c:dLbls>
          <c:cat>
            <c:strRef>
              <c:f>Лист1!$A$2:$A$3</c:f>
              <c:strCache>
                <c:ptCount val="2"/>
                <c:pt idx="0">
                  <c:v>2017 год</c:v>
                </c:pt>
                <c:pt idx="1">
                  <c:v>2018 год</c:v>
                </c:pt>
              </c:strCache>
            </c:strRef>
          </c:cat>
          <c:val>
            <c:numRef>
              <c:f>Лист1!$C$2:$C$3</c:f>
              <c:numCache>
                <c:formatCode>General</c:formatCode>
                <c:ptCount val="2"/>
                <c:pt idx="0">
                  <c:v>2</c:v>
                </c:pt>
                <c:pt idx="1">
                  <c:v>2</c:v>
                </c:pt>
              </c:numCache>
            </c:numRef>
          </c:val>
        </c:ser>
        <c:ser>
          <c:idx val="2"/>
          <c:order val="2"/>
          <c:tx>
            <c:strRef>
              <c:f>Лист1!$D$1</c:f>
              <c:strCache>
                <c:ptCount val="1"/>
                <c:pt idx="0">
                  <c:v>нарушение осанки</c:v>
                </c:pt>
              </c:strCache>
            </c:strRef>
          </c:tx>
          <c:spPr>
            <a:solidFill>
              <a:srgbClr val="FFFF00"/>
            </a:solidFill>
          </c:spPr>
          <c:dLbls>
            <c:txPr>
              <a:bodyPr/>
              <a:lstStyle/>
              <a:p>
                <a:pPr>
                  <a:defRPr sz="1400" b="1">
                    <a:latin typeface="Times New Roman" pitchFamily="18" charset="0"/>
                    <a:cs typeface="Times New Roman" pitchFamily="18" charset="0"/>
                  </a:defRPr>
                </a:pPr>
                <a:endParaRPr lang="ru-RU"/>
              </a:p>
            </c:txPr>
            <c:dLblPos val="ctr"/>
            <c:showVal val="1"/>
          </c:dLbls>
          <c:cat>
            <c:strRef>
              <c:f>Лист1!$A$2:$A$3</c:f>
              <c:strCache>
                <c:ptCount val="2"/>
                <c:pt idx="0">
                  <c:v>2017 год</c:v>
                </c:pt>
                <c:pt idx="1">
                  <c:v>2018 год</c:v>
                </c:pt>
              </c:strCache>
            </c:strRef>
          </c:cat>
          <c:val>
            <c:numRef>
              <c:f>Лист1!$D$2:$D$3</c:f>
              <c:numCache>
                <c:formatCode>General</c:formatCode>
                <c:ptCount val="2"/>
                <c:pt idx="0">
                  <c:v>3</c:v>
                </c:pt>
                <c:pt idx="1">
                  <c:v>3</c:v>
                </c:pt>
              </c:numCache>
            </c:numRef>
          </c:val>
        </c:ser>
        <c:ser>
          <c:idx val="3"/>
          <c:order val="3"/>
          <c:tx>
            <c:strRef>
              <c:f>Лист1!$E$1</c:f>
              <c:strCache>
                <c:ptCount val="1"/>
                <c:pt idx="0">
                  <c:v>пупочная грыжа</c:v>
                </c:pt>
              </c:strCache>
            </c:strRef>
          </c:tx>
          <c:spPr>
            <a:solidFill>
              <a:srgbClr val="7030A0"/>
            </a:solidFill>
          </c:spPr>
          <c:dLbls>
            <c:txPr>
              <a:bodyPr/>
              <a:lstStyle/>
              <a:p>
                <a:pPr>
                  <a:defRPr sz="1400" b="1">
                    <a:latin typeface="Times New Roman" pitchFamily="18" charset="0"/>
                    <a:cs typeface="Times New Roman" pitchFamily="18" charset="0"/>
                  </a:defRPr>
                </a:pPr>
                <a:endParaRPr lang="ru-RU"/>
              </a:p>
            </c:txPr>
            <c:dLblPos val="ctr"/>
            <c:showVal val="1"/>
          </c:dLbls>
          <c:cat>
            <c:strRef>
              <c:f>Лист1!$A$2:$A$3</c:f>
              <c:strCache>
                <c:ptCount val="2"/>
                <c:pt idx="0">
                  <c:v>2017 год</c:v>
                </c:pt>
                <c:pt idx="1">
                  <c:v>2018 год</c:v>
                </c:pt>
              </c:strCache>
            </c:strRef>
          </c:cat>
          <c:val>
            <c:numRef>
              <c:f>Лист1!$E$2:$E$3</c:f>
              <c:numCache>
                <c:formatCode>General</c:formatCode>
                <c:ptCount val="2"/>
                <c:pt idx="0">
                  <c:v>9</c:v>
                </c:pt>
                <c:pt idx="1">
                  <c:v>5</c:v>
                </c:pt>
              </c:numCache>
            </c:numRef>
          </c:val>
        </c:ser>
        <c:axId val="100519936"/>
        <c:axId val="100521472"/>
      </c:barChart>
      <c:catAx>
        <c:axId val="100519936"/>
        <c:scaling>
          <c:orientation val="minMax"/>
        </c:scaling>
        <c:axPos val="b"/>
        <c:tickLblPos val="nextTo"/>
        <c:txPr>
          <a:bodyPr/>
          <a:lstStyle/>
          <a:p>
            <a:pPr>
              <a:defRPr b="1" baseline="0">
                <a:latin typeface="Times New Roman" pitchFamily="18" charset="0"/>
              </a:defRPr>
            </a:pPr>
            <a:endParaRPr lang="ru-RU"/>
          </a:p>
        </c:txPr>
        <c:crossAx val="100521472"/>
        <c:crosses val="autoZero"/>
        <c:auto val="1"/>
        <c:lblAlgn val="ctr"/>
        <c:lblOffset val="100"/>
      </c:catAx>
      <c:valAx>
        <c:axId val="100521472"/>
        <c:scaling>
          <c:orientation val="minMax"/>
        </c:scaling>
        <c:axPos val="l"/>
        <c:majorGridlines/>
        <c:numFmt formatCode="General" sourceLinked="1"/>
        <c:tickLblPos val="nextTo"/>
        <c:txPr>
          <a:bodyPr/>
          <a:lstStyle/>
          <a:p>
            <a:pPr>
              <a:defRPr baseline="0">
                <a:latin typeface="Times New Roman" pitchFamily="18" charset="0"/>
              </a:defRPr>
            </a:pPr>
            <a:endParaRPr lang="ru-RU"/>
          </a:p>
        </c:txPr>
        <c:crossAx val="100519936"/>
        <c:crosses val="autoZero"/>
        <c:crossBetween val="between"/>
      </c:valAx>
    </c:plotArea>
    <c:legend>
      <c:legendPos val="r"/>
      <c:layout>
        <c:manualLayout>
          <c:xMode val="edge"/>
          <c:yMode val="edge"/>
          <c:x val="0.66249707952266235"/>
          <c:y val="0.2652149731283609"/>
          <c:w val="0.30897273865590485"/>
          <c:h val="0.50952255968003957"/>
        </c:manualLayout>
      </c:layout>
      <c:txPr>
        <a:bodyPr/>
        <a:lstStyle/>
        <a:p>
          <a:pPr>
            <a:defRPr sz="1400" baseline="0">
              <a:latin typeface="Times New Roman" pitchFamily="18" charset="0"/>
            </a:defRPr>
          </a:pPr>
          <a:endParaRPr lang="ru-RU"/>
        </a:p>
      </c:txPr>
    </c:legend>
    <c:plotVisOnly val="1"/>
  </c:chart>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1E6C82-DCD7-47E6-8934-1FF575CAD30F}" type="datetimeFigureOut">
              <a:rPr lang="ru-RU" smtClean="0"/>
              <a:pPr/>
              <a:t>23.05.2019</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F395913-C3FE-4FA7-A800-41B31FFA843A}"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CF395913-C3FE-4FA7-A800-41B31FFA843A}" type="slidenum">
              <a:rPr lang="ru-RU" smtClean="0"/>
              <a:pPr/>
              <a:t>20</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3F24DDC4-AEA8-4FFB-BF00-3C012B957A24}" type="datetimeFigureOut">
              <a:rPr lang="ru-RU" smtClean="0"/>
              <a:pPr/>
              <a:t>23.05.2019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B306117-64AB-4558-A405-5BC298253519}"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F24DDC4-AEA8-4FFB-BF00-3C012B957A24}" type="datetimeFigureOut">
              <a:rPr lang="ru-RU" smtClean="0"/>
              <a:pPr/>
              <a:t>23.05.2019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B306117-64AB-4558-A405-5BC298253519}"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F24DDC4-AEA8-4FFB-BF00-3C012B957A24}" type="datetimeFigureOut">
              <a:rPr lang="ru-RU" smtClean="0"/>
              <a:pPr/>
              <a:t>23.05.2019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B306117-64AB-4558-A405-5BC298253519}"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F24DDC4-AEA8-4FFB-BF00-3C012B957A24}" type="datetimeFigureOut">
              <a:rPr lang="ru-RU" smtClean="0"/>
              <a:pPr/>
              <a:t>23.05.2019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B306117-64AB-4558-A405-5BC298253519}"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3F24DDC4-AEA8-4FFB-BF00-3C012B957A24}" type="datetimeFigureOut">
              <a:rPr lang="ru-RU" smtClean="0"/>
              <a:pPr/>
              <a:t>23.05.2019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B306117-64AB-4558-A405-5BC298253519}"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3F24DDC4-AEA8-4FFB-BF00-3C012B957A24}" type="datetimeFigureOut">
              <a:rPr lang="ru-RU" smtClean="0"/>
              <a:pPr/>
              <a:t>23.05.2019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B306117-64AB-4558-A405-5BC298253519}"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3F24DDC4-AEA8-4FFB-BF00-3C012B957A24}" type="datetimeFigureOut">
              <a:rPr lang="ru-RU" smtClean="0"/>
              <a:pPr/>
              <a:t>23.05.2019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CB306117-64AB-4558-A405-5BC298253519}"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3F24DDC4-AEA8-4FFB-BF00-3C012B957A24}" type="datetimeFigureOut">
              <a:rPr lang="ru-RU" smtClean="0"/>
              <a:pPr/>
              <a:t>23.05.2019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CB306117-64AB-4558-A405-5BC298253519}"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3F24DDC4-AEA8-4FFB-BF00-3C012B957A24}" type="datetimeFigureOut">
              <a:rPr lang="ru-RU" smtClean="0"/>
              <a:pPr/>
              <a:t>23.05.2019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CB306117-64AB-4558-A405-5BC298253519}"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3F24DDC4-AEA8-4FFB-BF00-3C012B957A24}" type="datetimeFigureOut">
              <a:rPr lang="ru-RU" smtClean="0"/>
              <a:pPr/>
              <a:t>23.05.2019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B306117-64AB-4558-A405-5BC298253519}"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3F24DDC4-AEA8-4FFB-BF00-3C012B957A24}" type="datetimeFigureOut">
              <a:rPr lang="ru-RU" smtClean="0"/>
              <a:pPr/>
              <a:t>23.05.2019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B306117-64AB-4558-A405-5BC298253519}"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24DDC4-AEA8-4FFB-BF00-3C012B957A24}" type="datetimeFigureOut">
              <a:rPr lang="ru-RU" smtClean="0"/>
              <a:pPr/>
              <a:t>23.05.2019</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306117-64AB-4558-A405-5BC298253519}"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jpeg"/><Relationship Id="rId1" Type="http://schemas.openxmlformats.org/officeDocument/2006/relationships/slideLayout" Target="../slideLayouts/slideLayout5.xml"/><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jpeg"/><Relationship Id="rId1" Type="http://schemas.openxmlformats.org/officeDocument/2006/relationships/slideLayout" Target="../slideLayouts/slideLayout5.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jpeg"/><Relationship Id="rId1" Type="http://schemas.openxmlformats.org/officeDocument/2006/relationships/slideLayout" Target="../slideLayouts/slideLayout5.xml"/><Relationship Id="rId5" Type="http://schemas.openxmlformats.org/officeDocument/2006/relationships/image" Target="../media/image19.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jpeg"/><Relationship Id="rId1" Type="http://schemas.openxmlformats.org/officeDocument/2006/relationships/slideLayout" Target="../slideLayouts/slideLayout5.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hyperlink" Target="http://images.yandex.ru/yandsearch?p=6&amp;text=%D0%B7%D0%B0%D0%BA%D0%B0%D0%BB%D0%B8%D0%B2%D0%B0%D0%BD%D0%B8%D0%B5%20%20%20%D0%BD%D0%BE%D0%B3%20%D0%B4%D0%B5%D1%82%D0%B5%D0%B9%20%D0%B2%20%D0%B4%D0%B5%D1%82%D1%81%D0%BA%D0%BE%D0%BC%20%D1%81%D0%B0%D0%B4%D1%83&amp;fp=6&amp;pos=194&amp;uinfo=ww-1508-wh-709-fw-1283-fh-503-pd-1.0499999523162841&amp;rpt=simage&amp;img_url=http://kurs.znate.ru/pars_docs/refs/110/109092/109092_html_74c50e5a.jpg" TargetMode="External"/><Relationship Id="rId2" Type="http://schemas.openxmlformats.org/officeDocument/2006/relationships/image" Target="../media/image2.jpeg"/><Relationship Id="rId1" Type="http://schemas.openxmlformats.org/officeDocument/2006/relationships/slideLayout" Target="../slideLayouts/slideLayout5.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hyperlink" Target="https://an.yandex.ru/count/VCdFpNFC-UO501C2CIz1Xbm00000E9wf6a02I09Wl0Xe173ofC323O01s8yGY06nxlR4D901gC-Bc2-O0TJWb-8je06ipukOBwW1lj-NuYsu0RAWzTaPm042s06S-kOKu06esDWKw0640lW10OW21g02oi_u5ha2Egc0zR4B38Fm0hkmYEi1-0A2W820WB1OW0FhfPw-3eW3gfVvdGQO0zZK0h031BW4_m7e1ACD-0Jn-HA81V7v4f05weyLe0MDv0Me1U3e1B05uEW4k0MrhmN01TY04iW5-Ca4q0Nwf0BW1Gpm1G6O1e3nXPS5e0Pcg0PcoGOMhcFTu5qOBT465aAPLE5T62tP1W00031z0000gGVNP1nLA8tS3x07W82GFD070k07XWg020BG2BgAW830a802u0ZbfxmBW0e1mGe00000003mFzWA0k0AW8bw-0g0jHY82mog2n2aVxqIrsG00BABB93FWmK0m0k0emN82u3Kam7P2zTa75KeZTmFw0ln-HBm2mk83CZitxu1w0mRc0tztvC1u0q2YGu00000003mFv0Em8Gzc0wMt8xhZRoNZ2sW3i24FR0E0Q4F00000000y3-e3zV9aThafAFk3zaFrKk6Y6B5yZ_W3m604FgDlX6G4BIyeBhZYxx33veG2H400000003mFyWG1FWG0e0H0eWH0v0H0wWHm8Gzi141?stat-id=6&amp;test-tag=388677763127297&amp;format-type=54&amp;actual-format=40&amp;banner-test-tags=eyI2MzMzNDk0MjI4IjoiMzg4Njc3MzYwNDUxNTg0In0=&amp;" TargetMode="External"/><Relationship Id="rId2" Type="http://schemas.openxmlformats.org/officeDocument/2006/relationships/image" Target="../media/image2.jpeg"/><Relationship Id="rId1" Type="http://schemas.openxmlformats.org/officeDocument/2006/relationships/slideLayout" Target="../slideLayouts/slideLayout5.xml"/><Relationship Id="rId5" Type="http://schemas.openxmlformats.org/officeDocument/2006/relationships/image" Target="../media/image25.jpe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jpeg"/><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jpeg"/><Relationship Id="rId1" Type="http://schemas.openxmlformats.org/officeDocument/2006/relationships/slideLayout" Target="../slideLayouts/slideLayout8.xml"/><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jpeg"/><Relationship Id="rId1" Type="http://schemas.openxmlformats.org/officeDocument/2006/relationships/slideLayout" Target="../slideLayouts/slideLayout5.xml"/><Relationship Id="rId5" Type="http://schemas.openxmlformats.org/officeDocument/2006/relationships/image" Target="../media/image37.jpeg"/><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jpeg"/><Relationship Id="rId1" Type="http://schemas.openxmlformats.org/officeDocument/2006/relationships/slideLayout" Target="../slideLayouts/slideLayout5.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jpeg"/><Relationship Id="rId1" Type="http://schemas.openxmlformats.org/officeDocument/2006/relationships/slideLayout" Target="../slideLayouts/slideLayout5.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jpeg"/><Relationship Id="rId1" Type="http://schemas.openxmlformats.org/officeDocument/2006/relationships/slideLayout" Target="../slideLayouts/slideLayout5.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2.jpeg"/><Relationship Id="rId1" Type="http://schemas.openxmlformats.org/officeDocument/2006/relationships/slideLayout" Target="../slideLayouts/slideLayout5.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2.jpeg"/><Relationship Id="rId1" Type="http://schemas.openxmlformats.org/officeDocument/2006/relationships/slideLayout" Target="../slideLayouts/slideLayout5.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3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2.jpeg"/><Relationship Id="rId1" Type="http://schemas.openxmlformats.org/officeDocument/2006/relationships/slideLayout" Target="../slideLayouts/slideLayout5.xml"/><Relationship Id="rId5" Type="http://schemas.openxmlformats.org/officeDocument/2006/relationships/image" Target="../media/image60.jpeg"/><Relationship Id="rId4" Type="http://schemas.openxmlformats.org/officeDocument/2006/relationships/image" Target="../media/image59.jpeg"/></Relationships>
</file>

<file path=ppt/slides/_rels/slide3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2.jpeg"/><Relationship Id="rId1" Type="http://schemas.openxmlformats.org/officeDocument/2006/relationships/slideLayout" Target="../slideLayouts/slideLayout5.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3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2.jpeg"/><Relationship Id="rId1" Type="http://schemas.openxmlformats.org/officeDocument/2006/relationships/slideLayout" Target="../slideLayouts/slideLayout5.xml"/><Relationship Id="rId5" Type="http://schemas.openxmlformats.org/officeDocument/2006/relationships/image" Target="../media/image67.jpeg"/><Relationship Id="rId4" Type="http://schemas.openxmlformats.org/officeDocument/2006/relationships/image" Target="../media/image66.jpeg"/></Relationships>
</file>

<file path=ppt/slides/_rels/slide3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2.jpeg"/><Relationship Id="rId1" Type="http://schemas.openxmlformats.org/officeDocument/2006/relationships/slideLayout" Target="../slideLayouts/slideLayout5.xml"/><Relationship Id="rId5" Type="http://schemas.openxmlformats.org/officeDocument/2006/relationships/image" Target="../media/image70.jpeg"/><Relationship Id="rId4" Type="http://schemas.openxmlformats.org/officeDocument/2006/relationships/image" Target="../media/image69.jpeg"/></Relationships>
</file>

<file path=ppt/slides/_rels/slide3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2.jpeg"/><Relationship Id="rId1" Type="http://schemas.openxmlformats.org/officeDocument/2006/relationships/slideLayout" Target="../slideLayouts/slideLayout4.xml"/><Relationship Id="rId5" Type="http://schemas.openxmlformats.org/officeDocument/2006/relationships/image" Target="../media/image73.jpeg"/><Relationship Id="rId4" Type="http://schemas.openxmlformats.org/officeDocument/2006/relationships/image" Target="../media/image72.jpeg"/></Relationships>
</file>

<file path=ppt/slides/_rels/slide3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jpeg"/><Relationship Id="rId1" Type="http://schemas.openxmlformats.org/officeDocument/2006/relationships/slideLayout" Target="../slideLayouts/slideLayout8.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Desktop\рис\s1200.png"/>
          <p:cNvPicPr>
            <a:picLocks noChangeAspect="1" noChangeArrowheads="1"/>
          </p:cNvPicPr>
          <p:nvPr/>
        </p:nvPicPr>
        <p:blipFill>
          <a:blip r:embed="rId2"/>
          <a:srcRect/>
          <a:stretch>
            <a:fillRect/>
          </a:stretch>
        </p:blipFill>
        <p:spPr bwMode="auto">
          <a:xfrm>
            <a:off x="-1066422" y="0"/>
            <a:ext cx="10210422" cy="6858000"/>
          </a:xfrm>
          <a:prstGeom prst="rect">
            <a:avLst/>
          </a:prstGeom>
          <a:noFill/>
        </p:spPr>
      </p:pic>
      <p:sp>
        <p:nvSpPr>
          <p:cNvPr id="2" name="Заголовок 1"/>
          <p:cNvSpPr>
            <a:spLocks noGrp="1"/>
          </p:cNvSpPr>
          <p:nvPr>
            <p:ph type="ctrTitle"/>
          </p:nvPr>
        </p:nvSpPr>
        <p:spPr>
          <a:xfrm>
            <a:off x="1857356" y="1000108"/>
            <a:ext cx="5143536" cy="2143140"/>
          </a:xfrm>
        </p:spPr>
        <p:txBody>
          <a:bodyPr>
            <a:normAutofit/>
          </a:bodyPr>
          <a:lstStyle/>
          <a:p>
            <a:r>
              <a:rPr lang="ru-RU" sz="2400" b="1" dirty="0" smtClean="0">
                <a:solidFill>
                  <a:srgbClr val="C00000"/>
                </a:solidFill>
                <a:latin typeface="Times New Roman" pitchFamily="18" charset="0"/>
                <a:cs typeface="Times New Roman" pitchFamily="18" charset="0"/>
              </a:rPr>
              <a:t>Что такое плоскостопие и нарушение осанки?</a:t>
            </a:r>
            <a:br>
              <a:rPr lang="ru-RU" sz="2400" b="1" dirty="0" smtClean="0">
                <a:solidFill>
                  <a:srgbClr val="C00000"/>
                </a:solidFill>
                <a:latin typeface="Times New Roman" pitchFamily="18" charset="0"/>
                <a:cs typeface="Times New Roman" pitchFamily="18" charset="0"/>
              </a:rPr>
            </a:br>
            <a:r>
              <a:rPr lang="ru-RU" sz="2400" b="1" dirty="0" smtClean="0">
                <a:solidFill>
                  <a:srgbClr val="C00000"/>
                </a:solidFill>
                <a:latin typeface="Times New Roman" pitchFamily="18" charset="0"/>
                <a:cs typeface="Times New Roman" pitchFamily="18" charset="0"/>
              </a:rPr>
              <a:t>Значение лечебной физкультуры.</a:t>
            </a:r>
            <a:endParaRPr lang="ru-RU" sz="2400" b="1" dirty="0">
              <a:solidFill>
                <a:srgbClr val="C00000"/>
              </a:solidFill>
              <a:latin typeface="Times New Roman" pitchFamily="18" charset="0"/>
              <a:cs typeface="Times New Roman" pitchFamily="18" charset="0"/>
            </a:endParaRPr>
          </a:p>
        </p:txBody>
      </p:sp>
      <p:sp>
        <p:nvSpPr>
          <p:cNvPr id="3" name="Подзаголовок 2"/>
          <p:cNvSpPr>
            <a:spLocks noGrp="1"/>
          </p:cNvSpPr>
          <p:nvPr>
            <p:ph type="subTitle" idx="1"/>
          </p:nvPr>
        </p:nvSpPr>
        <p:spPr>
          <a:xfrm>
            <a:off x="3357554" y="4000504"/>
            <a:ext cx="4972040" cy="1252534"/>
          </a:xfrm>
        </p:spPr>
        <p:txBody>
          <a:bodyPr>
            <a:normAutofit/>
          </a:bodyPr>
          <a:lstStyle/>
          <a:p>
            <a:r>
              <a:rPr lang="ru-RU" sz="2000" b="1" dirty="0" smtClean="0">
                <a:solidFill>
                  <a:srgbClr val="C00000"/>
                </a:solidFill>
                <a:latin typeface="Times New Roman" pitchFamily="18" charset="0"/>
                <a:cs typeface="Times New Roman" pitchFamily="18" charset="0"/>
              </a:rPr>
              <a:t>Подготовила</a:t>
            </a:r>
            <a:r>
              <a:rPr lang="en-US" sz="2000" b="1" dirty="0" smtClean="0">
                <a:solidFill>
                  <a:srgbClr val="C00000"/>
                </a:solidFill>
                <a:latin typeface="Times New Roman" pitchFamily="18" charset="0"/>
                <a:cs typeface="Times New Roman" pitchFamily="18" charset="0"/>
              </a:rPr>
              <a:t>:</a:t>
            </a:r>
            <a:r>
              <a:rPr lang="ru-RU" sz="2000" b="1" dirty="0" smtClean="0">
                <a:solidFill>
                  <a:srgbClr val="C00000"/>
                </a:solidFill>
                <a:latin typeface="Times New Roman" pitchFamily="18" charset="0"/>
                <a:cs typeface="Times New Roman" pitchFamily="18" charset="0"/>
              </a:rPr>
              <a:t> </a:t>
            </a:r>
            <a:r>
              <a:rPr lang="ru-RU" sz="2000" b="1" dirty="0" err="1" smtClean="0">
                <a:solidFill>
                  <a:srgbClr val="C00000"/>
                </a:solidFill>
                <a:latin typeface="Times New Roman" pitchFamily="18" charset="0"/>
                <a:cs typeface="Times New Roman" pitchFamily="18" charset="0"/>
              </a:rPr>
              <a:t>Лямина</a:t>
            </a:r>
            <a:r>
              <a:rPr lang="ru-RU" sz="2000" b="1" dirty="0" smtClean="0">
                <a:solidFill>
                  <a:srgbClr val="C00000"/>
                </a:solidFill>
                <a:latin typeface="Times New Roman" pitchFamily="18" charset="0"/>
                <a:cs typeface="Times New Roman" pitchFamily="18" charset="0"/>
              </a:rPr>
              <a:t> Г.П</a:t>
            </a:r>
            <a:r>
              <a:rPr lang="ru-RU" sz="2000" b="1" dirty="0" smtClean="0">
                <a:latin typeface="Times New Roman" pitchFamily="18" charset="0"/>
                <a:cs typeface="Times New Roman" pitchFamily="18" charset="0"/>
              </a:rPr>
              <a:t>.</a:t>
            </a:r>
            <a:endParaRPr lang="ru-RU" sz="20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User\Desktop\рис\dream-of-grassland-powerpoint-templates.jpg"/>
          <p:cNvPicPr>
            <a:picLocks noChangeAspect="1" noChangeArrowheads="1"/>
          </p:cNvPicPr>
          <p:nvPr/>
        </p:nvPicPr>
        <p:blipFill>
          <a:blip r:embed="rId2"/>
          <a:srcRect/>
          <a:stretch>
            <a:fillRect/>
          </a:stretch>
        </p:blipFill>
        <p:spPr bwMode="auto">
          <a:xfrm>
            <a:off x="-1143040" y="-785842"/>
            <a:ext cx="11430000" cy="8572500"/>
          </a:xfrm>
          <a:prstGeom prst="rect">
            <a:avLst/>
          </a:prstGeom>
          <a:noFill/>
        </p:spPr>
      </p:pic>
      <p:sp>
        <p:nvSpPr>
          <p:cNvPr id="11" name="Заголовок 10"/>
          <p:cNvSpPr>
            <a:spLocks noGrp="1"/>
          </p:cNvSpPr>
          <p:nvPr>
            <p:ph type="title"/>
          </p:nvPr>
        </p:nvSpPr>
        <p:spPr>
          <a:xfrm>
            <a:off x="785786" y="274638"/>
            <a:ext cx="7901014" cy="1143000"/>
          </a:xfrm>
        </p:spPr>
        <p:txBody>
          <a:bodyPr>
            <a:normAutofit/>
          </a:bodyPr>
          <a:lstStyle/>
          <a:p>
            <a:r>
              <a:rPr lang="ru-RU" sz="2400" b="1" dirty="0" smtClean="0">
                <a:solidFill>
                  <a:srgbClr val="C00000"/>
                </a:solidFill>
                <a:latin typeface="Times New Roman" pitchFamily="18" charset="0"/>
                <a:cs typeface="Times New Roman" pitchFamily="18" charset="0"/>
              </a:rPr>
              <a:t>Выявить плоскостопие должен врач ортопед</a:t>
            </a:r>
            <a:endParaRPr lang="ru-RU" sz="2400" dirty="0"/>
          </a:p>
        </p:txBody>
      </p:sp>
      <p:sp>
        <p:nvSpPr>
          <p:cNvPr id="12" name="Текст 11"/>
          <p:cNvSpPr>
            <a:spLocks noGrp="1"/>
          </p:cNvSpPr>
          <p:nvPr>
            <p:ph type="body" idx="1"/>
          </p:nvPr>
        </p:nvSpPr>
        <p:spPr>
          <a:xfrm>
            <a:off x="785786" y="1535113"/>
            <a:ext cx="7929618" cy="639762"/>
          </a:xfrm>
        </p:spPr>
        <p:txBody>
          <a:bodyPr>
            <a:normAutofit fontScale="92500" lnSpcReduction="10000"/>
          </a:bodyPr>
          <a:lstStyle/>
          <a:p>
            <a:pPr algn="ctr"/>
            <a:r>
              <a:rPr lang="ru-RU" sz="1900" i="1" dirty="0" err="1" smtClean="0">
                <a:latin typeface="Times New Roman" pitchFamily="18" charset="0"/>
                <a:cs typeface="Times New Roman" pitchFamily="18" charset="0"/>
              </a:rPr>
              <a:t>Плантография</a:t>
            </a:r>
            <a:r>
              <a:rPr lang="ru-RU" sz="1900" i="1" dirty="0" smtClean="0">
                <a:latin typeface="Times New Roman" pitchFamily="18" charset="0"/>
                <a:cs typeface="Times New Roman" pitchFamily="18" charset="0"/>
              </a:rPr>
              <a:t> – методика получения отпечатков стопы на специальном приборе - </a:t>
            </a:r>
            <a:r>
              <a:rPr lang="ru-RU" sz="1900" i="1" dirty="0" err="1" smtClean="0">
                <a:latin typeface="Times New Roman" pitchFamily="18" charset="0"/>
                <a:cs typeface="Times New Roman" pitchFamily="18" charset="0"/>
              </a:rPr>
              <a:t>плантографе</a:t>
            </a:r>
            <a:r>
              <a:rPr lang="ru-RU" sz="1900" i="1" dirty="0" smtClean="0">
                <a:latin typeface="Times New Roman" pitchFamily="18" charset="0"/>
                <a:cs typeface="Times New Roman" pitchFamily="18" charset="0"/>
              </a:rPr>
              <a:t> </a:t>
            </a:r>
          </a:p>
          <a:p>
            <a:pPr algn="ctr"/>
            <a:endParaRPr lang="ru-RU" dirty="0"/>
          </a:p>
        </p:txBody>
      </p:sp>
      <p:sp>
        <p:nvSpPr>
          <p:cNvPr id="14" name="Текст 13"/>
          <p:cNvSpPr>
            <a:spLocks noGrp="1"/>
          </p:cNvSpPr>
          <p:nvPr>
            <p:ph type="body" sz="quarter" idx="3"/>
          </p:nvPr>
        </p:nvSpPr>
        <p:spPr/>
        <p:txBody>
          <a:bodyPr/>
          <a:lstStyle/>
          <a:p>
            <a:endParaRPr lang="ru-RU" dirty="0"/>
          </a:p>
        </p:txBody>
      </p:sp>
      <p:pic>
        <p:nvPicPr>
          <p:cNvPr id="16" name="Picture 2" descr="C:\Users\User\Desktop\фото Лфк\IMG_20190221_112823.jpg"/>
          <p:cNvPicPr>
            <a:picLocks noGrp="1" noChangeAspect="1" noChangeArrowheads="1"/>
          </p:cNvPicPr>
          <p:nvPr>
            <p:ph sz="half" idx="2"/>
          </p:nvPr>
        </p:nvPicPr>
        <p:blipFill>
          <a:blip r:embed="rId3" cstate="print"/>
          <a:srcRect/>
          <a:stretch>
            <a:fillRect/>
          </a:stretch>
        </p:blipFill>
        <p:spPr bwMode="auto">
          <a:xfrm>
            <a:off x="714348" y="2357430"/>
            <a:ext cx="2892225" cy="3857652"/>
          </a:xfrm>
          <a:prstGeom prst="rect">
            <a:avLst/>
          </a:prstGeom>
          <a:noFill/>
        </p:spPr>
      </p:pic>
      <p:pic>
        <p:nvPicPr>
          <p:cNvPr id="18" name="Picture 3" descr="C:\Users\User\Desktop\фото Лфк\IMG_20190221_123941.jpg"/>
          <p:cNvPicPr>
            <a:picLocks noGrp="1" noChangeAspect="1" noChangeArrowheads="1"/>
          </p:cNvPicPr>
          <p:nvPr>
            <p:ph sz="quarter" idx="4"/>
          </p:nvPr>
        </p:nvPicPr>
        <p:blipFill>
          <a:blip r:embed="rId4" cstate="print"/>
          <a:srcRect/>
          <a:stretch>
            <a:fillRect/>
          </a:stretch>
        </p:blipFill>
        <p:spPr bwMode="auto">
          <a:xfrm>
            <a:off x="5929323" y="2357430"/>
            <a:ext cx="2714644" cy="3786214"/>
          </a:xfrm>
          <a:prstGeom prst="rect">
            <a:avLst/>
          </a:prstGeom>
          <a:noFill/>
        </p:spPr>
      </p:pic>
      <p:pic>
        <p:nvPicPr>
          <p:cNvPr id="19" name="Picture 2" descr="C:\Users\User\Desktop\фото Лфк\IMG_20190221_120132.jpg"/>
          <p:cNvPicPr>
            <a:picLocks noGrp="1" noChangeAspect="1" noChangeArrowheads="1"/>
          </p:cNvPicPr>
          <p:nvPr>
            <p:ph sz="quarter" idx="4"/>
          </p:nvPr>
        </p:nvPicPr>
        <p:blipFill>
          <a:blip r:embed="rId5" cstate="print"/>
          <a:srcRect/>
          <a:stretch>
            <a:fillRect/>
          </a:stretch>
        </p:blipFill>
        <p:spPr bwMode="auto">
          <a:xfrm rot="5400000">
            <a:off x="3486881" y="3442549"/>
            <a:ext cx="2527428" cy="19288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User\Desktop\рис\dream-of-grassland-powerpoint-templates.jpg"/>
          <p:cNvPicPr>
            <a:picLocks noChangeAspect="1" noChangeArrowheads="1"/>
          </p:cNvPicPr>
          <p:nvPr/>
        </p:nvPicPr>
        <p:blipFill>
          <a:blip r:embed="rId2"/>
          <a:srcRect/>
          <a:stretch>
            <a:fillRect/>
          </a:stretch>
        </p:blipFill>
        <p:spPr bwMode="auto">
          <a:xfrm>
            <a:off x="-928726" y="-857280"/>
            <a:ext cx="11430000" cy="8572500"/>
          </a:xfrm>
          <a:prstGeom prst="rect">
            <a:avLst/>
          </a:prstGeom>
          <a:noFill/>
        </p:spPr>
      </p:pic>
      <p:sp>
        <p:nvSpPr>
          <p:cNvPr id="2" name="Заголовок 1"/>
          <p:cNvSpPr>
            <a:spLocks noGrp="1"/>
          </p:cNvSpPr>
          <p:nvPr>
            <p:ph type="title"/>
          </p:nvPr>
        </p:nvSpPr>
        <p:spPr>
          <a:xfrm>
            <a:off x="357158" y="-500090"/>
            <a:ext cx="8643998" cy="2143140"/>
          </a:xfrm>
        </p:spPr>
        <p:txBody>
          <a:bodyPr>
            <a:normAutofit/>
          </a:bodyPr>
          <a:lstStyle/>
          <a:p>
            <a:r>
              <a:rPr lang="ru-RU" sz="2400" b="1" dirty="0" smtClean="0">
                <a:solidFill>
                  <a:srgbClr val="C00000"/>
                </a:solidFill>
                <a:latin typeface="Times New Roman" pitchFamily="18" charset="0"/>
                <a:cs typeface="Times New Roman" pitchFamily="18" charset="0"/>
              </a:rPr>
              <a:t/>
            </a:r>
            <a:br>
              <a:rPr lang="ru-RU" sz="2400" b="1" dirty="0" smtClean="0">
                <a:solidFill>
                  <a:srgbClr val="C00000"/>
                </a:solidFill>
                <a:latin typeface="Times New Roman" pitchFamily="18" charset="0"/>
                <a:cs typeface="Times New Roman" pitchFamily="18" charset="0"/>
              </a:rPr>
            </a:br>
            <a:r>
              <a:rPr lang="ru-RU" sz="2400" b="1" dirty="0" smtClean="0">
                <a:solidFill>
                  <a:srgbClr val="C00000"/>
                </a:solidFill>
                <a:latin typeface="Times New Roman" pitchFamily="18" charset="0"/>
                <a:cs typeface="Times New Roman" pitchFamily="18" charset="0"/>
              </a:rPr>
              <a:t>Лечение плоскостопия</a:t>
            </a:r>
            <a:br>
              <a:rPr lang="ru-RU" sz="2400" b="1" dirty="0" smtClean="0">
                <a:solidFill>
                  <a:srgbClr val="C00000"/>
                </a:solidFill>
                <a:latin typeface="Times New Roman" pitchFamily="18" charset="0"/>
                <a:cs typeface="Times New Roman" pitchFamily="18" charset="0"/>
              </a:rPr>
            </a:br>
            <a:r>
              <a:rPr lang="ru-RU" sz="2000" dirty="0" smtClean="0">
                <a:latin typeface="Times New Roman" pitchFamily="18" charset="0"/>
                <a:cs typeface="Times New Roman" pitchFamily="18" charset="0"/>
              </a:rPr>
              <a:t/>
            </a:r>
            <a:br>
              <a:rPr lang="ru-RU" sz="2000" dirty="0" smtClean="0">
                <a:latin typeface="Times New Roman" pitchFamily="18" charset="0"/>
                <a:cs typeface="Times New Roman" pitchFamily="18" charset="0"/>
              </a:rPr>
            </a:br>
            <a:r>
              <a:rPr lang="ru-RU" sz="2000" dirty="0" smtClean="0">
                <a:latin typeface="Times New Roman" pitchFamily="18" charset="0"/>
                <a:cs typeface="Times New Roman" pitchFamily="18" charset="0"/>
              </a:rPr>
              <a:t>Полностью вылечить его можно лишь в детском возрасте. Чем раньше обнаружено плоскостопие, тем более благоприятным будет его лечение.</a:t>
            </a:r>
            <a:r>
              <a:rPr lang="ru-RU" sz="2000" b="1" dirty="0" smtClean="0"/>
              <a:t/>
            </a:r>
            <a:br>
              <a:rPr lang="ru-RU" sz="2000" b="1" dirty="0" smtClean="0"/>
            </a:br>
            <a:endParaRPr lang="ru-RU" sz="2000" dirty="0"/>
          </a:p>
        </p:txBody>
      </p:sp>
      <p:sp>
        <p:nvSpPr>
          <p:cNvPr id="3" name="Текст 2"/>
          <p:cNvSpPr>
            <a:spLocks noGrp="1"/>
          </p:cNvSpPr>
          <p:nvPr>
            <p:ph type="body" idx="1"/>
          </p:nvPr>
        </p:nvSpPr>
        <p:spPr>
          <a:xfrm>
            <a:off x="428596" y="1643050"/>
            <a:ext cx="3929090" cy="2714644"/>
          </a:xfrm>
        </p:spPr>
        <p:txBody>
          <a:bodyPr>
            <a:normAutofit/>
          </a:bodyPr>
          <a:lstStyle/>
          <a:p>
            <a:pPr algn="ctr" fontAlgn="base"/>
            <a:r>
              <a:rPr lang="ru-RU" sz="2000" dirty="0" smtClean="0">
                <a:latin typeface="Times New Roman" pitchFamily="18" charset="0"/>
                <a:cs typeface="Times New Roman" pitchFamily="18" charset="0"/>
              </a:rPr>
              <a:t>Ортопедические стельки</a:t>
            </a:r>
          </a:p>
          <a:p>
            <a:pPr algn="just" fontAlgn="base"/>
            <a:r>
              <a:rPr lang="ru-RU" sz="2000" b="0" dirty="0" smtClean="0">
                <a:latin typeface="Times New Roman" pitchFamily="18" charset="0"/>
                <a:cs typeface="Times New Roman" pitchFamily="18" charset="0"/>
              </a:rPr>
              <a:t>Хорошие результаты в лечении плоскостопия у лиц любого возраста дают ортопедические стельки  -  супинаторы, </a:t>
            </a:r>
          </a:p>
          <a:p>
            <a:pPr algn="just" fontAlgn="base"/>
            <a:r>
              <a:rPr lang="ru-RU" sz="2000" b="0" dirty="0" smtClean="0">
                <a:latin typeface="Times New Roman" pitchFamily="18" charset="0"/>
                <a:cs typeface="Times New Roman" pitchFamily="18" charset="0"/>
              </a:rPr>
              <a:t>индивидуально изготовленные для каждой стопы с учётом всех анатомических особенностей.</a:t>
            </a:r>
          </a:p>
          <a:p>
            <a:endParaRPr lang="ru-RU" sz="2000" dirty="0">
              <a:latin typeface="Times New Roman" pitchFamily="18" charset="0"/>
              <a:cs typeface="Times New Roman" pitchFamily="18" charset="0"/>
            </a:endParaRPr>
          </a:p>
        </p:txBody>
      </p:sp>
      <p:sp>
        <p:nvSpPr>
          <p:cNvPr id="5" name="Текст 4"/>
          <p:cNvSpPr>
            <a:spLocks noGrp="1"/>
          </p:cNvSpPr>
          <p:nvPr>
            <p:ph type="body" sz="quarter" idx="3"/>
          </p:nvPr>
        </p:nvSpPr>
        <p:spPr>
          <a:xfrm>
            <a:off x="4572000" y="1142984"/>
            <a:ext cx="4356131" cy="3286148"/>
          </a:xfrm>
        </p:spPr>
        <p:txBody>
          <a:bodyPr>
            <a:noAutofit/>
          </a:bodyPr>
          <a:lstStyle/>
          <a:p>
            <a:pPr algn="ctr" fontAlgn="base">
              <a:spcBef>
                <a:spcPts val="0"/>
              </a:spcBef>
            </a:pPr>
            <a:r>
              <a:rPr lang="ru-RU" sz="1800" dirty="0" smtClean="0">
                <a:latin typeface="Times New Roman" pitchFamily="18" charset="0"/>
                <a:cs typeface="Times New Roman" pitchFamily="18" charset="0"/>
              </a:rPr>
              <a:t>Упражнения</a:t>
            </a:r>
          </a:p>
          <a:p>
            <a:pPr algn="just" fontAlgn="base">
              <a:spcBef>
                <a:spcPts val="0"/>
              </a:spcBef>
            </a:pPr>
            <a:r>
              <a:rPr lang="ru-RU" sz="1800" b="0" dirty="0" smtClean="0">
                <a:latin typeface="Times New Roman" pitchFamily="18" charset="0"/>
                <a:cs typeface="Times New Roman" pitchFamily="18" charset="0"/>
              </a:rPr>
              <a:t>Физические упражнения – неотъемлемая часть лечения и профилактики плоскостопия. Они помогают укрепить мышцы стопы, останавливают прогрессирование уже начавшегося недуга. Существует большое количество упражнений, которые подбираются индивидуально и зависят от возраста, жалоб, положения стопы и ее формы.</a:t>
            </a:r>
            <a:endParaRPr lang="ru-RU" sz="1800" b="0" dirty="0">
              <a:latin typeface="Times New Roman" pitchFamily="18" charset="0"/>
              <a:cs typeface="Times New Roman" pitchFamily="18" charset="0"/>
            </a:endParaRPr>
          </a:p>
        </p:txBody>
      </p:sp>
      <p:pic>
        <p:nvPicPr>
          <p:cNvPr id="8" name="Содержимое 7" descr="prodolnoe-ploskostopiye_3_stepeny5.jpg"/>
          <p:cNvPicPr>
            <a:picLocks noGrp="1" noChangeAspect="1"/>
          </p:cNvPicPr>
          <p:nvPr>
            <p:ph sz="quarter" idx="4"/>
          </p:nvPr>
        </p:nvPicPr>
        <p:blipFill>
          <a:blip r:embed="rId3" cstate="print"/>
          <a:stretch>
            <a:fillRect/>
          </a:stretch>
        </p:blipFill>
        <p:spPr>
          <a:xfrm>
            <a:off x="4857752" y="4572008"/>
            <a:ext cx="3748629" cy="2500306"/>
          </a:xfrm>
        </p:spPr>
      </p:pic>
      <p:pic>
        <p:nvPicPr>
          <p:cNvPr id="7" name="Содержимое 6" descr="http://simptomy-i-lechenie.net/wp-content/uploads/2017/12/ortopedicheskie-stelki.jpg"/>
          <p:cNvPicPr>
            <a:picLocks noGrp="1"/>
          </p:cNvPicPr>
          <p:nvPr>
            <p:ph sz="half" idx="2"/>
          </p:nvPr>
        </p:nvPicPr>
        <p:blipFill>
          <a:blip r:embed="rId4"/>
          <a:srcRect/>
          <a:stretch>
            <a:fillRect/>
          </a:stretch>
        </p:blipFill>
        <p:spPr bwMode="auto">
          <a:xfrm>
            <a:off x="571472" y="4286256"/>
            <a:ext cx="3500462" cy="25717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User\Desktop\рис\dream-of-grassland-powerpoint-templates.jpg"/>
          <p:cNvPicPr>
            <a:picLocks noChangeAspect="1" noChangeArrowheads="1"/>
          </p:cNvPicPr>
          <p:nvPr/>
        </p:nvPicPr>
        <p:blipFill>
          <a:blip r:embed="rId2"/>
          <a:srcRect/>
          <a:stretch>
            <a:fillRect/>
          </a:stretch>
        </p:blipFill>
        <p:spPr bwMode="auto">
          <a:xfrm>
            <a:off x="-928726" y="-857280"/>
            <a:ext cx="11430000" cy="8572500"/>
          </a:xfrm>
          <a:prstGeom prst="rect">
            <a:avLst/>
          </a:prstGeom>
          <a:noFill/>
        </p:spPr>
      </p:pic>
      <p:sp>
        <p:nvSpPr>
          <p:cNvPr id="2" name="Заголовок 1"/>
          <p:cNvSpPr>
            <a:spLocks noGrp="1"/>
          </p:cNvSpPr>
          <p:nvPr>
            <p:ph type="title"/>
          </p:nvPr>
        </p:nvSpPr>
        <p:spPr>
          <a:xfrm>
            <a:off x="357158" y="-500090"/>
            <a:ext cx="9072626" cy="2143140"/>
          </a:xfrm>
        </p:spPr>
        <p:txBody>
          <a:bodyPr>
            <a:normAutofit/>
          </a:bodyPr>
          <a:lstStyle/>
          <a:p>
            <a:r>
              <a:rPr lang="ru-RU" sz="2000" b="1" dirty="0" smtClean="0">
                <a:latin typeface="Times New Roman" pitchFamily="18" charset="0"/>
                <a:cs typeface="Times New Roman" pitchFamily="18" charset="0"/>
              </a:rPr>
              <a:t>Упражнения: ходьба по гимнастической лестнице, ребристой доске, пенёчкам, колючему коврику</a:t>
            </a:r>
            <a:r>
              <a:rPr lang="ru-RU" sz="2000" b="1" dirty="0" smtClean="0">
                <a:solidFill>
                  <a:srgbClr val="C00000"/>
                </a:solidFill>
                <a:latin typeface="Times New Roman" pitchFamily="18" charset="0"/>
                <a:cs typeface="Times New Roman" pitchFamily="18" charset="0"/>
              </a:rPr>
              <a:t/>
            </a:r>
            <a:br>
              <a:rPr lang="ru-RU" sz="2000" b="1" dirty="0" smtClean="0">
                <a:solidFill>
                  <a:srgbClr val="C00000"/>
                </a:solidFill>
                <a:latin typeface="Times New Roman" pitchFamily="18" charset="0"/>
                <a:cs typeface="Times New Roman" pitchFamily="18" charset="0"/>
              </a:rPr>
            </a:br>
            <a:endParaRPr lang="ru-RU" sz="2000" dirty="0"/>
          </a:p>
        </p:txBody>
      </p:sp>
      <p:sp>
        <p:nvSpPr>
          <p:cNvPr id="3" name="Текст 2"/>
          <p:cNvSpPr>
            <a:spLocks noGrp="1"/>
          </p:cNvSpPr>
          <p:nvPr>
            <p:ph type="body" idx="1"/>
          </p:nvPr>
        </p:nvSpPr>
        <p:spPr>
          <a:xfrm>
            <a:off x="428596" y="1643050"/>
            <a:ext cx="3929090" cy="2714644"/>
          </a:xfrm>
        </p:spPr>
        <p:txBody>
          <a:bodyPr>
            <a:normAutofit/>
          </a:bodyPr>
          <a:lstStyle/>
          <a:p>
            <a:endParaRPr lang="ru-RU" sz="2000" dirty="0">
              <a:latin typeface="Times New Roman" pitchFamily="18" charset="0"/>
              <a:cs typeface="Times New Roman" pitchFamily="18" charset="0"/>
            </a:endParaRPr>
          </a:p>
        </p:txBody>
      </p:sp>
      <p:sp>
        <p:nvSpPr>
          <p:cNvPr id="5" name="Текст 4"/>
          <p:cNvSpPr>
            <a:spLocks noGrp="1"/>
          </p:cNvSpPr>
          <p:nvPr>
            <p:ph type="body" sz="quarter" idx="3"/>
          </p:nvPr>
        </p:nvSpPr>
        <p:spPr>
          <a:xfrm>
            <a:off x="4572000" y="1142984"/>
            <a:ext cx="4356131" cy="3286148"/>
          </a:xfrm>
        </p:spPr>
        <p:txBody>
          <a:bodyPr>
            <a:noAutofit/>
          </a:bodyPr>
          <a:lstStyle/>
          <a:p>
            <a:pPr algn="ctr" fontAlgn="base">
              <a:spcBef>
                <a:spcPts val="0"/>
              </a:spcBef>
            </a:pPr>
            <a:endParaRPr lang="ru-RU" sz="1800" b="0" dirty="0">
              <a:latin typeface="Times New Roman" pitchFamily="18" charset="0"/>
              <a:cs typeface="Times New Roman" pitchFamily="18" charset="0"/>
            </a:endParaRPr>
          </a:p>
        </p:txBody>
      </p:sp>
      <p:pic>
        <p:nvPicPr>
          <p:cNvPr id="9" name="Рисунок 8" descr="IMG_0334.JPG"/>
          <p:cNvPicPr>
            <a:picLocks noChangeAspect="1"/>
          </p:cNvPicPr>
          <p:nvPr/>
        </p:nvPicPr>
        <p:blipFill>
          <a:blip r:embed="rId3" cstate="print"/>
          <a:stretch>
            <a:fillRect/>
          </a:stretch>
        </p:blipFill>
        <p:spPr>
          <a:xfrm>
            <a:off x="2714612" y="1000108"/>
            <a:ext cx="3779912" cy="2834934"/>
          </a:xfrm>
          <a:prstGeom prst="ellipse">
            <a:avLst/>
          </a:prstGeom>
        </p:spPr>
      </p:pic>
      <p:pic>
        <p:nvPicPr>
          <p:cNvPr id="10" name="Содержимое 4" descr="IMG_0330.JPG"/>
          <p:cNvPicPr>
            <a:picLocks noChangeAspect="1"/>
          </p:cNvPicPr>
          <p:nvPr/>
        </p:nvPicPr>
        <p:blipFill>
          <a:blip r:embed="rId4" cstate="print"/>
          <a:stretch>
            <a:fillRect/>
          </a:stretch>
        </p:blipFill>
        <p:spPr>
          <a:xfrm>
            <a:off x="0" y="3829050"/>
            <a:ext cx="4038600" cy="3028950"/>
          </a:xfrm>
          <a:prstGeom prst="hexagon">
            <a:avLst/>
          </a:prstGeom>
        </p:spPr>
      </p:pic>
      <p:pic>
        <p:nvPicPr>
          <p:cNvPr id="11" name="Содержимое 5" descr="IMG_0331.JPG"/>
          <p:cNvPicPr>
            <a:picLocks noChangeAspect="1"/>
          </p:cNvPicPr>
          <p:nvPr/>
        </p:nvPicPr>
        <p:blipFill>
          <a:blip r:embed="rId5" cstate="print"/>
          <a:stretch>
            <a:fillRect/>
          </a:stretch>
        </p:blipFill>
        <p:spPr>
          <a:xfrm>
            <a:off x="5104015" y="3828011"/>
            <a:ext cx="4039985" cy="3029989"/>
          </a:xfrm>
          <a:prstGeom prst="hexagon">
            <a:avLst/>
          </a:prstGeom>
        </p:spPr>
      </p:pic>
      <p:sp>
        <p:nvSpPr>
          <p:cNvPr id="12" name="Содержимое 11"/>
          <p:cNvSpPr>
            <a:spLocks noGrp="1"/>
          </p:cNvSpPr>
          <p:nvPr>
            <p:ph sz="quarter" idx="4"/>
          </p:nvPr>
        </p:nvSpPr>
        <p:spPr>
          <a:xfrm>
            <a:off x="8572528" y="2174875"/>
            <a:ext cx="114272" cy="825497"/>
          </a:xfrm>
        </p:spPr>
        <p:txBody>
          <a:bodyPr/>
          <a:lstStyle/>
          <a:p>
            <a:endParaRPr lang="ru-RU" dirty="0"/>
          </a:p>
        </p:txBody>
      </p:sp>
      <p:sp>
        <p:nvSpPr>
          <p:cNvPr id="13" name="Содержимое 12"/>
          <p:cNvSpPr>
            <a:spLocks noGrp="1"/>
          </p:cNvSpPr>
          <p:nvPr>
            <p:ph sz="half" idx="2"/>
          </p:nvPr>
        </p:nvSpPr>
        <p:spPr>
          <a:xfrm>
            <a:off x="457200" y="2174875"/>
            <a:ext cx="1471594" cy="539745"/>
          </a:xfrm>
        </p:spPr>
        <p:txBody>
          <a:bodyPr/>
          <a:lstStyle/>
          <a:p>
            <a:endParaRPr lang="ru-RU"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User\Desktop\рис\dream-of-grassland-powerpoint-templates.jpg"/>
          <p:cNvPicPr>
            <a:picLocks noChangeAspect="1" noChangeArrowheads="1"/>
          </p:cNvPicPr>
          <p:nvPr/>
        </p:nvPicPr>
        <p:blipFill>
          <a:blip r:embed="rId2"/>
          <a:srcRect/>
          <a:stretch>
            <a:fillRect/>
          </a:stretch>
        </p:blipFill>
        <p:spPr bwMode="auto">
          <a:xfrm>
            <a:off x="-928726" y="-857280"/>
            <a:ext cx="11430000" cy="8572500"/>
          </a:xfrm>
          <a:prstGeom prst="rect">
            <a:avLst/>
          </a:prstGeom>
          <a:noFill/>
        </p:spPr>
      </p:pic>
      <p:sp>
        <p:nvSpPr>
          <p:cNvPr id="2" name="Заголовок 1"/>
          <p:cNvSpPr>
            <a:spLocks noGrp="1"/>
          </p:cNvSpPr>
          <p:nvPr>
            <p:ph type="title"/>
          </p:nvPr>
        </p:nvSpPr>
        <p:spPr>
          <a:xfrm>
            <a:off x="10001288" y="428604"/>
            <a:ext cx="185710" cy="725470"/>
          </a:xfrm>
        </p:spPr>
        <p:txBody>
          <a:bodyPr>
            <a:normAutofit fontScale="90000"/>
          </a:bodyPr>
          <a:lstStyle/>
          <a:p>
            <a:endParaRPr lang="ru-RU" dirty="0"/>
          </a:p>
        </p:txBody>
      </p:sp>
      <p:sp>
        <p:nvSpPr>
          <p:cNvPr id="3" name="Текст 2"/>
          <p:cNvSpPr>
            <a:spLocks noGrp="1"/>
          </p:cNvSpPr>
          <p:nvPr>
            <p:ph type="body" idx="1"/>
          </p:nvPr>
        </p:nvSpPr>
        <p:spPr>
          <a:xfrm>
            <a:off x="500034" y="214290"/>
            <a:ext cx="4040188" cy="2643182"/>
          </a:xfrm>
        </p:spPr>
        <p:txBody>
          <a:bodyPr>
            <a:normAutofit/>
          </a:bodyPr>
          <a:lstStyle/>
          <a:p>
            <a:pPr fontAlgn="base"/>
            <a:r>
              <a:rPr lang="ru-RU" sz="2000" dirty="0">
                <a:latin typeface="Times New Roman" pitchFamily="18" charset="0"/>
                <a:cs typeface="Times New Roman" pitchFamily="18" charset="0"/>
              </a:rPr>
              <a:t>Массаж при плоскостопии</a:t>
            </a:r>
          </a:p>
          <a:p>
            <a:pPr fontAlgn="base"/>
            <a:r>
              <a:rPr lang="ru-RU" sz="2000" b="0" dirty="0">
                <a:latin typeface="Times New Roman" pitchFamily="18" charset="0"/>
                <a:cs typeface="Times New Roman" pitchFamily="18" charset="0"/>
              </a:rPr>
              <a:t>Массаж </a:t>
            </a:r>
            <a:r>
              <a:rPr lang="ru-RU" sz="2000" b="0" dirty="0" smtClean="0">
                <a:latin typeface="Times New Roman" pitchFamily="18" charset="0"/>
                <a:cs typeface="Times New Roman" pitchFamily="18" charset="0"/>
              </a:rPr>
              <a:t>при плоскостопии</a:t>
            </a:r>
            <a:r>
              <a:rPr lang="ru-RU" sz="2000" b="0" dirty="0">
                <a:latin typeface="Times New Roman" pitchFamily="18" charset="0"/>
                <a:cs typeface="Times New Roman" pitchFamily="18" charset="0"/>
              </a:rPr>
              <a:t> </a:t>
            </a:r>
            <a:endParaRPr lang="ru-RU" sz="2000" b="0" dirty="0" smtClean="0">
              <a:latin typeface="Times New Roman" pitchFamily="18" charset="0"/>
              <a:cs typeface="Times New Roman" pitchFamily="18" charset="0"/>
            </a:endParaRPr>
          </a:p>
          <a:p>
            <a:pPr fontAlgn="base"/>
            <a:r>
              <a:rPr lang="ru-RU" sz="2000" b="0" dirty="0" smtClean="0">
                <a:latin typeface="Times New Roman" pitchFamily="18" charset="0"/>
                <a:cs typeface="Times New Roman" pitchFamily="18" charset="0"/>
              </a:rPr>
              <a:t>предусматривает </a:t>
            </a:r>
            <a:r>
              <a:rPr lang="ru-RU" sz="2000" b="0" dirty="0">
                <a:latin typeface="Times New Roman" pitchFamily="18" charset="0"/>
                <a:cs typeface="Times New Roman" pitchFamily="18" charset="0"/>
              </a:rPr>
              <a:t>применение большого количества разных </a:t>
            </a:r>
            <a:r>
              <a:rPr lang="ru-RU" sz="2000" b="0" dirty="0" smtClean="0">
                <a:latin typeface="Times New Roman" pitchFamily="18" charset="0"/>
                <a:cs typeface="Times New Roman" pitchFamily="18" charset="0"/>
              </a:rPr>
              <a:t>приемов. Это</a:t>
            </a:r>
            <a:r>
              <a:rPr lang="ru-RU" sz="2000" b="0" dirty="0">
                <a:latin typeface="Times New Roman" pitchFamily="18" charset="0"/>
                <a:cs typeface="Times New Roman" pitchFamily="18" charset="0"/>
              </a:rPr>
              <a:t> поглаживание</a:t>
            </a:r>
            <a:r>
              <a:rPr lang="ru-RU" sz="2000" b="0" dirty="0" smtClean="0">
                <a:latin typeface="Times New Roman" pitchFamily="18" charset="0"/>
                <a:cs typeface="Times New Roman" pitchFamily="18" charset="0"/>
              </a:rPr>
              <a:t>,</a:t>
            </a:r>
          </a:p>
          <a:p>
            <a:pPr fontAlgn="base"/>
            <a:r>
              <a:rPr lang="ru-RU" sz="2000" b="0" dirty="0">
                <a:latin typeface="Times New Roman" pitchFamily="18" charset="0"/>
                <a:cs typeface="Times New Roman" pitchFamily="18" charset="0"/>
              </a:rPr>
              <a:t> разминание</a:t>
            </a:r>
            <a:r>
              <a:rPr lang="ru-RU" sz="2000" b="0" dirty="0" smtClean="0">
                <a:latin typeface="Times New Roman" pitchFamily="18" charset="0"/>
                <a:cs typeface="Times New Roman" pitchFamily="18" charset="0"/>
              </a:rPr>
              <a:t>, растирание</a:t>
            </a:r>
            <a:r>
              <a:rPr lang="ru-RU" sz="2000" b="0" dirty="0">
                <a:latin typeface="Times New Roman" pitchFamily="18" charset="0"/>
                <a:cs typeface="Times New Roman" pitchFamily="18" charset="0"/>
              </a:rPr>
              <a:t> и </a:t>
            </a:r>
            <a:endParaRPr lang="ru-RU" sz="2000" b="0" dirty="0" smtClean="0">
              <a:latin typeface="Times New Roman" pitchFamily="18" charset="0"/>
              <a:cs typeface="Times New Roman" pitchFamily="18" charset="0"/>
            </a:endParaRPr>
          </a:p>
          <a:p>
            <a:pPr fontAlgn="base"/>
            <a:r>
              <a:rPr lang="ru-RU" sz="2000" b="0" dirty="0" smtClean="0">
                <a:latin typeface="Times New Roman" pitchFamily="18" charset="0"/>
                <a:cs typeface="Times New Roman" pitchFamily="18" charset="0"/>
              </a:rPr>
              <a:t>другие </a:t>
            </a:r>
            <a:r>
              <a:rPr lang="ru-RU" sz="2000" b="0" dirty="0">
                <a:latin typeface="Times New Roman" pitchFamily="18" charset="0"/>
                <a:cs typeface="Times New Roman" pitchFamily="18" charset="0"/>
              </a:rPr>
              <a:t>методы. </a:t>
            </a:r>
          </a:p>
        </p:txBody>
      </p:sp>
      <p:pic>
        <p:nvPicPr>
          <p:cNvPr id="7" name="Содержимое 6" descr="массаж.jpg"/>
          <p:cNvPicPr>
            <a:picLocks noGrp="1" noChangeAspect="1"/>
          </p:cNvPicPr>
          <p:nvPr>
            <p:ph sz="half" idx="2"/>
          </p:nvPr>
        </p:nvPicPr>
        <p:blipFill>
          <a:blip r:embed="rId3"/>
          <a:stretch>
            <a:fillRect/>
          </a:stretch>
        </p:blipFill>
        <p:spPr>
          <a:xfrm>
            <a:off x="320062" y="3214686"/>
            <a:ext cx="3437839" cy="2286016"/>
          </a:xfrm>
        </p:spPr>
      </p:pic>
      <p:sp>
        <p:nvSpPr>
          <p:cNvPr id="5" name="Текст 4"/>
          <p:cNvSpPr>
            <a:spLocks noGrp="1"/>
          </p:cNvSpPr>
          <p:nvPr>
            <p:ph type="body" sz="quarter" idx="3"/>
          </p:nvPr>
        </p:nvSpPr>
        <p:spPr>
          <a:xfrm>
            <a:off x="4500562" y="1714488"/>
            <a:ext cx="4041775" cy="2571768"/>
          </a:xfrm>
        </p:spPr>
        <p:txBody>
          <a:bodyPr>
            <a:normAutofit lnSpcReduction="10000"/>
          </a:bodyPr>
          <a:lstStyle/>
          <a:p>
            <a:pPr algn="ctr" fontAlgn="base"/>
            <a:r>
              <a:rPr lang="ru-RU" sz="2000" dirty="0">
                <a:latin typeface="Times New Roman" pitchFamily="18" charset="0"/>
                <a:cs typeface="Times New Roman" pitchFamily="18" charset="0"/>
              </a:rPr>
              <a:t>Лечебные ванночки с помощью народных средств</a:t>
            </a:r>
          </a:p>
          <a:p>
            <a:pPr fontAlgn="base">
              <a:lnSpc>
                <a:spcPct val="110000"/>
              </a:lnSpc>
            </a:pPr>
            <a:r>
              <a:rPr lang="ru-RU" sz="2000" b="0" dirty="0">
                <a:latin typeface="Times New Roman" pitchFamily="18" charset="0"/>
                <a:cs typeface="Times New Roman" pitchFamily="18" charset="0"/>
              </a:rPr>
              <a:t>Установлено, что для предупреждения болезни полезны водные процедуры (на основе дубовой коры, солевые ванны, ванны с отваром шалфея, ромашки или хвои</a:t>
            </a:r>
            <a:r>
              <a:rPr lang="ru-RU" sz="2000" b="0" dirty="0" smtClean="0">
                <a:latin typeface="Times New Roman" pitchFamily="18" charset="0"/>
                <a:cs typeface="Times New Roman" pitchFamily="18" charset="0"/>
              </a:rPr>
              <a:t>).</a:t>
            </a:r>
            <a:endParaRPr lang="ru-RU" sz="2000" b="0" dirty="0">
              <a:latin typeface="Times New Roman" pitchFamily="18" charset="0"/>
              <a:cs typeface="Times New Roman" pitchFamily="18" charset="0"/>
            </a:endParaRPr>
          </a:p>
        </p:txBody>
      </p:sp>
      <p:pic>
        <p:nvPicPr>
          <p:cNvPr id="8" name="Содержимое 7" descr="Kak_parit_nogi_s_gorchicey_rebenku_6.jpg"/>
          <p:cNvPicPr>
            <a:picLocks noGrp="1" noChangeAspect="1"/>
          </p:cNvPicPr>
          <p:nvPr>
            <p:ph sz="quarter" idx="4"/>
          </p:nvPr>
        </p:nvPicPr>
        <p:blipFill>
          <a:blip r:embed="rId4"/>
          <a:stretch>
            <a:fillRect/>
          </a:stretch>
        </p:blipFill>
        <p:spPr>
          <a:xfrm>
            <a:off x="5072066" y="4572008"/>
            <a:ext cx="3357586" cy="2139262"/>
          </a:xfr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User\Desktop\рис\dream-of-grassland-powerpoint-templates.jpg"/>
          <p:cNvPicPr>
            <a:picLocks noChangeAspect="1" noChangeArrowheads="1"/>
          </p:cNvPicPr>
          <p:nvPr/>
        </p:nvPicPr>
        <p:blipFill>
          <a:blip r:embed="rId2"/>
          <a:srcRect/>
          <a:stretch>
            <a:fillRect/>
          </a:stretch>
        </p:blipFill>
        <p:spPr bwMode="auto">
          <a:xfrm>
            <a:off x="-285784" y="-571528"/>
            <a:ext cx="11430000" cy="8572500"/>
          </a:xfrm>
          <a:prstGeom prst="rect">
            <a:avLst/>
          </a:prstGeom>
          <a:noFill/>
        </p:spPr>
      </p:pic>
      <p:sp>
        <p:nvSpPr>
          <p:cNvPr id="2" name="Заголовок 1"/>
          <p:cNvSpPr>
            <a:spLocks noGrp="1"/>
          </p:cNvSpPr>
          <p:nvPr>
            <p:ph type="title"/>
          </p:nvPr>
        </p:nvSpPr>
        <p:spPr>
          <a:xfrm>
            <a:off x="10001288" y="428604"/>
            <a:ext cx="185710" cy="725470"/>
          </a:xfrm>
        </p:spPr>
        <p:txBody>
          <a:bodyPr>
            <a:normAutofit fontScale="90000"/>
          </a:bodyPr>
          <a:lstStyle/>
          <a:p>
            <a:endParaRPr lang="ru-RU" dirty="0"/>
          </a:p>
        </p:txBody>
      </p:sp>
      <p:sp>
        <p:nvSpPr>
          <p:cNvPr id="3" name="Текст 2"/>
          <p:cNvSpPr>
            <a:spLocks noGrp="1"/>
          </p:cNvSpPr>
          <p:nvPr>
            <p:ph type="body" idx="1"/>
          </p:nvPr>
        </p:nvSpPr>
        <p:spPr>
          <a:xfrm>
            <a:off x="500034" y="-285776"/>
            <a:ext cx="8358246" cy="1785950"/>
          </a:xfrm>
        </p:spPr>
        <p:txBody>
          <a:bodyPr>
            <a:normAutofit/>
          </a:bodyPr>
          <a:lstStyle/>
          <a:p>
            <a:pPr algn="just" fontAlgn="base"/>
            <a:r>
              <a:rPr lang="ru-RU" sz="2000" dirty="0" smtClean="0">
                <a:latin typeface="Times New Roman" pitchFamily="18" charset="0"/>
                <a:cs typeface="Times New Roman" pitchFamily="18" charset="0"/>
              </a:rPr>
              <a:t>Закаливание является одной из форм физического воспитания детей. </a:t>
            </a:r>
            <a:r>
              <a:rPr lang="ru-RU" sz="2000" b="0" dirty="0" smtClean="0">
                <a:latin typeface="Times New Roman" pitchFamily="18" charset="0"/>
                <a:cs typeface="Times New Roman" pitchFamily="18" charset="0"/>
              </a:rPr>
              <a:t>При планировании системы закаливания в детском саду с целью профилактики и коррекции плоскостопия следует предусмотреть применение закаливающих процедур для стоп.</a:t>
            </a:r>
            <a:endParaRPr lang="ru-RU" sz="2000" b="0" dirty="0">
              <a:latin typeface="Times New Roman" pitchFamily="18" charset="0"/>
              <a:cs typeface="Times New Roman" pitchFamily="18" charset="0"/>
            </a:endParaRPr>
          </a:p>
        </p:txBody>
      </p:sp>
      <p:sp>
        <p:nvSpPr>
          <p:cNvPr id="5" name="Текст 4"/>
          <p:cNvSpPr>
            <a:spLocks noGrp="1"/>
          </p:cNvSpPr>
          <p:nvPr>
            <p:ph type="body" sz="quarter" idx="3"/>
          </p:nvPr>
        </p:nvSpPr>
        <p:spPr>
          <a:xfrm>
            <a:off x="8286776" y="1714488"/>
            <a:ext cx="255561" cy="857256"/>
          </a:xfrm>
        </p:spPr>
        <p:txBody>
          <a:bodyPr>
            <a:normAutofit/>
          </a:bodyPr>
          <a:lstStyle/>
          <a:p>
            <a:pPr algn="ctr" fontAlgn="base"/>
            <a:endParaRPr lang="ru-RU" sz="2000" b="0" dirty="0">
              <a:latin typeface="Times New Roman" pitchFamily="18" charset="0"/>
              <a:cs typeface="Times New Roman" pitchFamily="18" charset="0"/>
            </a:endParaRPr>
          </a:p>
        </p:txBody>
      </p:sp>
      <p:pic>
        <p:nvPicPr>
          <p:cNvPr id="9" name="Picture 2" descr="http://kurs.znate.ru/pars_docs/refs/110/109092/109092_html_74c50e5a.jpg">
            <a:hlinkClick r:id="rId3"/>
          </p:cNvPr>
          <p:cNvPicPr>
            <a:picLocks noChangeAspect="1" noChangeArrowheads="1"/>
          </p:cNvPicPr>
          <p:nvPr/>
        </p:nvPicPr>
        <p:blipFill>
          <a:blip r:embed="rId4" cstate="print"/>
          <a:srcRect/>
          <a:stretch>
            <a:fillRect/>
          </a:stretch>
        </p:blipFill>
        <p:spPr bwMode="auto">
          <a:xfrm>
            <a:off x="3000364" y="1785926"/>
            <a:ext cx="3739247" cy="328614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0" name="Содержимое 9"/>
          <p:cNvSpPr>
            <a:spLocks noGrp="1"/>
          </p:cNvSpPr>
          <p:nvPr>
            <p:ph sz="half" idx="2"/>
          </p:nvPr>
        </p:nvSpPr>
        <p:spPr>
          <a:xfrm>
            <a:off x="457200" y="2174875"/>
            <a:ext cx="900090" cy="1825629"/>
          </a:xfrm>
        </p:spPr>
        <p:txBody>
          <a:bodyPr/>
          <a:lstStyle/>
          <a:p>
            <a:endParaRPr lang="ru-RU" dirty="0"/>
          </a:p>
        </p:txBody>
      </p:sp>
      <p:sp>
        <p:nvSpPr>
          <p:cNvPr id="12" name="Прямоугольник 11"/>
          <p:cNvSpPr/>
          <p:nvPr/>
        </p:nvSpPr>
        <p:spPr>
          <a:xfrm>
            <a:off x="357158" y="5572140"/>
            <a:ext cx="8786842" cy="1200329"/>
          </a:xfrm>
          <a:prstGeom prst="rect">
            <a:avLst/>
          </a:prstGeom>
        </p:spPr>
        <p:txBody>
          <a:bodyPr wrap="square">
            <a:spAutoFit/>
          </a:bodyPr>
          <a:lstStyle/>
          <a:p>
            <a:pPr algn="ctr"/>
            <a:r>
              <a:rPr lang="ru-RU" b="1" dirty="0" smtClean="0">
                <a:latin typeface="Times New Roman" pitchFamily="18" charset="0"/>
                <a:cs typeface="Times New Roman" pitchFamily="18" charset="0"/>
              </a:rPr>
              <a:t>Регулярное обмывание стоп прохладной водой с последующим</a:t>
            </a:r>
          </a:p>
          <a:p>
            <a:pPr algn="ctr"/>
            <a:r>
              <a:rPr lang="ru-RU" b="1" dirty="0" smtClean="0">
                <a:latin typeface="Times New Roman" pitchFamily="18" charset="0"/>
                <a:cs typeface="Times New Roman" pitchFamily="18" charset="0"/>
              </a:rPr>
              <a:t> их растиранием также способствует профилактике и коррекции</a:t>
            </a:r>
          </a:p>
          <a:p>
            <a:pPr algn="ctr"/>
            <a:r>
              <a:rPr lang="ru-RU" b="1" dirty="0" smtClean="0">
                <a:latin typeface="Times New Roman" pitchFamily="18" charset="0"/>
                <a:cs typeface="Times New Roman" pitchFamily="18" charset="0"/>
              </a:rPr>
              <a:t> плоскостопия</a:t>
            </a:r>
          </a:p>
          <a:p>
            <a:endParaRPr lang="ru-RU" dirty="0"/>
          </a:p>
        </p:txBody>
      </p:sp>
      <p:sp>
        <p:nvSpPr>
          <p:cNvPr id="13" name="Содержимое 12"/>
          <p:cNvSpPr>
            <a:spLocks noGrp="1"/>
          </p:cNvSpPr>
          <p:nvPr>
            <p:ph sz="quarter" idx="4"/>
          </p:nvPr>
        </p:nvSpPr>
        <p:spPr>
          <a:xfrm flipH="1">
            <a:off x="8686800" y="2174875"/>
            <a:ext cx="1457364" cy="682621"/>
          </a:xfrm>
        </p:spPr>
        <p:txBody>
          <a:bodyPr/>
          <a:lstStyle/>
          <a:p>
            <a:endParaRPr lang="ru-RU"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User\Desktop\рис\dream-of-grassland-powerpoint-templates.jpg"/>
          <p:cNvPicPr>
            <a:picLocks noChangeAspect="1" noChangeArrowheads="1"/>
          </p:cNvPicPr>
          <p:nvPr/>
        </p:nvPicPr>
        <p:blipFill>
          <a:blip r:embed="rId2"/>
          <a:srcRect/>
          <a:stretch>
            <a:fillRect/>
          </a:stretch>
        </p:blipFill>
        <p:spPr bwMode="auto">
          <a:xfrm>
            <a:off x="-1143000" y="-857250"/>
            <a:ext cx="11430000" cy="8572500"/>
          </a:xfrm>
          <a:prstGeom prst="rect">
            <a:avLst/>
          </a:prstGeom>
          <a:noFill/>
        </p:spPr>
      </p:pic>
      <p:sp>
        <p:nvSpPr>
          <p:cNvPr id="2" name="Заголовок 1"/>
          <p:cNvSpPr>
            <a:spLocks noGrp="1"/>
          </p:cNvSpPr>
          <p:nvPr>
            <p:ph type="title"/>
          </p:nvPr>
        </p:nvSpPr>
        <p:spPr>
          <a:xfrm>
            <a:off x="357158" y="-285776"/>
            <a:ext cx="8358246" cy="1357322"/>
          </a:xfrm>
        </p:spPr>
        <p:txBody>
          <a:bodyPr>
            <a:normAutofit/>
          </a:bodyPr>
          <a:lstStyle/>
          <a:p>
            <a:pPr algn="ctr"/>
            <a:r>
              <a:rPr lang="ru-RU" sz="2400" dirty="0">
                <a:solidFill>
                  <a:srgbClr val="C00000"/>
                </a:solidFill>
                <a:latin typeface="Times New Roman" pitchFamily="18" charset="0"/>
                <a:cs typeface="Times New Roman" pitchFamily="18" charset="0"/>
              </a:rPr>
              <a:t>Профилактика плоскостопия</a:t>
            </a:r>
            <a:br>
              <a:rPr lang="ru-RU" sz="2400" dirty="0">
                <a:solidFill>
                  <a:srgbClr val="C00000"/>
                </a:solidFill>
                <a:latin typeface="Times New Roman" pitchFamily="18" charset="0"/>
                <a:cs typeface="Times New Roman" pitchFamily="18" charset="0"/>
              </a:rPr>
            </a:br>
            <a:endParaRPr lang="ru-RU" sz="2400" dirty="0">
              <a:solidFill>
                <a:srgbClr val="C00000"/>
              </a:solidFill>
              <a:latin typeface="Times New Roman" pitchFamily="18" charset="0"/>
              <a:cs typeface="Times New Roman" pitchFamily="18" charset="0"/>
            </a:endParaRPr>
          </a:p>
        </p:txBody>
      </p:sp>
      <p:sp>
        <p:nvSpPr>
          <p:cNvPr id="3" name="Содержимое 2"/>
          <p:cNvSpPr>
            <a:spLocks noGrp="1"/>
          </p:cNvSpPr>
          <p:nvPr>
            <p:ph idx="1"/>
          </p:nvPr>
        </p:nvSpPr>
        <p:spPr>
          <a:xfrm>
            <a:off x="5643570" y="5500702"/>
            <a:ext cx="3114668" cy="1196965"/>
          </a:xfrm>
        </p:spPr>
        <p:txBody>
          <a:bodyPr/>
          <a:lstStyle/>
          <a:p>
            <a:endParaRPr lang="ru-RU" dirty="0"/>
          </a:p>
        </p:txBody>
      </p:sp>
      <p:sp>
        <p:nvSpPr>
          <p:cNvPr id="4" name="Текст 3"/>
          <p:cNvSpPr>
            <a:spLocks noGrp="1"/>
          </p:cNvSpPr>
          <p:nvPr>
            <p:ph type="body" sz="half" idx="2"/>
          </p:nvPr>
        </p:nvSpPr>
        <p:spPr>
          <a:xfrm>
            <a:off x="285720" y="857232"/>
            <a:ext cx="8572560" cy="6215106"/>
          </a:xfrm>
        </p:spPr>
        <p:txBody>
          <a:bodyPr>
            <a:normAutofit lnSpcReduction="10000"/>
          </a:bodyPr>
          <a:lstStyle/>
          <a:p>
            <a:pPr lvl="0" algn="just" fontAlgn="base">
              <a:lnSpc>
                <a:spcPct val="110000"/>
              </a:lnSpc>
              <a:buFont typeface="Wingdings" pitchFamily="2" charset="2"/>
              <a:buChar char="Ø"/>
            </a:pPr>
            <a:r>
              <a:rPr lang="ru-RU" sz="1800" dirty="0" smtClean="0">
                <a:latin typeface="Times New Roman" pitchFamily="18" charset="0"/>
                <a:cs typeface="Times New Roman" pitchFamily="18" charset="0"/>
              </a:rPr>
              <a:t>Ношение </a:t>
            </a:r>
            <a:r>
              <a:rPr lang="ru-RU" sz="1800" dirty="0">
                <a:latin typeface="Times New Roman" pitchFamily="18" charset="0"/>
                <a:cs typeface="Times New Roman" pitchFamily="18" charset="0"/>
              </a:rPr>
              <a:t>правильной обуви. Это имеет отношение к предупреждению нарушения у детей. Для них необходимо покупать обувь, которая плотно удерживает ногу, которая не слетает и не давит.</a:t>
            </a:r>
          </a:p>
          <a:p>
            <a:pPr lvl="0" algn="just" fontAlgn="base">
              <a:lnSpc>
                <a:spcPct val="110000"/>
              </a:lnSpc>
              <a:buFont typeface="Wingdings" pitchFamily="2" charset="2"/>
              <a:buChar char="Ø"/>
            </a:pPr>
            <a:r>
              <a:rPr lang="ru-RU" sz="1800" dirty="0">
                <a:latin typeface="Times New Roman" pitchFamily="18" charset="0"/>
                <a:cs typeface="Times New Roman" pitchFamily="18" charset="0"/>
              </a:rPr>
              <a:t>Необходимо выполнять упражнения от плоскостопия. Выделяя несколько минут в день, можно предупредить развитие нарушения. В качестве зарядки можно применять коврик для массажа. Так же для стоп необходим массаж.</a:t>
            </a:r>
          </a:p>
          <a:p>
            <a:pPr lvl="0" algn="just" fontAlgn="base">
              <a:lnSpc>
                <a:spcPct val="110000"/>
              </a:lnSpc>
              <a:buFont typeface="Wingdings" pitchFamily="2" charset="2"/>
              <a:buChar char="Ø"/>
            </a:pPr>
            <a:r>
              <a:rPr lang="ru-RU" sz="1800" dirty="0">
                <a:latin typeface="Times New Roman" pitchFamily="18" charset="0"/>
                <a:cs typeface="Times New Roman" pitchFamily="18" charset="0"/>
              </a:rPr>
              <a:t>Нужно следить за осанкой и правильным положением стоп при ходьбе, а так же при стоянии. Стопы должны быть расположены почти параллельно друг другу и опираться на наружные края подошвы.</a:t>
            </a:r>
          </a:p>
          <a:p>
            <a:pPr lvl="0" algn="just" fontAlgn="base">
              <a:lnSpc>
                <a:spcPct val="110000"/>
              </a:lnSpc>
              <a:buFont typeface="Wingdings" pitchFamily="2" charset="2"/>
              <a:buChar char="Ø"/>
            </a:pPr>
            <a:r>
              <a:rPr lang="ru-RU" sz="1800" dirty="0" smtClean="0">
                <a:latin typeface="Times New Roman" pitchFamily="18" charset="0"/>
                <a:cs typeface="Times New Roman" pitchFamily="18" charset="0"/>
              </a:rPr>
              <a:t>Нужно побольше ходить босиком. При возможности следует отправиться на природу, и уделите несколько минут хождению босиком по траве, земле, гальке, хвойным иголкам.</a:t>
            </a:r>
          </a:p>
          <a:p>
            <a:pPr lvl="0" algn="just" fontAlgn="base">
              <a:lnSpc>
                <a:spcPct val="110000"/>
              </a:lnSpc>
              <a:buFont typeface="Wingdings" pitchFamily="2" charset="2"/>
              <a:buChar char="Ø"/>
            </a:pPr>
            <a:r>
              <a:rPr lang="ru-RU" sz="1800" dirty="0" smtClean="0">
                <a:latin typeface="Times New Roman" pitchFamily="18" charset="0"/>
                <a:cs typeface="Times New Roman" pitchFamily="18" charset="0"/>
              </a:rPr>
              <a:t>Хорошей </a:t>
            </a:r>
            <a:r>
              <a:rPr lang="ru-RU" sz="1800" dirty="0">
                <a:latin typeface="Times New Roman" pitchFamily="18" charset="0"/>
                <a:cs typeface="Times New Roman" pitchFamily="18" charset="0"/>
              </a:rPr>
              <a:t>профилактикой являются домашние ванночки с противовоспалительными средствами (ромашка, шалфей, зверобой). Они помогают снять усталость с ног после ходьбы, а также устранить воспаление и отечность. Такие ванночки перед массажем помогают подготовить кожные покровы к расслаблению.</a:t>
            </a:r>
          </a:p>
          <a:p>
            <a:pPr lvl="0" algn="just" fontAlgn="base">
              <a:lnSpc>
                <a:spcPct val="110000"/>
              </a:lnSpc>
              <a:buFont typeface="Wingdings" pitchFamily="2" charset="2"/>
              <a:buChar char="Ø"/>
            </a:pPr>
            <a:r>
              <a:rPr lang="ru-RU" sz="1800" dirty="0">
                <a:latin typeface="Times New Roman" pitchFamily="18" charset="0"/>
                <a:cs typeface="Times New Roman" pitchFamily="18" charset="0"/>
              </a:rPr>
              <a:t>Массаж стоп улучшает кровоснабжение ступни. При этом стимулируются рефлекторные точки, которых на подошве насчитывается около 90 штук. Общий массаж для профилактики плоской стопы назначается и детям для усиления защиты организма</a:t>
            </a:r>
            <a:r>
              <a:rPr lang="ru-RU" sz="1800" dirty="0"/>
              <a:t>.</a:t>
            </a:r>
          </a:p>
          <a:p>
            <a:endParaRPr lang="ru-RU"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User\Desktop\рис\dream-of-grassland-powerpoint-templates.jpg"/>
          <p:cNvPicPr>
            <a:picLocks noChangeAspect="1" noChangeArrowheads="1"/>
          </p:cNvPicPr>
          <p:nvPr/>
        </p:nvPicPr>
        <p:blipFill>
          <a:blip r:embed="rId2"/>
          <a:srcRect/>
          <a:stretch>
            <a:fillRect/>
          </a:stretch>
        </p:blipFill>
        <p:spPr bwMode="auto">
          <a:xfrm>
            <a:off x="-1000164" y="-857280"/>
            <a:ext cx="11430000" cy="8572500"/>
          </a:xfrm>
          <a:prstGeom prst="rect">
            <a:avLst/>
          </a:prstGeom>
          <a:noFill/>
        </p:spPr>
      </p:pic>
      <p:sp>
        <p:nvSpPr>
          <p:cNvPr id="6" name="Заголовок 5"/>
          <p:cNvSpPr>
            <a:spLocks noGrp="1"/>
          </p:cNvSpPr>
          <p:nvPr>
            <p:ph type="title"/>
          </p:nvPr>
        </p:nvSpPr>
        <p:spPr>
          <a:xfrm>
            <a:off x="714348" y="0"/>
            <a:ext cx="7972452" cy="642918"/>
          </a:xfrm>
        </p:spPr>
        <p:txBody>
          <a:bodyPr>
            <a:normAutofit/>
          </a:bodyPr>
          <a:lstStyle/>
          <a:p>
            <a:pPr algn="ctr"/>
            <a:r>
              <a:rPr lang="ru-RU" sz="2400" dirty="0" smtClean="0">
                <a:solidFill>
                  <a:srgbClr val="C00000"/>
                </a:solidFill>
                <a:latin typeface="Times New Roman" pitchFamily="18" charset="0"/>
                <a:cs typeface="Times New Roman" pitchFamily="18" charset="0"/>
              </a:rPr>
              <a:t>Что такое нарушение осанки?</a:t>
            </a:r>
            <a:endParaRPr lang="ru-RU" sz="2400" dirty="0">
              <a:solidFill>
                <a:srgbClr val="C00000"/>
              </a:solidFill>
              <a:latin typeface="Times New Roman" pitchFamily="18" charset="0"/>
              <a:cs typeface="Times New Roman" pitchFamily="18" charset="0"/>
            </a:endParaRPr>
          </a:p>
        </p:txBody>
      </p:sp>
      <p:pic>
        <p:nvPicPr>
          <p:cNvPr id="9" name="Содержимое 8" descr="sredstvo-profilaktiki-pri-narushenijah-osanki.jpg"/>
          <p:cNvPicPr>
            <a:picLocks noGrp="1" noChangeAspect="1"/>
          </p:cNvPicPr>
          <p:nvPr>
            <p:ph idx="1"/>
          </p:nvPr>
        </p:nvPicPr>
        <p:blipFill>
          <a:blip r:embed="rId3"/>
          <a:stretch>
            <a:fillRect/>
          </a:stretch>
        </p:blipFill>
        <p:spPr>
          <a:xfrm>
            <a:off x="4967135" y="1500174"/>
            <a:ext cx="4176865" cy="4519833"/>
          </a:xfrm>
        </p:spPr>
      </p:pic>
      <p:sp>
        <p:nvSpPr>
          <p:cNvPr id="8" name="Текст 7"/>
          <p:cNvSpPr>
            <a:spLocks noGrp="1"/>
          </p:cNvSpPr>
          <p:nvPr>
            <p:ph type="body" sz="half" idx="2"/>
          </p:nvPr>
        </p:nvSpPr>
        <p:spPr>
          <a:xfrm>
            <a:off x="571472" y="1928802"/>
            <a:ext cx="4143404" cy="4286280"/>
          </a:xfrm>
        </p:spPr>
        <p:txBody>
          <a:bodyPr>
            <a:normAutofit/>
          </a:bodyPr>
          <a:lstStyle/>
          <a:p>
            <a:r>
              <a:rPr lang="ru-RU" sz="2000" dirty="0" smtClean="0">
                <a:latin typeface="Times New Roman" pitchFamily="18" charset="0"/>
                <a:cs typeface="Times New Roman" pitchFamily="18" charset="0"/>
              </a:rPr>
              <a:t>Отклонения от нормальной осанки принято  называть нарушениями</a:t>
            </a:r>
          </a:p>
          <a:p>
            <a:pPr algn="just"/>
            <a:r>
              <a:rPr lang="ru-RU" sz="2000" dirty="0" smtClean="0">
                <a:latin typeface="Times New Roman" pitchFamily="18" charset="0"/>
                <a:cs typeface="Times New Roman" pitchFamily="18" charset="0"/>
              </a:rPr>
              <a:t>или дефектами осанки. Они связаны с функциональными изменениями опорно-двигательного аппарата, при которых образуются порочные условно рефлекторные связи, закрепляющие неправильное положение тела, при этом навык правильной осанки утрачивается.</a:t>
            </a:r>
            <a:endParaRPr lang="ru-RU" sz="2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User\Desktop\рис\dream-of-grassland-powerpoint-templates.jpg"/>
          <p:cNvPicPr>
            <a:picLocks noChangeAspect="1" noChangeArrowheads="1"/>
          </p:cNvPicPr>
          <p:nvPr/>
        </p:nvPicPr>
        <p:blipFill>
          <a:blip r:embed="rId2"/>
          <a:srcRect/>
          <a:stretch>
            <a:fillRect/>
          </a:stretch>
        </p:blipFill>
        <p:spPr bwMode="auto">
          <a:xfrm>
            <a:off x="-785850" y="-785842"/>
            <a:ext cx="11430000" cy="8572500"/>
          </a:xfrm>
          <a:prstGeom prst="rect">
            <a:avLst/>
          </a:prstGeom>
          <a:noFill/>
        </p:spPr>
      </p:pic>
      <p:sp>
        <p:nvSpPr>
          <p:cNvPr id="2" name="Заголовок 1"/>
          <p:cNvSpPr>
            <a:spLocks noGrp="1"/>
          </p:cNvSpPr>
          <p:nvPr>
            <p:ph type="title"/>
          </p:nvPr>
        </p:nvSpPr>
        <p:spPr>
          <a:xfrm>
            <a:off x="457200" y="0"/>
            <a:ext cx="8229600" cy="714356"/>
          </a:xfrm>
        </p:spPr>
        <p:txBody>
          <a:bodyPr>
            <a:normAutofit/>
          </a:bodyPr>
          <a:lstStyle/>
          <a:p>
            <a:r>
              <a:rPr lang="ru-RU" sz="2400" b="1" dirty="0" smtClean="0">
                <a:solidFill>
                  <a:srgbClr val="C00000"/>
                </a:solidFill>
                <a:latin typeface="Times New Roman" pitchFamily="18" charset="0"/>
                <a:cs typeface="Times New Roman" pitchFamily="18" charset="0"/>
              </a:rPr>
              <a:t>Виды нарушения осанки</a:t>
            </a:r>
            <a:endParaRPr lang="ru-RU" sz="2400" b="1" dirty="0">
              <a:solidFill>
                <a:srgbClr val="C00000"/>
              </a:solidFill>
              <a:latin typeface="Times New Roman" pitchFamily="18" charset="0"/>
              <a:cs typeface="Times New Roman" pitchFamily="18" charset="0"/>
            </a:endParaRPr>
          </a:p>
        </p:txBody>
      </p:sp>
      <p:sp>
        <p:nvSpPr>
          <p:cNvPr id="4" name="Текст 3"/>
          <p:cNvSpPr>
            <a:spLocks noGrp="1"/>
          </p:cNvSpPr>
          <p:nvPr>
            <p:ph type="body" idx="1"/>
          </p:nvPr>
        </p:nvSpPr>
        <p:spPr>
          <a:xfrm>
            <a:off x="214282" y="857232"/>
            <a:ext cx="5143504" cy="3286148"/>
          </a:xfrm>
        </p:spPr>
        <p:txBody>
          <a:bodyPr>
            <a:normAutofit fontScale="25000" lnSpcReduction="20000"/>
          </a:bodyPr>
          <a:lstStyle/>
          <a:p>
            <a:pPr algn="ctr">
              <a:lnSpc>
                <a:spcPct val="120000"/>
              </a:lnSpc>
            </a:pPr>
            <a:r>
              <a:rPr lang="ru-RU" sz="7200" dirty="0" smtClean="0">
                <a:latin typeface="Times New Roman" pitchFamily="18" charset="0"/>
                <a:cs typeface="Times New Roman" pitchFamily="18" charset="0"/>
              </a:rPr>
              <a:t>В     </a:t>
            </a:r>
            <a:r>
              <a:rPr lang="ru-RU" sz="7200" dirty="0" err="1" smtClean="0">
                <a:latin typeface="Times New Roman" pitchFamily="18" charset="0"/>
                <a:cs typeface="Times New Roman" pitchFamily="18" charset="0"/>
              </a:rPr>
              <a:t>сагитальной</a:t>
            </a:r>
            <a:r>
              <a:rPr lang="ru-RU" sz="7200" dirty="0" smtClean="0">
                <a:latin typeface="Times New Roman" pitchFamily="18" charset="0"/>
                <a:cs typeface="Times New Roman" pitchFamily="18" charset="0"/>
              </a:rPr>
              <a:t>     плоскости :</a:t>
            </a:r>
          </a:p>
          <a:p>
            <a:pPr>
              <a:buFont typeface="Wingdings" pitchFamily="2" charset="2"/>
              <a:buChar char="ü"/>
            </a:pPr>
            <a:r>
              <a:rPr lang="ru-RU" sz="7200" b="0" dirty="0" smtClean="0">
                <a:latin typeface="Times New Roman" pitchFamily="18" charset="0"/>
                <a:cs typeface="Times New Roman" pitchFamily="18" charset="0"/>
              </a:rPr>
              <a:t>Ровная спина. Плечи отведены назад, живот втянут – голова поднята;</a:t>
            </a:r>
          </a:p>
          <a:p>
            <a:pPr>
              <a:buFont typeface="Wingdings" pitchFamily="2" charset="2"/>
              <a:buChar char="ü"/>
            </a:pPr>
            <a:r>
              <a:rPr lang="ru-RU" sz="7200" b="0" dirty="0" smtClean="0">
                <a:latin typeface="Times New Roman" pitchFamily="18" charset="0"/>
                <a:cs typeface="Times New Roman" pitchFamily="18" charset="0"/>
              </a:rPr>
              <a:t>Сутулость – плечи опущены, спину скруглена, зачастую человек ходит с наклоненной головой;</a:t>
            </a:r>
          </a:p>
          <a:p>
            <a:pPr>
              <a:buFont typeface="Wingdings" pitchFamily="2" charset="2"/>
              <a:buChar char="ü"/>
            </a:pPr>
            <a:r>
              <a:rPr lang="ru-RU" sz="7200" b="0" dirty="0" smtClean="0">
                <a:latin typeface="Times New Roman" pitchFamily="18" charset="0"/>
                <a:cs typeface="Times New Roman" pitchFamily="18" charset="0"/>
              </a:rPr>
              <a:t>Круглая спина – плечи заведены вперед, голова поднята, прогиб в пояснице усилен.</a:t>
            </a:r>
          </a:p>
          <a:p>
            <a:pPr>
              <a:buFont typeface="Wingdings" pitchFamily="2" charset="2"/>
              <a:buChar char="ü"/>
            </a:pPr>
            <a:r>
              <a:rPr lang="ru-RU" sz="7200" b="0" dirty="0" smtClean="0">
                <a:latin typeface="Times New Roman" pitchFamily="18" charset="0"/>
                <a:cs typeface="Times New Roman" pitchFamily="18" charset="0"/>
              </a:rPr>
              <a:t>Плоская спина – отсутствуют выраженные изгибы спины, в том числе прогиб в позвоночнике;</a:t>
            </a:r>
          </a:p>
          <a:p>
            <a:pPr>
              <a:lnSpc>
                <a:spcPct val="120000"/>
              </a:lnSpc>
              <a:buFont typeface="Wingdings" pitchFamily="2" charset="2"/>
              <a:buChar char="ü"/>
            </a:pPr>
            <a:r>
              <a:rPr lang="ru-RU" sz="7200" b="0" dirty="0" smtClean="0">
                <a:latin typeface="Times New Roman" pitchFamily="18" charset="0"/>
                <a:cs typeface="Times New Roman" pitchFamily="18" charset="0"/>
              </a:rPr>
              <a:t>Плоско-вогнутая спина. Сверху сутулость – снизу плоская спина;</a:t>
            </a:r>
          </a:p>
          <a:p>
            <a:r>
              <a:rPr lang="ru-RU" dirty="0" smtClean="0">
                <a:hlinkClick r:id="rId3"/>
              </a:rPr>
              <a:t/>
            </a:r>
            <a:br>
              <a:rPr lang="ru-RU" dirty="0" smtClean="0">
                <a:hlinkClick r:id="rId3"/>
              </a:rPr>
            </a:br>
            <a:endParaRPr lang="ru-RU" dirty="0"/>
          </a:p>
        </p:txBody>
      </p:sp>
      <p:pic>
        <p:nvPicPr>
          <p:cNvPr id="5" name="Содержимое 4" descr="narusenia-osanki-5abe9a4f72b2d.jpg"/>
          <p:cNvPicPr>
            <a:picLocks noGrp="1" noChangeAspect="1"/>
          </p:cNvPicPr>
          <p:nvPr>
            <p:ph sz="half" idx="2"/>
          </p:nvPr>
        </p:nvPicPr>
        <p:blipFill>
          <a:blip r:embed="rId4"/>
          <a:stretch>
            <a:fillRect/>
          </a:stretch>
        </p:blipFill>
        <p:spPr>
          <a:xfrm>
            <a:off x="5429256" y="642918"/>
            <a:ext cx="4064790" cy="3126762"/>
          </a:xfrm>
        </p:spPr>
      </p:pic>
      <p:sp>
        <p:nvSpPr>
          <p:cNvPr id="6" name="Текст 5"/>
          <p:cNvSpPr>
            <a:spLocks noGrp="1"/>
          </p:cNvSpPr>
          <p:nvPr>
            <p:ph type="body" sz="quarter" idx="3"/>
          </p:nvPr>
        </p:nvSpPr>
        <p:spPr>
          <a:xfrm>
            <a:off x="571472" y="4714884"/>
            <a:ext cx="3929090" cy="1785950"/>
          </a:xfrm>
        </p:spPr>
        <p:txBody>
          <a:bodyPr>
            <a:normAutofit/>
          </a:bodyPr>
          <a:lstStyle/>
          <a:p>
            <a:pPr algn="just"/>
            <a:r>
              <a:rPr lang="ru-RU" sz="1800" dirty="0" smtClean="0"/>
              <a:t> </a:t>
            </a:r>
            <a:r>
              <a:rPr lang="ru-RU" sz="1800" dirty="0" smtClean="0">
                <a:latin typeface="Times New Roman" pitchFamily="18" charset="0"/>
                <a:cs typeface="Times New Roman" pitchFamily="18" charset="0"/>
              </a:rPr>
              <a:t>Во фронтальной плоскости:</a:t>
            </a:r>
            <a:br>
              <a:rPr lang="ru-RU" sz="1800" dirty="0" smtClean="0">
                <a:latin typeface="Times New Roman" pitchFamily="18" charset="0"/>
                <a:cs typeface="Times New Roman" pitchFamily="18" charset="0"/>
              </a:rPr>
            </a:br>
            <a:r>
              <a:rPr lang="ru-RU" sz="1800" b="0" dirty="0" smtClean="0">
                <a:latin typeface="Times New Roman" pitchFamily="18" charset="0"/>
                <a:cs typeface="Times New Roman" pitchFamily="18" charset="0"/>
              </a:rPr>
              <a:t>Характеризуются нарушением симметрии между правой и левой половиной туловища,  отклонением линии позвоночника от вертикальной прямой</a:t>
            </a:r>
            <a:endParaRPr lang="ru-RU" sz="1800" dirty="0">
              <a:latin typeface="Times New Roman" pitchFamily="18" charset="0"/>
              <a:cs typeface="Times New Roman" pitchFamily="18" charset="0"/>
            </a:endParaRPr>
          </a:p>
        </p:txBody>
      </p:sp>
      <p:pic>
        <p:nvPicPr>
          <p:cNvPr id="8" name="Содержимое 7" descr="img7.jpg"/>
          <p:cNvPicPr>
            <a:picLocks noGrp="1" noChangeAspect="1"/>
          </p:cNvPicPr>
          <p:nvPr>
            <p:ph sz="quarter" idx="4"/>
          </p:nvPr>
        </p:nvPicPr>
        <p:blipFill>
          <a:blip r:embed="rId5"/>
          <a:stretch>
            <a:fillRect/>
          </a:stretch>
        </p:blipFill>
        <p:spPr>
          <a:xfrm>
            <a:off x="6072166" y="4000505"/>
            <a:ext cx="2936380" cy="3214710"/>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descr="C:\Users\User\Desktop\рис\dream-of-grassland-powerpoint-templates.jpg"/>
          <p:cNvPicPr>
            <a:picLocks noChangeAspect="1" noChangeArrowheads="1"/>
          </p:cNvPicPr>
          <p:nvPr/>
        </p:nvPicPr>
        <p:blipFill>
          <a:blip r:embed="rId2"/>
          <a:srcRect/>
          <a:stretch>
            <a:fillRect/>
          </a:stretch>
        </p:blipFill>
        <p:spPr bwMode="auto">
          <a:xfrm>
            <a:off x="-1143000" y="-857250"/>
            <a:ext cx="11430000" cy="8572500"/>
          </a:xfrm>
          <a:prstGeom prst="rect">
            <a:avLst/>
          </a:prstGeom>
          <a:noFill/>
        </p:spPr>
      </p:pic>
      <p:sp>
        <p:nvSpPr>
          <p:cNvPr id="2" name="Заголовок 1"/>
          <p:cNvSpPr>
            <a:spLocks noGrp="1"/>
          </p:cNvSpPr>
          <p:nvPr>
            <p:ph type="title"/>
          </p:nvPr>
        </p:nvSpPr>
        <p:spPr>
          <a:xfrm>
            <a:off x="457200" y="-214338"/>
            <a:ext cx="8229600" cy="1214446"/>
          </a:xfrm>
        </p:spPr>
        <p:txBody>
          <a:bodyPr>
            <a:normAutofit/>
          </a:bodyPr>
          <a:lstStyle/>
          <a:p>
            <a:r>
              <a:rPr lang="ru-RU" sz="2400" b="1" dirty="0" smtClean="0">
                <a:solidFill>
                  <a:srgbClr val="C00000"/>
                </a:solidFill>
                <a:latin typeface="Times New Roman" pitchFamily="18" charset="0"/>
                <a:cs typeface="Times New Roman" pitchFamily="18" charset="0"/>
              </a:rPr>
              <a:t>Причины нарушений осанки</a:t>
            </a:r>
            <a:endParaRPr lang="ru-RU" sz="2400" b="1" dirty="0">
              <a:solidFill>
                <a:srgbClr val="C00000"/>
              </a:solidFill>
              <a:latin typeface="Times New Roman" pitchFamily="18" charset="0"/>
              <a:cs typeface="Times New Roman" pitchFamily="18" charset="0"/>
            </a:endParaRPr>
          </a:p>
        </p:txBody>
      </p:sp>
      <p:pic>
        <p:nvPicPr>
          <p:cNvPr id="3074" name="Picture 2" descr="C:\Users\User\Desktop\рис\img_user_file_56b74a98b2f15_6.jpg"/>
          <p:cNvPicPr>
            <a:picLocks noGrp="1" noChangeAspect="1" noChangeArrowheads="1"/>
          </p:cNvPicPr>
          <p:nvPr>
            <p:ph idx="1"/>
          </p:nvPr>
        </p:nvPicPr>
        <p:blipFill>
          <a:blip r:embed="rId3"/>
          <a:srcRect/>
          <a:stretch>
            <a:fillRect/>
          </a:stretch>
        </p:blipFill>
        <p:spPr bwMode="auto">
          <a:xfrm>
            <a:off x="-65990" y="1000108"/>
            <a:ext cx="8959108" cy="5459223"/>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C:\Users\User\Desktop\рис\dream-of-grassland-powerpoint-templates.jpg"/>
          <p:cNvPicPr>
            <a:picLocks noChangeAspect="1" noChangeArrowheads="1"/>
          </p:cNvPicPr>
          <p:nvPr/>
        </p:nvPicPr>
        <p:blipFill>
          <a:blip r:embed="rId2"/>
          <a:srcRect/>
          <a:stretch>
            <a:fillRect/>
          </a:stretch>
        </p:blipFill>
        <p:spPr bwMode="auto">
          <a:xfrm>
            <a:off x="-1143000" y="-857250"/>
            <a:ext cx="11430000" cy="8572500"/>
          </a:xfrm>
          <a:prstGeom prst="rect">
            <a:avLst/>
          </a:prstGeom>
          <a:noFill/>
        </p:spPr>
      </p:pic>
      <p:sp>
        <p:nvSpPr>
          <p:cNvPr id="2" name="Заголовок 1"/>
          <p:cNvSpPr>
            <a:spLocks noGrp="1"/>
          </p:cNvSpPr>
          <p:nvPr>
            <p:ph type="title"/>
          </p:nvPr>
        </p:nvSpPr>
        <p:spPr>
          <a:xfrm>
            <a:off x="214282" y="0"/>
            <a:ext cx="8572560" cy="2500306"/>
          </a:xfrm>
        </p:spPr>
        <p:txBody>
          <a:bodyPr>
            <a:normAutofit/>
          </a:bodyPr>
          <a:lstStyle/>
          <a:p>
            <a:pPr algn="just" fontAlgn="base"/>
            <a:r>
              <a:rPr lang="ru-RU" sz="2400" b="1" dirty="0" smtClean="0">
                <a:solidFill>
                  <a:srgbClr val="C00000"/>
                </a:solidFill>
                <a:latin typeface="Times New Roman" pitchFamily="18" charset="0"/>
                <a:cs typeface="Times New Roman" pitchFamily="18" charset="0"/>
              </a:rPr>
              <a:t>Диагностика</a:t>
            </a:r>
            <a:r>
              <a:rPr lang="ru-RU" sz="2000" b="1" dirty="0" smtClean="0">
                <a:solidFill>
                  <a:schemeClr val="accent2"/>
                </a:solidFill>
                <a:latin typeface="Times New Roman" pitchFamily="18" charset="0"/>
                <a:cs typeface="Times New Roman" pitchFamily="18" charset="0"/>
              </a:rPr>
              <a:t/>
            </a:r>
            <a:br>
              <a:rPr lang="ru-RU" sz="2000" b="1" dirty="0" smtClean="0">
                <a:solidFill>
                  <a:schemeClr val="accent2"/>
                </a:solidFill>
                <a:latin typeface="Times New Roman" pitchFamily="18" charset="0"/>
                <a:cs typeface="Times New Roman" pitchFamily="18" charset="0"/>
              </a:rPr>
            </a:br>
            <a:r>
              <a:rPr lang="ru-RU" sz="2000" dirty="0" smtClean="0">
                <a:latin typeface="Times New Roman" pitchFamily="18" charset="0"/>
                <a:cs typeface="Times New Roman" pitchFamily="18" charset="0"/>
              </a:rPr>
              <a:t/>
            </a:r>
            <a:br>
              <a:rPr lang="ru-RU" sz="2000" dirty="0" smtClean="0">
                <a:latin typeface="Times New Roman" pitchFamily="18" charset="0"/>
                <a:cs typeface="Times New Roman" pitchFamily="18" charset="0"/>
              </a:rPr>
            </a:br>
            <a:r>
              <a:rPr lang="ru-RU" sz="2000" dirty="0" smtClean="0">
                <a:latin typeface="Times New Roman" pitchFamily="18" charset="0"/>
                <a:cs typeface="Times New Roman" pitchFamily="18" charset="0"/>
              </a:rPr>
              <a:t>Диагностика нарушений осанки основывается на визуальном осмотре больного. Однако для подтверждения диагноза в обязательном порядке назначается рентгенографическое исследование позвоночника, КТ или МРТ.</a:t>
            </a:r>
            <a:br>
              <a:rPr lang="ru-RU" sz="2000" dirty="0" smtClean="0">
                <a:latin typeface="Times New Roman" pitchFamily="18" charset="0"/>
                <a:cs typeface="Times New Roman" pitchFamily="18" charset="0"/>
              </a:rPr>
            </a:br>
            <a:r>
              <a:rPr lang="ru-RU" sz="2000" dirty="0" smtClean="0"/>
              <a:t/>
            </a:r>
            <a:br>
              <a:rPr lang="ru-RU" sz="2000" dirty="0" smtClean="0"/>
            </a:br>
            <a:endParaRPr lang="ru-RU" sz="2000" dirty="0">
              <a:latin typeface="Times New Roman" pitchFamily="18" charset="0"/>
              <a:cs typeface="Times New Roman" pitchFamily="18" charset="0"/>
            </a:endParaRPr>
          </a:p>
        </p:txBody>
      </p:sp>
      <p:pic>
        <p:nvPicPr>
          <p:cNvPr id="6" name="Содержимое 5" descr="a9a1fc3609-1_2560x.jpg"/>
          <p:cNvPicPr>
            <a:picLocks noGrp="1" noChangeAspect="1"/>
          </p:cNvPicPr>
          <p:nvPr>
            <p:ph sz="half" idx="1"/>
          </p:nvPr>
        </p:nvPicPr>
        <p:blipFill>
          <a:blip r:embed="rId3" cstate="print"/>
          <a:stretch>
            <a:fillRect/>
          </a:stretch>
        </p:blipFill>
        <p:spPr>
          <a:xfrm>
            <a:off x="-357472" y="2928934"/>
            <a:ext cx="4476122" cy="2982916"/>
          </a:xfrm>
        </p:spPr>
      </p:pic>
      <p:pic>
        <p:nvPicPr>
          <p:cNvPr id="7" name="Содержимое 6" descr="1087801677.jpg"/>
          <p:cNvPicPr>
            <a:picLocks noGrp="1" noChangeAspect="1"/>
          </p:cNvPicPr>
          <p:nvPr>
            <p:ph sz="half" idx="2"/>
          </p:nvPr>
        </p:nvPicPr>
        <p:blipFill>
          <a:blip r:embed="rId4"/>
          <a:stretch>
            <a:fillRect/>
          </a:stretch>
        </p:blipFill>
        <p:spPr>
          <a:xfrm>
            <a:off x="4357685" y="2928934"/>
            <a:ext cx="4929223" cy="2928957"/>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User\Desktop\рис\dream-of-grassland-powerpoint-templates.jpg"/>
          <p:cNvPicPr>
            <a:picLocks noChangeAspect="1" noChangeArrowheads="1"/>
          </p:cNvPicPr>
          <p:nvPr/>
        </p:nvPicPr>
        <p:blipFill>
          <a:blip r:embed="rId2"/>
          <a:srcRect/>
          <a:stretch>
            <a:fillRect/>
          </a:stretch>
        </p:blipFill>
        <p:spPr bwMode="auto">
          <a:xfrm>
            <a:off x="-1071602" y="-928718"/>
            <a:ext cx="11430000" cy="8572500"/>
          </a:xfrm>
          <a:prstGeom prst="rect">
            <a:avLst/>
          </a:prstGeom>
          <a:noFill/>
        </p:spPr>
      </p:pic>
      <p:sp>
        <p:nvSpPr>
          <p:cNvPr id="2" name="Заголовок 1"/>
          <p:cNvSpPr>
            <a:spLocks noGrp="1"/>
          </p:cNvSpPr>
          <p:nvPr>
            <p:ph type="title"/>
          </p:nvPr>
        </p:nvSpPr>
        <p:spPr>
          <a:xfrm>
            <a:off x="457200" y="0"/>
            <a:ext cx="7829576" cy="1000108"/>
          </a:xfrm>
        </p:spPr>
        <p:txBody>
          <a:bodyPr>
            <a:normAutofit/>
          </a:bodyPr>
          <a:lstStyle/>
          <a:p>
            <a:pPr algn="ctr"/>
            <a:r>
              <a:rPr lang="ru-RU" sz="2400" dirty="0" smtClean="0">
                <a:solidFill>
                  <a:srgbClr val="C00000"/>
                </a:solidFill>
                <a:latin typeface="Times New Roman" pitchFamily="18" charset="0"/>
                <a:cs typeface="Times New Roman" pitchFamily="18" charset="0"/>
              </a:rPr>
              <a:t>Что такое плоскостопие?</a:t>
            </a:r>
            <a:r>
              <a:rPr lang="ru-RU" sz="2400" dirty="0">
                <a:solidFill>
                  <a:srgbClr val="C00000"/>
                </a:solidFill>
              </a:rPr>
              <a:t/>
            </a:r>
            <a:br>
              <a:rPr lang="ru-RU" sz="2400" dirty="0">
                <a:solidFill>
                  <a:srgbClr val="C00000"/>
                </a:solidFill>
              </a:rPr>
            </a:br>
            <a:endParaRPr lang="ru-RU" sz="2400" dirty="0">
              <a:solidFill>
                <a:srgbClr val="C00000"/>
              </a:solidFill>
            </a:endParaRPr>
          </a:p>
        </p:txBody>
      </p:sp>
      <p:pic>
        <p:nvPicPr>
          <p:cNvPr id="5" name="Содержимое 4" descr="ploskostopie6.jpg"/>
          <p:cNvPicPr>
            <a:picLocks noGrp="1" noChangeAspect="1"/>
          </p:cNvPicPr>
          <p:nvPr>
            <p:ph idx="1"/>
          </p:nvPr>
        </p:nvPicPr>
        <p:blipFill>
          <a:blip r:embed="rId3"/>
          <a:stretch>
            <a:fillRect/>
          </a:stretch>
        </p:blipFill>
        <p:spPr>
          <a:xfrm>
            <a:off x="5643570" y="1785926"/>
            <a:ext cx="2857520" cy="3214710"/>
          </a:xfrm>
        </p:spPr>
      </p:pic>
      <p:sp>
        <p:nvSpPr>
          <p:cNvPr id="4" name="Текст 3"/>
          <p:cNvSpPr>
            <a:spLocks noGrp="1"/>
          </p:cNvSpPr>
          <p:nvPr>
            <p:ph type="body" sz="half" idx="2"/>
          </p:nvPr>
        </p:nvSpPr>
        <p:spPr>
          <a:xfrm>
            <a:off x="714348" y="1357298"/>
            <a:ext cx="4400552" cy="4500594"/>
          </a:xfrm>
        </p:spPr>
        <p:txBody>
          <a:bodyPr>
            <a:normAutofit/>
          </a:bodyPr>
          <a:lstStyle/>
          <a:p>
            <a:pPr algn="just"/>
            <a:r>
              <a:rPr lang="ru-RU" sz="2000" b="1" i="1" dirty="0">
                <a:latin typeface="Times New Roman" pitchFamily="18" charset="0"/>
                <a:cs typeface="Times New Roman" pitchFamily="18" charset="0"/>
              </a:rPr>
              <a:t>Плоскостопие</a:t>
            </a:r>
            <a:r>
              <a:rPr lang="ru-RU" sz="2000" dirty="0">
                <a:latin typeface="Times New Roman" pitchFamily="18" charset="0"/>
                <a:cs typeface="Times New Roman" pitchFamily="18" charset="0"/>
              </a:rPr>
              <a:t> — это изменение формы стопы, характеризующееся опущением её продольного и поперечного сводов. При плоскостопии достаточно выражено или почти полностью изменяется строение нормального свода стопы как продольного (по внутреннему краю стопы), так и поперечного – по линии основания пальцев. Как осложнение – возникают боли в позвоночнике, </a:t>
            </a:r>
            <a:r>
              <a:rPr lang="ru-RU" sz="2000" dirty="0" smtClean="0">
                <a:latin typeface="Times New Roman" pitchFamily="18" charset="0"/>
                <a:cs typeface="Times New Roman" pitchFamily="18" charset="0"/>
              </a:rPr>
              <a:t>артриты</a:t>
            </a:r>
            <a:r>
              <a:rPr lang="ru-RU" sz="2000" dirty="0">
                <a:latin typeface="Times New Roman" pitchFamily="18" charset="0"/>
                <a:cs typeface="Times New Roman" pitchFamily="18" charset="0"/>
              </a:rPr>
              <a:t> и артрозы коленных и тазобедренных суставов.</a:t>
            </a:r>
          </a:p>
          <a:p>
            <a:pPr algn="ctr"/>
            <a:endParaRPr lang="ru-RU"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C:\Users\User\Desktop\рис\dream-of-grassland-powerpoint-templates.jpg"/>
          <p:cNvPicPr>
            <a:picLocks noChangeAspect="1" noChangeArrowheads="1"/>
          </p:cNvPicPr>
          <p:nvPr/>
        </p:nvPicPr>
        <p:blipFill>
          <a:blip r:embed="rId3"/>
          <a:srcRect/>
          <a:stretch>
            <a:fillRect/>
          </a:stretch>
        </p:blipFill>
        <p:spPr bwMode="auto">
          <a:xfrm>
            <a:off x="-1000164" y="0"/>
            <a:ext cx="11430000" cy="8572500"/>
          </a:xfrm>
          <a:prstGeom prst="rect">
            <a:avLst/>
          </a:prstGeom>
          <a:noFill/>
        </p:spPr>
      </p:pic>
      <p:sp>
        <p:nvSpPr>
          <p:cNvPr id="2" name="Заголовок 1"/>
          <p:cNvSpPr>
            <a:spLocks noGrp="1"/>
          </p:cNvSpPr>
          <p:nvPr>
            <p:ph type="title"/>
          </p:nvPr>
        </p:nvSpPr>
        <p:spPr>
          <a:xfrm>
            <a:off x="457200" y="214290"/>
            <a:ext cx="8229600" cy="1428760"/>
          </a:xfrm>
        </p:spPr>
        <p:txBody>
          <a:bodyPr>
            <a:normAutofit/>
          </a:bodyPr>
          <a:lstStyle/>
          <a:p>
            <a:pPr fontAlgn="base"/>
            <a:r>
              <a:rPr lang="ru-RU" sz="2400" b="1" dirty="0" smtClean="0">
                <a:solidFill>
                  <a:srgbClr val="C00000"/>
                </a:solidFill>
                <a:latin typeface="Times New Roman" pitchFamily="18" charset="0"/>
                <a:cs typeface="Times New Roman" pitchFamily="18" charset="0"/>
              </a:rPr>
              <a:t>Лечение нарушений осанки</a:t>
            </a:r>
            <a:r>
              <a:rPr lang="ru-RU" sz="2400" dirty="0" smtClean="0">
                <a:solidFill>
                  <a:srgbClr val="C00000"/>
                </a:solidFill>
                <a:latin typeface="Times New Roman" pitchFamily="18" charset="0"/>
                <a:cs typeface="Times New Roman" pitchFamily="18" charset="0"/>
              </a:rPr>
              <a:t/>
            </a:r>
            <a:br>
              <a:rPr lang="ru-RU" sz="2400" dirty="0" smtClean="0">
                <a:solidFill>
                  <a:srgbClr val="C00000"/>
                </a:solidFill>
                <a:latin typeface="Times New Roman" pitchFamily="18" charset="0"/>
                <a:cs typeface="Times New Roman" pitchFamily="18" charset="0"/>
              </a:rPr>
            </a:br>
            <a:r>
              <a:rPr lang="ru-RU" sz="2000" dirty="0" smtClean="0"/>
              <a:t/>
            </a:r>
            <a:br>
              <a:rPr lang="ru-RU" sz="2000" dirty="0" smtClean="0"/>
            </a:br>
            <a:endParaRPr lang="ru-RU" sz="2000" dirty="0"/>
          </a:p>
        </p:txBody>
      </p:sp>
      <p:sp>
        <p:nvSpPr>
          <p:cNvPr id="3" name="Текст 2"/>
          <p:cNvSpPr>
            <a:spLocks noGrp="1"/>
          </p:cNvSpPr>
          <p:nvPr>
            <p:ph type="body" idx="1"/>
          </p:nvPr>
        </p:nvSpPr>
        <p:spPr>
          <a:xfrm>
            <a:off x="357158" y="928670"/>
            <a:ext cx="8429684" cy="4071966"/>
          </a:xfrm>
        </p:spPr>
        <p:txBody>
          <a:bodyPr>
            <a:normAutofit fontScale="70000" lnSpcReduction="20000"/>
          </a:bodyPr>
          <a:lstStyle/>
          <a:p>
            <a:pPr algn="ctr">
              <a:spcBef>
                <a:spcPts val="0"/>
              </a:spcBef>
            </a:pPr>
            <a:r>
              <a:rPr lang="ru-RU" sz="2900" b="0" dirty="0" smtClean="0">
                <a:latin typeface="Times New Roman" pitchFamily="18" charset="0"/>
                <a:cs typeface="Times New Roman" pitchFamily="18" charset="0"/>
              </a:rPr>
              <a:t>Для этого широко используются такие методы, как:</a:t>
            </a:r>
          </a:p>
          <a:p>
            <a:pPr>
              <a:spcBef>
                <a:spcPts val="0"/>
              </a:spcBef>
              <a:buFont typeface="Wingdings" pitchFamily="2" charset="2"/>
              <a:buChar char="Ø"/>
            </a:pPr>
            <a:r>
              <a:rPr lang="ru-RU" sz="2900" b="0" dirty="0" smtClean="0">
                <a:latin typeface="Times New Roman" pitchFamily="18" charset="0"/>
                <a:cs typeface="Times New Roman" pitchFamily="18" charset="0"/>
              </a:rPr>
              <a:t>лечебная физкультура;</a:t>
            </a:r>
          </a:p>
          <a:p>
            <a:pPr>
              <a:spcBef>
                <a:spcPts val="0"/>
              </a:spcBef>
              <a:buFont typeface="Wingdings" pitchFamily="2" charset="2"/>
              <a:buChar char="Ø"/>
            </a:pPr>
            <a:r>
              <a:rPr lang="ru-RU" sz="2900" b="0" dirty="0" smtClean="0">
                <a:latin typeface="Times New Roman" pitchFamily="18" charset="0"/>
                <a:cs typeface="Times New Roman" pitchFamily="18" charset="0"/>
              </a:rPr>
              <a:t>массаж;</a:t>
            </a:r>
          </a:p>
          <a:p>
            <a:pPr>
              <a:spcBef>
                <a:spcPts val="0"/>
              </a:spcBef>
              <a:buFont typeface="Wingdings" pitchFamily="2" charset="2"/>
              <a:buChar char="Ø"/>
            </a:pPr>
            <a:r>
              <a:rPr lang="ru-RU" sz="2900" b="0" dirty="0" err="1" smtClean="0">
                <a:latin typeface="Times New Roman" pitchFamily="18" charset="0"/>
                <a:cs typeface="Times New Roman" pitchFamily="18" charset="0"/>
              </a:rPr>
              <a:t>физиолечение</a:t>
            </a:r>
            <a:r>
              <a:rPr lang="ru-RU" sz="2900" b="0" dirty="0" smtClean="0">
                <a:latin typeface="Times New Roman" pitchFamily="18" charset="0"/>
                <a:cs typeface="Times New Roman" pitchFamily="18" charset="0"/>
              </a:rPr>
              <a:t> (</a:t>
            </a:r>
            <a:r>
              <a:rPr lang="ru-RU" sz="2900" b="0" dirty="0" err="1" smtClean="0">
                <a:latin typeface="Times New Roman" pitchFamily="18" charset="0"/>
                <a:cs typeface="Times New Roman" pitchFamily="18" charset="0"/>
              </a:rPr>
              <a:t>электромиостимуляция</a:t>
            </a:r>
            <a:r>
              <a:rPr lang="ru-RU" sz="2900" b="0" dirty="0" smtClean="0">
                <a:latin typeface="Times New Roman" pitchFamily="18" charset="0"/>
                <a:cs typeface="Times New Roman" pitchFamily="18" charset="0"/>
              </a:rPr>
              <a:t>, электрофорез, </a:t>
            </a:r>
            <a:r>
              <a:rPr lang="ru-RU" sz="2900" b="0" dirty="0" err="1" smtClean="0">
                <a:latin typeface="Times New Roman" pitchFamily="18" charset="0"/>
                <a:cs typeface="Times New Roman" pitchFamily="18" charset="0"/>
              </a:rPr>
              <a:t>парафинолечение</a:t>
            </a:r>
            <a:r>
              <a:rPr lang="ru-RU" sz="2900" b="0" dirty="0" smtClean="0">
                <a:latin typeface="Times New Roman" pitchFamily="18" charset="0"/>
                <a:cs typeface="Times New Roman" pitchFamily="18" charset="0"/>
              </a:rPr>
              <a:t>, талассотерапия);</a:t>
            </a:r>
          </a:p>
          <a:p>
            <a:pPr>
              <a:spcBef>
                <a:spcPts val="0"/>
              </a:spcBef>
              <a:buFont typeface="Wingdings" pitchFamily="2" charset="2"/>
              <a:buChar char="Ø"/>
            </a:pPr>
            <a:r>
              <a:rPr lang="ru-RU" sz="2900" b="0" dirty="0" smtClean="0">
                <a:latin typeface="Times New Roman" pitchFamily="18" charset="0"/>
                <a:cs typeface="Times New Roman" pitchFamily="18" charset="0"/>
              </a:rPr>
              <a:t>водолечение (гидромассаж, лечебное плавание);</a:t>
            </a:r>
          </a:p>
          <a:p>
            <a:pPr>
              <a:spcBef>
                <a:spcPts val="0"/>
              </a:spcBef>
              <a:buFont typeface="Wingdings" pitchFamily="2" charset="2"/>
              <a:buChar char="Ø"/>
            </a:pPr>
            <a:r>
              <a:rPr lang="ru-RU" sz="2900" b="0" dirty="0" err="1" smtClean="0">
                <a:latin typeface="Times New Roman" pitchFamily="18" charset="0"/>
                <a:cs typeface="Times New Roman" pitchFamily="18" charset="0"/>
              </a:rPr>
              <a:t>кинезиотерапия</a:t>
            </a:r>
            <a:r>
              <a:rPr lang="ru-RU" sz="2900" b="0" dirty="0" smtClean="0">
                <a:latin typeface="Times New Roman" pitchFamily="18" charset="0"/>
                <a:cs typeface="Times New Roman" pitchFamily="18" charset="0"/>
              </a:rPr>
              <a:t>;</a:t>
            </a:r>
          </a:p>
          <a:p>
            <a:pPr>
              <a:spcBef>
                <a:spcPts val="0"/>
              </a:spcBef>
              <a:buFont typeface="Wingdings" pitchFamily="2" charset="2"/>
              <a:buChar char="Ø"/>
            </a:pPr>
            <a:r>
              <a:rPr lang="ru-RU" sz="2900" b="0" dirty="0" smtClean="0">
                <a:latin typeface="Times New Roman" pitchFamily="18" charset="0"/>
                <a:cs typeface="Times New Roman" pitchFamily="18" charset="0"/>
              </a:rPr>
              <a:t>ношение корректора осанки.</a:t>
            </a:r>
          </a:p>
          <a:p>
            <a:pPr>
              <a:spcBef>
                <a:spcPts val="0"/>
              </a:spcBef>
            </a:pPr>
            <a:endParaRPr lang="ru-RU" sz="2900" b="0" dirty="0" smtClean="0">
              <a:latin typeface="Times New Roman" pitchFamily="18" charset="0"/>
              <a:cs typeface="Times New Roman" pitchFamily="18" charset="0"/>
            </a:endParaRPr>
          </a:p>
          <a:p>
            <a:pPr algn="just">
              <a:spcBef>
                <a:spcPts val="0"/>
              </a:spcBef>
            </a:pPr>
            <a:r>
              <a:rPr lang="ru-RU" sz="2900" b="0" dirty="0" smtClean="0">
                <a:latin typeface="Times New Roman" pitchFamily="18" charset="0"/>
                <a:cs typeface="Times New Roman" pitchFamily="18" charset="0"/>
              </a:rPr>
              <a:t>Оптимальный комплекс лечебных мер подбирает врач-ортопед после полного обследования ребёнка. Методы терапии напрямую зависят от возраста пациента и степени выраженности искривления.</a:t>
            </a:r>
          </a:p>
          <a:p>
            <a:pPr algn="just">
              <a:spcBef>
                <a:spcPts val="0"/>
              </a:spcBef>
            </a:pPr>
            <a:endParaRPr lang="ru-RU" sz="2900" b="0" dirty="0" smtClean="0">
              <a:latin typeface="Times New Roman" pitchFamily="18" charset="0"/>
              <a:cs typeface="Times New Roman" pitchFamily="18" charset="0"/>
            </a:endParaRPr>
          </a:p>
          <a:p>
            <a:pPr algn="ctr">
              <a:spcBef>
                <a:spcPts val="0"/>
              </a:spcBef>
            </a:pPr>
            <a:r>
              <a:rPr lang="ru-RU" sz="2600" dirty="0" smtClean="0">
                <a:latin typeface="Times New Roman" pitchFamily="18" charset="0"/>
                <a:cs typeface="Times New Roman" pitchFamily="18" charset="0"/>
              </a:rPr>
              <a:t> Всех детей с дефектом осанки обязательно ставят на диспансерный учёт.</a:t>
            </a:r>
          </a:p>
          <a:p>
            <a:pPr algn="ctr"/>
            <a:r>
              <a:rPr lang="ru-RU" sz="2600" dirty="0" smtClean="0">
                <a:latin typeface="Times New Roman" pitchFamily="18" charset="0"/>
                <a:cs typeface="Times New Roman" pitchFamily="18" charset="0"/>
              </a:rPr>
              <a:t> </a:t>
            </a:r>
            <a:endParaRPr lang="ru-RU" sz="2600" dirty="0">
              <a:latin typeface="Times New Roman" pitchFamily="18" charset="0"/>
              <a:cs typeface="Times New Roman" pitchFamily="18" charset="0"/>
            </a:endParaRPr>
          </a:p>
        </p:txBody>
      </p:sp>
      <p:sp>
        <p:nvSpPr>
          <p:cNvPr id="5" name="Текст 4"/>
          <p:cNvSpPr>
            <a:spLocks noGrp="1"/>
          </p:cNvSpPr>
          <p:nvPr>
            <p:ph type="body" sz="quarter" idx="3"/>
          </p:nvPr>
        </p:nvSpPr>
        <p:spPr>
          <a:xfrm flipV="1">
            <a:off x="4214810" y="7215214"/>
            <a:ext cx="4041775" cy="142876"/>
          </a:xfrm>
        </p:spPr>
        <p:txBody>
          <a:bodyPr>
            <a:normAutofit fontScale="25000" lnSpcReduction="20000"/>
          </a:bodyPr>
          <a:lstStyle/>
          <a:p>
            <a:endParaRPr lang="ru-RU" dirty="0"/>
          </a:p>
        </p:txBody>
      </p:sp>
      <p:pic>
        <p:nvPicPr>
          <p:cNvPr id="12" name="Содержимое 11" descr="1466768959.jpg"/>
          <p:cNvPicPr>
            <a:picLocks noGrp="1" noChangeAspect="1"/>
          </p:cNvPicPr>
          <p:nvPr>
            <p:ph sz="quarter" idx="4"/>
          </p:nvPr>
        </p:nvPicPr>
        <p:blipFill>
          <a:blip r:embed="rId4" cstate="print"/>
          <a:stretch>
            <a:fillRect/>
          </a:stretch>
        </p:blipFill>
        <p:spPr>
          <a:xfrm>
            <a:off x="6286512" y="4714884"/>
            <a:ext cx="3357586" cy="2357454"/>
          </a:xfrm>
        </p:spPr>
      </p:pic>
      <p:pic>
        <p:nvPicPr>
          <p:cNvPr id="10" name="Picture 3"/>
          <p:cNvPicPr>
            <a:picLocks noChangeAspect="1" noChangeArrowheads="1"/>
          </p:cNvPicPr>
          <p:nvPr/>
        </p:nvPicPr>
        <p:blipFill>
          <a:blip r:embed="rId5" cstate="print"/>
          <a:srcRect/>
          <a:stretch>
            <a:fillRect/>
          </a:stretch>
        </p:blipFill>
        <p:spPr bwMode="auto">
          <a:xfrm>
            <a:off x="-571536" y="4714884"/>
            <a:ext cx="3214710" cy="2339979"/>
          </a:xfrm>
          <a:prstGeom prst="rect">
            <a:avLst/>
          </a:prstGeom>
          <a:noFill/>
          <a:ln w="9525">
            <a:noFill/>
            <a:miter lim="800000"/>
            <a:headEnd/>
            <a:tailEnd/>
          </a:ln>
          <a:effectLst/>
        </p:spPr>
      </p:pic>
      <p:pic>
        <p:nvPicPr>
          <p:cNvPr id="13" name="Содержимое 12" descr="pozvonochnik.jpg"/>
          <p:cNvPicPr>
            <a:picLocks noGrp="1" noChangeAspect="1"/>
          </p:cNvPicPr>
          <p:nvPr>
            <p:ph sz="half" idx="2"/>
          </p:nvPr>
        </p:nvPicPr>
        <p:blipFill>
          <a:blip r:embed="rId6" cstate="print"/>
          <a:stretch>
            <a:fillRect/>
          </a:stretch>
        </p:blipFill>
        <p:spPr>
          <a:xfrm>
            <a:off x="2714612" y="4714884"/>
            <a:ext cx="3514227" cy="2336961"/>
          </a:xfr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C:\Users\User\Desktop\рис\dream-of-grassland-powerpoint-templates.jpg"/>
          <p:cNvPicPr>
            <a:picLocks noChangeAspect="1" noChangeArrowheads="1"/>
          </p:cNvPicPr>
          <p:nvPr/>
        </p:nvPicPr>
        <p:blipFill>
          <a:blip r:embed="rId2"/>
          <a:srcRect/>
          <a:stretch>
            <a:fillRect/>
          </a:stretch>
        </p:blipFill>
        <p:spPr bwMode="auto">
          <a:xfrm>
            <a:off x="-1143000" y="-857250"/>
            <a:ext cx="11430000" cy="8572500"/>
          </a:xfrm>
          <a:prstGeom prst="rect">
            <a:avLst/>
          </a:prstGeom>
          <a:noFill/>
        </p:spPr>
      </p:pic>
      <p:sp>
        <p:nvSpPr>
          <p:cNvPr id="2" name="Заголовок 1"/>
          <p:cNvSpPr>
            <a:spLocks noGrp="1"/>
          </p:cNvSpPr>
          <p:nvPr>
            <p:ph type="title"/>
          </p:nvPr>
        </p:nvSpPr>
        <p:spPr>
          <a:xfrm flipH="1">
            <a:off x="9572660" y="274638"/>
            <a:ext cx="571504" cy="1143000"/>
          </a:xfrm>
        </p:spPr>
        <p:txBody>
          <a:bodyPr/>
          <a:lstStyle/>
          <a:p>
            <a:endParaRPr lang="ru-RU" dirty="0"/>
          </a:p>
        </p:txBody>
      </p:sp>
      <p:pic>
        <p:nvPicPr>
          <p:cNvPr id="4" name="Содержимое 3" descr="pravila-formirovaniya-osanki-u-detey.jpg"/>
          <p:cNvPicPr>
            <a:picLocks noGrp="1" noChangeAspect="1"/>
          </p:cNvPicPr>
          <p:nvPr>
            <p:ph idx="1"/>
          </p:nvPr>
        </p:nvPicPr>
        <p:blipFill>
          <a:blip r:embed="rId3"/>
          <a:stretch>
            <a:fillRect/>
          </a:stretch>
        </p:blipFill>
        <p:spPr>
          <a:xfrm>
            <a:off x="-126888" y="714356"/>
            <a:ext cx="9516608" cy="5357850"/>
          </a:xfr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C:\Users\User\Desktop\рис\dream-of-grassland-powerpoint-templates.jpg"/>
          <p:cNvPicPr>
            <a:picLocks noChangeAspect="1" noChangeArrowheads="1"/>
          </p:cNvPicPr>
          <p:nvPr/>
        </p:nvPicPr>
        <p:blipFill>
          <a:blip r:embed="rId2"/>
          <a:srcRect/>
          <a:stretch>
            <a:fillRect/>
          </a:stretch>
        </p:blipFill>
        <p:spPr bwMode="auto">
          <a:xfrm>
            <a:off x="-785850" y="-785842"/>
            <a:ext cx="11430000" cy="8572500"/>
          </a:xfrm>
          <a:prstGeom prst="rect">
            <a:avLst/>
          </a:prstGeom>
          <a:noFill/>
        </p:spPr>
      </p:pic>
      <p:sp>
        <p:nvSpPr>
          <p:cNvPr id="2" name="Заголовок 1"/>
          <p:cNvSpPr>
            <a:spLocks noGrp="1"/>
          </p:cNvSpPr>
          <p:nvPr>
            <p:ph type="title"/>
          </p:nvPr>
        </p:nvSpPr>
        <p:spPr>
          <a:xfrm flipV="1">
            <a:off x="357158" y="2786058"/>
            <a:ext cx="8043890" cy="2857520"/>
          </a:xfrm>
        </p:spPr>
        <p:txBody>
          <a:bodyPr>
            <a:normAutofit/>
          </a:bodyPr>
          <a:lstStyle/>
          <a:p>
            <a:r>
              <a:rPr lang="ru-RU" dirty="0" smtClean="0"/>
              <a:t> </a:t>
            </a:r>
            <a:endParaRPr lang="ru-RU" dirty="0"/>
          </a:p>
        </p:txBody>
      </p:sp>
      <p:sp>
        <p:nvSpPr>
          <p:cNvPr id="4" name="Текст 3"/>
          <p:cNvSpPr>
            <a:spLocks noGrp="1"/>
          </p:cNvSpPr>
          <p:nvPr>
            <p:ph type="body" sz="half" idx="2"/>
          </p:nvPr>
        </p:nvSpPr>
        <p:spPr>
          <a:xfrm>
            <a:off x="4071934" y="785794"/>
            <a:ext cx="4643470" cy="5715040"/>
          </a:xfrm>
        </p:spPr>
        <p:txBody>
          <a:bodyPr>
            <a:normAutofit/>
          </a:bodyPr>
          <a:lstStyle/>
          <a:p>
            <a:pPr lvl="0" algn="just"/>
            <a:r>
              <a:rPr lang="ru-RU" sz="1600" dirty="0" smtClean="0">
                <a:latin typeface="Times New Roman" pitchFamily="18" charset="0"/>
                <a:cs typeface="Times New Roman" pitchFamily="18" charset="0"/>
              </a:rPr>
              <a:t>«Рыбка» - упражнение для оценки силовой выносливости мышц спины. Исходное положение - лёжа на животе, руки вытянуты вперёд. Приподнять над полом руки, ноги и голову. Руки в локтях не сгибать, голова между рук, носки ног тянуть. Удерживать это положение до усталости (в  секундах).</a:t>
            </a:r>
          </a:p>
          <a:p>
            <a:pPr lvl="0" algn="just"/>
            <a:endParaRPr lang="ru-RU" sz="1600" dirty="0" smtClean="0">
              <a:latin typeface="Times New Roman" pitchFamily="18" charset="0"/>
              <a:cs typeface="Times New Roman" pitchFamily="18" charset="0"/>
            </a:endParaRPr>
          </a:p>
          <a:p>
            <a:pPr lvl="0" algn="just"/>
            <a:endParaRPr lang="ru-RU" sz="1600" dirty="0" smtClean="0">
              <a:latin typeface="Times New Roman" pitchFamily="18" charset="0"/>
              <a:cs typeface="Times New Roman" pitchFamily="18" charset="0"/>
            </a:endParaRPr>
          </a:p>
          <a:p>
            <a:pPr lvl="0" algn="just"/>
            <a:endParaRPr lang="ru-RU" sz="1600" dirty="0" smtClean="0">
              <a:latin typeface="Times New Roman" pitchFamily="18" charset="0"/>
              <a:cs typeface="Times New Roman" pitchFamily="18" charset="0"/>
            </a:endParaRPr>
          </a:p>
          <a:p>
            <a:pPr lvl="0" algn="just"/>
            <a:endParaRPr lang="ru-RU" sz="1600" dirty="0" smtClean="0">
              <a:latin typeface="Times New Roman" pitchFamily="18" charset="0"/>
              <a:cs typeface="Times New Roman" pitchFamily="18" charset="0"/>
            </a:endParaRPr>
          </a:p>
          <a:p>
            <a:pPr lvl="0" algn="just"/>
            <a:endParaRPr lang="ru-RU" sz="1600" dirty="0" smtClean="0">
              <a:latin typeface="Times New Roman" pitchFamily="18" charset="0"/>
              <a:cs typeface="Times New Roman" pitchFamily="18" charset="0"/>
            </a:endParaRPr>
          </a:p>
          <a:p>
            <a:pPr algn="just"/>
            <a:r>
              <a:rPr lang="ru-RU" sz="1600" dirty="0" smtClean="0">
                <a:latin typeface="Times New Roman" pitchFamily="18" charset="0"/>
                <a:cs typeface="Times New Roman" pitchFamily="18" charset="0"/>
              </a:rPr>
              <a:t>«Уголок» - упражнение для оценки силовой выносливости мышц живота. Исходное положение - лёжа на спине, руки вдоль туловища, прижаты к поверхности пола. Поднять прямые ноги вверх под углом 45° и удерживать до усталости (в секундах), колени не сгибать, носки ног тянуть от себя.</a:t>
            </a:r>
          </a:p>
          <a:p>
            <a:pPr lvl="0" algn="just"/>
            <a:endParaRPr lang="ru-RU" sz="1800" dirty="0" smtClean="0"/>
          </a:p>
          <a:p>
            <a:endParaRPr lang="ru-RU" sz="2000" dirty="0" smtClean="0"/>
          </a:p>
        </p:txBody>
      </p:sp>
      <p:sp>
        <p:nvSpPr>
          <p:cNvPr id="6" name="Содержимое 5"/>
          <p:cNvSpPr>
            <a:spLocks noGrp="1"/>
          </p:cNvSpPr>
          <p:nvPr>
            <p:ph idx="1"/>
          </p:nvPr>
        </p:nvSpPr>
        <p:spPr>
          <a:xfrm flipH="1">
            <a:off x="0" y="0"/>
            <a:ext cx="9429784" cy="714356"/>
          </a:xfrm>
        </p:spPr>
        <p:txBody>
          <a:bodyPr>
            <a:normAutofit/>
          </a:bodyPr>
          <a:lstStyle/>
          <a:p>
            <a:pPr algn="ctr">
              <a:buNone/>
            </a:pPr>
            <a:r>
              <a:rPr lang="ru-RU" sz="2000" b="1" dirty="0" smtClean="0">
                <a:latin typeface="Times New Roman" pitchFamily="18" charset="0"/>
                <a:cs typeface="Times New Roman" pitchFamily="18" charset="0"/>
              </a:rPr>
              <a:t>Тестирование силовой выносливости мышц. </a:t>
            </a:r>
          </a:p>
          <a:p>
            <a:pPr algn="just"/>
            <a:endParaRPr lang="ru-RU" sz="2000" dirty="0">
              <a:latin typeface="Times New Roman" pitchFamily="18" charset="0"/>
              <a:cs typeface="Times New Roman" pitchFamily="18" charset="0"/>
            </a:endParaRPr>
          </a:p>
        </p:txBody>
      </p:sp>
      <p:pic>
        <p:nvPicPr>
          <p:cNvPr id="9" name="Picture 3"/>
          <p:cNvPicPr>
            <a:picLocks noChangeAspect="1" noChangeArrowheads="1"/>
          </p:cNvPicPr>
          <p:nvPr/>
        </p:nvPicPr>
        <p:blipFill>
          <a:blip r:embed="rId3" cstate="print"/>
          <a:srcRect/>
          <a:stretch>
            <a:fillRect/>
          </a:stretch>
        </p:blipFill>
        <p:spPr bwMode="auto">
          <a:xfrm>
            <a:off x="285720" y="3500439"/>
            <a:ext cx="3714776" cy="2786082"/>
          </a:xfrm>
          <a:prstGeom prst="rect">
            <a:avLst/>
          </a:prstGeom>
          <a:noFill/>
          <a:ln w="9525">
            <a:noFill/>
            <a:miter lim="800000"/>
            <a:headEnd/>
            <a:tailEnd/>
          </a:ln>
          <a:effectLst/>
        </p:spPr>
      </p:pic>
      <p:pic>
        <p:nvPicPr>
          <p:cNvPr id="1026" name="Picture 2"/>
          <p:cNvPicPr>
            <a:picLocks noChangeAspect="1" noChangeArrowheads="1"/>
          </p:cNvPicPr>
          <p:nvPr/>
        </p:nvPicPr>
        <p:blipFill>
          <a:blip r:embed="rId4" cstate="print"/>
          <a:srcRect/>
          <a:stretch>
            <a:fillRect/>
          </a:stretch>
        </p:blipFill>
        <p:spPr bwMode="auto">
          <a:xfrm>
            <a:off x="285720" y="500042"/>
            <a:ext cx="3714776" cy="271974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C:\Users\User\Desktop\рис\dream-of-grassland-powerpoint-templates.jpg"/>
          <p:cNvPicPr>
            <a:picLocks noChangeAspect="1" noChangeArrowheads="1"/>
          </p:cNvPicPr>
          <p:nvPr/>
        </p:nvPicPr>
        <p:blipFill>
          <a:blip r:embed="rId2"/>
          <a:srcRect/>
          <a:stretch>
            <a:fillRect/>
          </a:stretch>
        </p:blipFill>
        <p:spPr bwMode="auto">
          <a:xfrm>
            <a:off x="-1143000" y="-857250"/>
            <a:ext cx="11430000" cy="8572500"/>
          </a:xfrm>
          <a:prstGeom prst="rect">
            <a:avLst/>
          </a:prstGeom>
          <a:noFill/>
        </p:spPr>
      </p:pic>
      <p:sp>
        <p:nvSpPr>
          <p:cNvPr id="2" name="Заголовок 1"/>
          <p:cNvSpPr>
            <a:spLocks noGrp="1"/>
          </p:cNvSpPr>
          <p:nvPr>
            <p:ph type="title"/>
          </p:nvPr>
        </p:nvSpPr>
        <p:spPr>
          <a:xfrm>
            <a:off x="457200" y="273050"/>
            <a:ext cx="8043890" cy="584182"/>
          </a:xfrm>
        </p:spPr>
        <p:txBody>
          <a:bodyPr/>
          <a:lstStyle/>
          <a:p>
            <a:endParaRPr lang="ru-RU" dirty="0"/>
          </a:p>
        </p:txBody>
      </p:sp>
      <p:sp>
        <p:nvSpPr>
          <p:cNvPr id="4" name="Текст 3"/>
          <p:cNvSpPr>
            <a:spLocks noGrp="1"/>
          </p:cNvSpPr>
          <p:nvPr>
            <p:ph type="body" sz="half" idx="2"/>
          </p:nvPr>
        </p:nvSpPr>
        <p:spPr>
          <a:xfrm>
            <a:off x="500034" y="500042"/>
            <a:ext cx="8186766" cy="1500198"/>
          </a:xfrm>
        </p:spPr>
        <p:txBody>
          <a:bodyPr>
            <a:normAutofit/>
          </a:bodyPr>
          <a:lstStyle/>
          <a:p>
            <a:pPr algn="ctr"/>
            <a:r>
              <a:rPr lang="ru-RU" sz="2000" dirty="0" smtClean="0">
                <a:latin typeface="Times New Roman" pitchFamily="18" charset="0"/>
                <a:cs typeface="Times New Roman" pitchFamily="18" charset="0"/>
              </a:rPr>
              <a:t>В ходе ежегодной диспансеризации проведенной в нашем детском саду  выявлено,  что на первой месте стоит хирургическая патология. </a:t>
            </a:r>
            <a:endParaRPr lang="ru-RU" sz="2000" dirty="0">
              <a:latin typeface="Times New Roman" pitchFamily="18" charset="0"/>
              <a:cs typeface="Times New Roman" pitchFamily="18" charset="0"/>
            </a:endParaRPr>
          </a:p>
        </p:txBody>
      </p:sp>
      <p:graphicFrame>
        <p:nvGraphicFramePr>
          <p:cNvPr id="7" name="Содержимое 6"/>
          <p:cNvGraphicFramePr>
            <a:graphicFrameLocks noGrp="1"/>
          </p:cNvGraphicFramePr>
          <p:nvPr>
            <p:ph idx="1"/>
          </p:nvPr>
        </p:nvGraphicFramePr>
        <p:xfrm>
          <a:off x="571472" y="1785926"/>
          <a:ext cx="8143932" cy="5072074"/>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User\Desktop\рис\dream-of-grassland-powerpoint-templates.jpg"/>
          <p:cNvPicPr>
            <a:picLocks noChangeAspect="1" noChangeArrowheads="1"/>
          </p:cNvPicPr>
          <p:nvPr/>
        </p:nvPicPr>
        <p:blipFill>
          <a:blip r:embed="rId2"/>
          <a:srcRect/>
          <a:stretch>
            <a:fillRect/>
          </a:stretch>
        </p:blipFill>
        <p:spPr bwMode="auto">
          <a:xfrm>
            <a:off x="-857288" y="-1000156"/>
            <a:ext cx="11430000" cy="8572500"/>
          </a:xfrm>
          <a:prstGeom prst="rect">
            <a:avLst/>
          </a:prstGeom>
          <a:noFill/>
        </p:spPr>
      </p:pic>
      <p:sp>
        <p:nvSpPr>
          <p:cNvPr id="2" name="Заголовок 1"/>
          <p:cNvSpPr>
            <a:spLocks noGrp="1"/>
          </p:cNvSpPr>
          <p:nvPr>
            <p:ph type="title"/>
          </p:nvPr>
        </p:nvSpPr>
        <p:spPr>
          <a:xfrm>
            <a:off x="571472" y="-285776"/>
            <a:ext cx="8001056" cy="1071570"/>
          </a:xfrm>
        </p:spPr>
        <p:txBody>
          <a:bodyPr>
            <a:noAutofit/>
          </a:bodyPr>
          <a:lstStyle/>
          <a:p>
            <a:pPr algn="ctr"/>
            <a:r>
              <a:rPr lang="ru-RU" dirty="0" smtClean="0">
                <a:latin typeface="Times New Roman" pitchFamily="18" charset="0"/>
                <a:cs typeface="Times New Roman" pitchFamily="18" charset="0"/>
              </a:rPr>
              <a:t>Статистика заболеваний с хирургической патологией среди детей детского сада «Улыбка».</a:t>
            </a:r>
            <a:endParaRPr lang="ru-RU" dirty="0">
              <a:latin typeface="Times New Roman" pitchFamily="18" charset="0"/>
              <a:cs typeface="Times New Roman" pitchFamily="18" charset="0"/>
            </a:endParaRPr>
          </a:p>
        </p:txBody>
      </p:sp>
      <p:sp>
        <p:nvSpPr>
          <p:cNvPr id="4" name="Текст 3"/>
          <p:cNvSpPr>
            <a:spLocks noGrp="1"/>
          </p:cNvSpPr>
          <p:nvPr>
            <p:ph type="body" sz="half" idx="2"/>
          </p:nvPr>
        </p:nvSpPr>
        <p:spPr>
          <a:xfrm>
            <a:off x="357158" y="3643314"/>
            <a:ext cx="8572560" cy="2714644"/>
          </a:xfrm>
        </p:spPr>
        <p:txBody>
          <a:bodyPr>
            <a:noAutofit/>
          </a:bodyPr>
          <a:lstStyle/>
          <a:p>
            <a:pPr algn="just">
              <a:spcBef>
                <a:spcPts val="0"/>
              </a:spcBef>
            </a:pPr>
            <a:r>
              <a:rPr lang="ru-RU" sz="2000" dirty="0" smtClean="0">
                <a:latin typeface="Times New Roman" pitchFamily="18" charset="0"/>
                <a:cs typeface="Times New Roman" pitchFamily="18" charset="0"/>
              </a:rPr>
              <a:t>        Актуальным вопросом является оздоровления детей в детских учреждениях. ЛФК является одним из активных факторов по оздоровлению детей и профилактике их здоровья - всё это является подспорьем в решении задач воспитания всесторонне развитой личности.</a:t>
            </a:r>
          </a:p>
          <a:p>
            <a:pPr algn="just">
              <a:spcBef>
                <a:spcPts val="0"/>
              </a:spcBef>
            </a:pPr>
            <a:r>
              <a:rPr lang="ru-RU" sz="2000" dirty="0" smtClean="0">
                <a:latin typeface="Times New Roman" pitchFamily="18" charset="0"/>
                <a:cs typeface="Times New Roman" pitchFamily="18" charset="0"/>
              </a:rPr>
              <a:t>        В нашем саду внедряется программа ЛФК. Она реализуется с помощью совместных усилий семьи и детского сада. При этом ведущая роль принадлежит именно нам - работникам детского сада. Педагогически грамотное использование всех видов физических упражнений в их совокупности, обеспечит выполнение основных задач физического воспитания детей. </a:t>
            </a:r>
            <a:endParaRPr lang="ru-RU" sz="2000" dirty="0">
              <a:latin typeface="Times New Roman" pitchFamily="18" charset="0"/>
              <a:cs typeface="Times New Roman" pitchFamily="18" charset="0"/>
            </a:endParaRPr>
          </a:p>
        </p:txBody>
      </p:sp>
      <p:graphicFrame>
        <p:nvGraphicFramePr>
          <p:cNvPr id="5" name="Содержимое 4"/>
          <p:cNvGraphicFramePr>
            <a:graphicFrameLocks noGrp="1"/>
          </p:cNvGraphicFramePr>
          <p:nvPr>
            <p:ph idx="1"/>
          </p:nvPr>
        </p:nvGraphicFramePr>
        <p:xfrm>
          <a:off x="1500166" y="714356"/>
          <a:ext cx="6500858" cy="321471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5" descr="C:\Users\User\Desktop\рис\dream-of-grassland-powerpoint-templates.jpg"/>
          <p:cNvPicPr>
            <a:picLocks noChangeAspect="1" noChangeArrowheads="1"/>
          </p:cNvPicPr>
          <p:nvPr/>
        </p:nvPicPr>
        <p:blipFill>
          <a:blip r:embed="rId2"/>
          <a:srcRect/>
          <a:stretch>
            <a:fillRect/>
          </a:stretch>
        </p:blipFill>
        <p:spPr bwMode="auto">
          <a:xfrm>
            <a:off x="-857288" y="-857280"/>
            <a:ext cx="11430000" cy="8572500"/>
          </a:xfrm>
          <a:prstGeom prst="rect">
            <a:avLst/>
          </a:prstGeom>
          <a:noFill/>
        </p:spPr>
      </p:pic>
      <p:sp>
        <p:nvSpPr>
          <p:cNvPr id="2" name="Заголовок 1"/>
          <p:cNvSpPr>
            <a:spLocks noGrp="1"/>
          </p:cNvSpPr>
          <p:nvPr>
            <p:ph type="title"/>
          </p:nvPr>
        </p:nvSpPr>
        <p:spPr>
          <a:xfrm>
            <a:off x="500034" y="-285776"/>
            <a:ext cx="8229600" cy="1143008"/>
          </a:xfrm>
        </p:spPr>
        <p:txBody>
          <a:bodyPr>
            <a:normAutofit/>
          </a:bodyPr>
          <a:lstStyle/>
          <a:p>
            <a:r>
              <a:rPr lang="ru-RU" sz="2000" b="1" dirty="0" smtClean="0">
                <a:latin typeface="Times New Roman" pitchFamily="18" charset="0"/>
                <a:cs typeface="Times New Roman" pitchFamily="18" charset="0"/>
              </a:rPr>
              <a:t>Основными задачами ЛФК для дошкольников являются</a:t>
            </a:r>
            <a:endParaRPr lang="ru-RU" sz="2000" dirty="0">
              <a:latin typeface="Times New Roman" pitchFamily="18" charset="0"/>
              <a:cs typeface="Times New Roman" pitchFamily="18" charset="0"/>
            </a:endParaRPr>
          </a:p>
        </p:txBody>
      </p:sp>
      <p:sp>
        <p:nvSpPr>
          <p:cNvPr id="3" name="Текст 2"/>
          <p:cNvSpPr>
            <a:spLocks noGrp="1"/>
          </p:cNvSpPr>
          <p:nvPr>
            <p:ph type="body" idx="1"/>
          </p:nvPr>
        </p:nvSpPr>
        <p:spPr>
          <a:xfrm>
            <a:off x="500034" y="500042"/>
            <a:ext cx="8215370" cy="2786082"/>
          </a:xfrm>
        </p:spPr>
        <p:txBody>
          <a:bodyPr>
            <a:noAutofit/>
          </a:bodyPr>
          <a:lstStyle/>
          <a:p>
            <a:pPr>
              <a:buFont typeface="Wingdings" pitchFamily="2" charset="2"/>
              <a:buChar char="q"/>
            </a:pPr>
            <a:r>
              <a:rPr lang="ru-RU" sz="2000" b="0" dirty="0" smtClean="0">
                <a:latin typeface="Times New Roman" pitchFamily="18" charset="0"/>
                <a:cs typeface="Times New Roman" pitchFamily="18" charset="0"/>
              </a:rPr>
              <a:t>Укрепление здоровья</a:t>
            </a:r>
          </a:p>
          <a:p>
            <a:pPr>
              <a:buFont typeface="Wingdings" pitchFamily="2" charset="2"/>
              <a:buChar char="q"/>
            </a:pPr>
            <a:r>
              <a:rPr lang="ru-RU" sz="2000" b="0" dirty="0" smtClean="0">
                <a:latin typeface="Times New Roman" pitchFamily="18" charset="0"/>
                <a:cs typeface="Times New Roman" pitchFamily="18" charset="0"/>
              </a:rPr>
              <a:t> Повышение физиологической активности органов и систем организма, ослабленным болезнью.</a:t>
            </a:r>
          </a:p>
          <a:p>
            <a:pPr>
              <a:buFont typeface="Wingdings" pitchFamily="2" charset="2"/>
              <a:buChar char="q"/>
            </a:pPr>
            <a:r>
              <a:rPr lang="ru-RU" sz="2000" b="0" dirty="0" smtClean="0">
                <a:latin typeface="Times New Roman" pitchFamily="18" charset="0"/>
                <a:cs typeface="Times New Roman" pitchFamily="18" charset="0"/>
              </a:rPr>
              <a:t> Повышение физической и умственной работоспособности.</a:t>
            </a:r>
          </a:p>
          <a:p>
            <a:pPr>
              <a:buFont typeface="Wingdings" pitchFamily="2" charset="2"/>
              <a:buChar char="q"/>
            </a:pPr>
            <a:r>
              <a:rPr lang="ru-RU" sz="2000" b="0" dirty="0" smtClean="0">
                <a:latin typeface="Times New Roman" pitchFamily="18" charset="0"/>
                <a:cs typeface="Times New Roman" pitchFamily="18" charset="0"/>
              </a:rPr>
              <a:t> Освоение основных двигательных умений и навыков, предусмотренных программой по ЛФК.</a:t>
            </a:r>
          </a:p>
          <a:p>
            <a:pPr>
              <a:buFont typeface="Wingdings" pitchFamily="2" charset="2"/>
              <a:buChar char="q"/>
            </a:pPr>
            <a:r>
              <a:rPr lang="ru-RU" sz="2000" b="0" dirty="0" smtClean="0">
                <a:latin typeface="Times New Roman" pitchFamily="18" charset="0"/>
                <a:cs typeface="Times New Roman" pitchFamily="18" charset="0"/>
              </a:rPr>
              <a:t> Обучение рациональному дыханию, воспитание правильной осанки, а в необходимых случаях её коррекция.</a:t>
            </a:r>
          </a:p>
        </p:txBody>
      </p:sp>
      <p:sp>
        <p:nvSpPr>
          <p:cNvPr id="5" name="Текст 4"/>
          <p:cNvSpPr>
            <a:spLocks noGrp="1"/>
          </p:cNvSpPr>
          <p:nvPr>
            <p:ph type="body" sz="quarter" idx="3"/>
          </p:nvPr>
        </p:nvSpPr>
        <p:spPr>
          <a:xfrm>
            <a:off x="3143241" y="3929066"/>
            <a:ext cx="2928958" cy="2143140"/>
          </a:xfrm>
        </p:spPr>
        <p:txBody>
          <a:bodyPr/>
          <a:lstStyle/>
          <a:p>
            <a:endParaRPr lang="ru-RU" dirty="0"/>
          </a:p>
        </p:txBody>
      </p:sp>
      <p:pic>
        <p:nvPicPr>
          <p:cNvPr id="1026" name="Picture 2" descr="C:\Users\User\Desktop\фото планшет\IMG_20190130_153958.jpg"/>
          <p:cNvPicPr>
            <a:picLocks noGrp="1" noChangeAspect="1" noChangeArrowheads="1"/>
          </p:cNvPicPr>
          <p:nvPr>
            <p:ph sz="half" idx="2"/>
          </p:nvPr>
        </p:nvPicPr>
        <p:blipFill>
          <a:blip r:embed="rId3" cstate="print"/>
          <a:srcRect/>
          <a:stretch>
            <a:fillRect/>
          </a:stretch>
        </p:blipFill>
        <p:spPr bwMode="auto">
          <a:xfrm>
            <a:off x="-23844" y="3643314"/>
            <a:ext cx="3524274" cy="2643207"/>
          </a:xfrm>
          <a:prstGeom prst="rect">
            <a:avLst/>
          </a:prstGeom>
          <a:noFill/>
        </p:spPr>
      </p:pic>
      <p:pic>
        <p:nvPicPr>
          <p:cNvPr id="10" name="Picture 3"/>
          <p:cNvPicPr>
            <a:picLocks noGrp="1" noChangeAspect="1" noChangeArrowheads="1"/>
          </p:cNvPicPr>
          <p:nvPr>
            <p:ph sz="quarter" idx="4"/>
          </p:nvPr>
        </p:nvPicPr>
        <p:blipFill>
          <a:blip r:embed="rId4" cstate="print"/>
          <a:srcRect/>
          <a:stretch>
            <a:fillRect/>
          </a:stretch>
        </p:blipFill>
        <p:spPr bwMode="auto">
          <a:xfrm>
            <a:off x="6286512" y="3643314"/>
            <a:ext cx="3524275" cy="2643206"/>
          </a:xfrm>
          <a:prstGeom prst="rect">
            <a:avLst/>
          </a:prstGeom>
          <a:noFill/>
          <a:ln w="9525">
            <a:noFill/>
            <a:miter lim="800000"/>
            <a:headEnd/>
            <a:tailEnd/>
          </a:ln>
          <a:effectLst/>
        </p:spPr>
      </p:pic>
      <p:pic>
        <p:nvPicPr>
          <p:cNvPr id="1029" name="Picture 5"/>
          <p:cNvPicPr>
            <a:picLocks noGrp="1" noChangeAspect="1" noChangeArrowheads="1"/>
          </p:cNvPicPr>
          <p:nvPr>
            <p:ph sz="quarter" idx="4"/>
          </p:nvPr>
        </p:nvPicPr>
        <p:blipFill>
          <a:blip r:embed="rId5" cstate="print"/>
          <a:srcRect/>
          <a:stretch>
            <a:fillRect/>
          </a:stretch>
        </p:blipFill>
        <p:spPr bwMode="auto">
          <a:xfrm>
            <a:off x="3714744" y="3357562"/>
            <a:ext cx="2339595" cy="311945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Текст 2"/>
          <p:cNvSpPr>
            <a:spLocks noGrp="1"/>
          </p:cNvSpPr>
          <p:nvPr>
            <p:ph type="body" idx="1"/>
          </p:nvPr>
        </p:nvSpPr>
        <p:spPr/>
        <p:txBody>
          <a:bodyPr/>
          <a:lstStyle/>
          <a:p>
            <a:endParaRPr lang="ru-RU"/>
          </a:p>
        </p:txBody>
      </p:sp>
      <p:sp>
        <p:nvSpPr>
          <p:cNvPr id="4" name="Содержимое 3"/>
          <p:cNvSpPr>
            <a:spLocks noGrp="1"/>
          </p:cNvSpPr>
          <p:nvPr>
            <p:ph sz="half" idx="2"/>
          </p:nvPr>
        </p:nvSpPr>
        <p:spPr/>
        <p:txBody>
          <a:bodyPr/>
          <a:lstStyle/>
          <a:p>
            <a:endParaRPr lang="ru-RU"/>
          </a:p>
        </p:txBody>
      </p:sp>
      <p:sp>
        <p:nvSpPr>
          <p:cNvPr id="5" name="Текст 4"/>
          <p:cNvSpPr>
            <a:spLocks noGrp="1"/>
          </p:cNvSpPr>
          <p:nvPr>
            <p:ph type="body" sz="quarter" idx="3"/>
          </p:nvPr>
        </p:nvSpPr>
        <p:spPr/>
        <p:txBody>
          <a:bodyPr/>
          <a:lstStyle/>
          <a:p>
            <a:endParaRPr lang="ru-RU"/>
          </a:p>
        </p:txBody>
      </p:sp>
      <p:sp>
        <p:nvSpPr>
          <p:cNvPr id="6" name="Содержимое 5"/>
          <p:cNvSpPr>
            <a:spLocks noGrp="1"/>
          </p:cNvSpPr>
          <p:nvPr>
            <p:ph sz="quarter" idx="4"/>
          </p:nvPr>
        </p:nvSpPr>
        <p:spPr/>
        <p:txBody>
          <a:bodyPr/>
          <a:lstStyle/>
          <a:p>
            <a:endParaRPr lang="ru-RU"/>
          </a:p>
        </p:txBody>
      </p:sp>
      <p:pic>
        <p:nvPicPr>
          <p:cNvPr id="4098" name="Picture 2" descr="C:\Users\User\Desktop\рис\dream-of-grassland-powerpoint-templates.jpg"/>
          <p:cNvPicPr>
            <a:picLocks noChangeAspect="1" noChangeArrowheads="1"/>
          </p:cNvPicPr>
          <p:nvPr/>
        </p:nvPicPr>
        <p:blipFill>
          <a:blip r:embed="rId2"/>
          <a:srcRect/>
          <a:stretch>
            <a:fillRect/>
          </a:stretch>
        </p:blipFill>
        <p:spPr bwMode="auto">
          <a:xfrm>
            <a:off x="-1143000" y="-857250"/>
            <a:ext cx="11430000" cy="8572500"/>
          </a:xfrm>
          <a:prstGeom prst="rect">
            <a:avLst/>
          </a:prstGeom>
          <a:noFill/>
        </p:spPr>
      </p:pic>
      <p:pic>
        <p:nvPicPr>
          <p:cNvPr id="4099" name="Picture 3" descr="C:\Users\User\Desktop\фото планшет\IMG_20190130_153321.jpg"/>
          <p:cNvPicPr>
            <a:picLocks noChangeAspect="1" noChangeArrowheads="1"/>
          </p:cNvPicPr>
          <p:nvPr/>
        </p:nvPicPr>
        <p:blipFill>
          <a:blip r:embed="rId3" cstate="print"/>
          <a:srcRect/>
          <a:stretch>
            <a:fillRect/>
          </a:stretch>
        </p:blipFill>
        <p:spPr bwMode="auto">
          <a:xfrm>
            <a:off x="-785850" y="-428652"/>
            <a:ext cx="4714908" cy="3536181"/>
          </a:xfrm>
          <a:prstGeom prst="rect">
            <a:avLst/>
          </a:prstGeom>
          <a:noFill/>
        </p:spPr>
      </p:pic>
      <p:pic>
        <p:nvPicPr>
          <p:cNvPr id="4100" name="Picture 4" descr="C:\Users\User\Desktop\фото планшет\IMG_20190130_153823.jpg"/>
          <p:cNvPicPr>
            <a:picLocks noChangeAspect="1" noChangeArrowheads="1"/>
          </p:cNvPicPr>
          <p:nvPr/>
        </p:nvPicPr>
        <p:blipFill>
          <a:blip r:embed="rId4" cstate="print"/>
          <a:srcRect/>
          <a:stretch>
            <a:fillRect/>
          </a:stretch>
        </p:blipFill>
        <p:spPr bwMode="auto">
          <a:xfrm>
            <a:off x="4714876" y="-357214"/>
            <a:ext cx="4643470" cy="3482603"/>
          </a:xfrm>
          <a:prstGeom prst="rect">
            <a:avLst/>
          </a:prstGeom>
          <a:noFill/>
        </p:spPr>
      </p:pic>
      <p:pic>
        <p:nvPicPr>
          <p:cNvPr id="4101" name="Picture 5" descr="C:\Users\User\Desktop\фото планшет\IMG_20190130_154623.jpg"/>
          <p:cNvPicPr>
            <a:picLocks noChangeAspect="1" noChangeArrowheads="1"/>
          </p:cNvPicPr>
          <p:nvPr/>
        </p:nvPicPr>
        <p:blipFill>
          <a:blip r:embed="rId5" cstate="print"/>
          <a:srcRect/>
          <a:stretch>
            <a:fillRect/>
          </a:stretch>
        </p:blipFill>
        <p:spPr bwMode="auto">
          <a:xfrm>
            <a:off x="-714412" y="3428975"/>
            <a:ext cx="4714908" cy="3536181"/>
          </a:xfrm>
          <a:prstGeom prst="rect">
            <a:avLst/>
          </a:prstGeom>
          <a:noFill/>
        </p:spPr>
      </p:pic>
      <p:pic>
        <p:nvPicPr>
          <p:cNvPr id="4103" name="Picture 7" descr="C:\Users\User\Desktop\фото планшет\IMG_20190130_154900.jpg"/>
          <p:cNvPicPr>
            <a:picLocks noChangeAspect="1" noChangeArrowheads="1"/>
          </p:cNvPicPr>
          <p:nvPr/>
        </p:nvPicPr>
        <p:blipFill>
          <a:blip r:embed="rId6" cstate="print"/>
          <a:srcRect/>
          <a:stretch>
            <a:fillRect/>
          </a:stretch>
        </p:blipFill>
        <p:spPr bwMode="auto">
          <a:xfrm>
            <a:off x="4786314" y="3411091"/>
            <a:ext cx="4595877" cy="3446909"/>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Текст 2"/>
          <p:cNvSpPr>
            <a:spLocks noGrp="1"/>
          </p:cNvSpPr>
          <p:nvPr>
            <p:ph type="body" idx="1"/>
          </p:nvPr>
        </p:nvSpPr>
        <p:spPr/>
        <p:txBody>
          <a:bodyPr/>
          <a:lstStyle/>
          <a:p>
            <a:endParaRPr lang="ru-RU"/>
          </a:p>
        </p:txBody>
      </p:sp>
      <p:sp>
        <p:nvSpPr>
          <p:cNvPr id="4" name="Содержимое 3"/>
          <p:cNvSpPr>
            <a:spLocks noGrp="1"/>
          </p:cNvSpPr>
          <p:nvPr>
            <p:ph sz="half" idx="2"/>
          </p:nvPr>
        </p:nvSpPr>
        <p:spPr/>
        <p:txBody>
          <a:bodyPr/>
          <a:lstStyle/>
          <a:p>
            <a:endParaRPr lang="ru-RU"/>
          </a:p>
        </p:txBody>
      </p:sp>
      <p:sp>
        <p:nvSpPr>
          <p:cNvPr id="5" name="Текст 4"/>
          <p:cNvSpPr>
            <a:spLocks noGrp="1"/>
          </p:cNvSpPr>
          <p:nvPr>
            <p:ph type="body" sz="quarter" idx="3"/>
          </p:nvPr>
        </p:nvSpPr>
        <p:spPr/>
        <p:txBody>
          <a:bodyPr/>
          <a:lstStyle/>
          <a:p>
            <a:endParaRPr lang="ru-RU"/>
          </a:p>
        </p:txBody>
      </p:sp>
      <p:sp>
        <p:nvSpPr>
          <p:cNvPr id="6" name="Содержимое 5"/>
          <p:cNvSpPr>
            <a:spLocks noGrp="1"/>
          </p:cNvSpPr>
          <p:nvPr>
            <p:ph sz="quarter" idx="4"/>
          </p:nvPr>
        </p:nvSpPr>
        <p:spPr/>
        <p:txBody>
          <a:bodyPr/>
          <a:lstStyle/>
          <a:p>
            <a:endParaRPr lang="ru-RU"/>
          </a:p>
        </p:txBody>
      </p:sp>
      <p:pic>
        <p:nvPicPr>
          <p:cNvPr id="1026" name="Picture 2" descr="C:\Users\User\Desktop\рис\dream-of-grassland-powerpoint-templates.jpg"/>
          <p:cNvPicPr>
            <a:picLocks noChangeAspect="1" noChangeArrowheads="1"/>
          </p:cNvPicPr>
          <p:nvPr/>
        </p:nvPicPr>
        <p:blipFill>
          <a:blip r:embed="rId2"/>
          <a:srcRect/>
          <a:stretch>
            <a:fillRect/>
          </a:stretch>
        </p:blipFill>
        <p:spPr bwMode="auto">
          <a:xfrm>
            <a:off x="-1143040" y="-928718"/>
            <a:ext cx="11430000" cy="8572500"/>
          </a:xfrm>
          <a:prstGeom prst="rect">
            <a:avLst/>
          </a:prstGeom>
          <a:noFill/>
        </p:spPr>
      </p:pic>
      <p:pic>
        <p:nvPicPr>
          <p:cNvPr id="1028" name="Picture 4" descr="C:\Users\User\Desktop\фото планшет\IMG_20190130_154127.jpg"/>
          <p:cNvPicPr>
            <a:picLocks noChangeAspect="1" noChangeArrowheads="1"/>
          </p:cNvPicPr>
          <p:nvPr/>
        </p:nvPicPr>
        <p:blipFill>
          <a:blip r:embed="rId3" cstate="print"/>
          <a:srcRect/>
          <a:stretch>
            <a:fillRect/>
          </a:stretch>
        </p:blipFill>
        <p:spPr bwMode="auto">
          <a:xfrm>
            <a:off x="-285783" y="-214338"/>
            <a:ext cx="4714908" cy="3536181"/>
          </a:xfrm>
          <a:prstGeom prst="rect">
            <a:avLst/>
          </a:prstGeom>
          <a:noFill/>
        </p:spPr>
      </p:pic>
      <p:pic>
        <p:nvPicPr>
          <p:cNvPr id="1029" name="Picture 5" descr="C:\Users\User\Desktop\фото планшет\IMG_20190130_154215.jpg"/>
          <p:cNvPicPr>
            <a:picLocks noChangeAspect="1" noChangeArrowheads="1"/>
          </p:cNvPicPr>
          <p:nvPr/>
        </p:nvPicPr>
        <p:blipFill>
          <a:blip r:embed="rId4" cstate="print"/>
          <a:srcRect/>
          <a:stretch>
            <a:fillRect/>
          </a:stretch>
        </p:blipFill>
        <p:spPr bwMode="auto">
          <a:xfrm>
            <a:off x="5214910" y="-214338"/>
            <a:ext cx="4667315" cy="3500486"/>
          </a:xfrm>
          <a:prstGeom prst="rect">
            <a:avLst/>
          </a:prstGeom>
          <a:noFill/>
        </p:spPr>
      </p:pic>
      <p:pic>
        <p:nvPicPr>
          <p:cNvPr id="1030" name="Picture 6" descr="C:\Users\User\Desktop\фото планшет\IMG_20190130_154228.jpg"/>
          <p:cNvPicPr>
            <a:picLocks noChangeAspect="1" noChangeArrowheads="1"/>
          </p:cNvPicPr>
          <p:nvPr/>
        </p:nvPicPr>
        <p:blipFill>
          <a:blip r:embed="rId5" cstate="print"/>
          <a:srcRect/>
          <a:stretch>
            <a:fillRect/>
          </a:stretch>
        </p:blipFill>
        <p:spPr bwMode="auto">
          <a:xfrm>
            <a:off x="-95283" y="3714752"/>
            <a:ext cx="4572032" cy="3429024"/>
          </a:xfrm>
          <a:prstGeom prst="rect">
            <a:avLst/>
          </a:prstGeom>
          <a:noFill/>
        </p:spPr>
      </p:pic>
      <p:pic>
        <p:nvPicPr>
          <p:cNvPr id="1031" name="Picture 7" descr="C:\Users\User\Desktop\фото планшет\IMG_20190130_160150.jpg"/>
          <p:cNvPicPr>
            <a:picLocks noChangeAspect="1" noChangeArrowheads="1"/>
          </p:cNvPicPr>
          <p:nvPr/>
        </p:nvPicPr>
        <p:blipFill>
          <a:blip r:embed="rId6" cstate="print"/>
          <a:srcRect/>
          <a:stretch>
            <a:fillRect/>
          </a:stretch>
        </p:blipFill>
        <p:spPr bwMode="auto">
          <a:xfrm>
            <a:off x="5072066" y="3714752"/>
            <a:ext cx="4643470" cy="3482603"/>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Текст 2"/>
          <p:cNvSpPr>
            <a:spLocks noGrp="1"/>
          </p:cNvSpPr>
          <p:nvPr>
            <p:ph type="body" idx="1"/>
          </p:nvPr>
        </p:nvSpPr>
        <p:spPr/>
        <p:txBody>
          <a:bodyPr/>
          <a:lstStyle/>
          <a:p>
            <a:endParaRPr lang="ru-RU"/>
          </a:p>
        </p:txBody>
      </p:sp>
      <p:sp>
        <p:nvSpPr>
          <p:cNvPr id="4" name="Содержимое 3"/>
          <p:cNvSpPr>
            <a:spLocks noGrp="1"/>
          </p:cNvSpPr>
          <p:nvPr>
            <p:ph sz="half" idx="2"/>
          </p:nvPr>
        </p:nvSpPr>
        <p:spPr/>
        <p:txBody>
          <a:bodyPr/>
          <a:lstStyle/>
          <a:p>
            <a:endParaRPr lang="ru-RU"/>
          </a:p>
        </p:txBody>
      </p:sp>
      <p:sp>
        <p:nvSpPr>
          <p:cNvPr id="5" name="Текст 4"/>
          <p:cNvSpPr>
            <a:spLocks noGrp="1"/>
          </p:cNvSpPr>
          <p:nvPr>
            <p:ph type="body" sz="quarter" idx="3"/>
          </p:nvPr>
        </p:nvSpPr>
        <p:spPr/>
        <p:txBody>
          <a:bodyPr/>
          <a:lstStyle/>
          <a:p>
            <a:endParaRPr lang="ru-RU"/>
          </a:p>
        </p:txBody>
      </p:sp>
      <p:sp>
        <p:nvSpPr>
          <p:cNvPr id="6" name="Содержимое 5"/>
          <p:cNvSpPr>
            <a:spLocks noGrp="1"/>
          </p:cNvSpPr>
          <p:nvPr>
            <p:ph sz="quarter" idx="4"/>
          </p:nvPr>
        </p:nvSpPr>
        <p:spPr/>
        <p:txBody>
          <a:bodyPr/>
          <a:lstStyle/>
          <a:p>
            <a:endParaRPr lang="ru-RU"/>
          </a:p>
        </p:txBody>
      </p:sp>
      <p:pic>
        <p:nvPicPr>
          <p:cNvPr id="2050" name="Picture 2" descr="C:\Users\User\Desktop\рис\dream-of-grassland-powerpoint-templates.jpg"/>
          <p:cNvPicPr>
            <a:picLocks noChangeAspect="1" noChangeArrowheads="1"/>
          </p:cNvPicPr>
          <p:nvPr/>
        </p:nvPicPr>
        <p:blipFill>
          <a:blip r:embed="rId2"/>
          <a:srcRect/>
          <a:stretch>
            <a:fillRect/>
          </a:stretch>
        </p:blipFill>
        <p:spPr bwMode="auto">
          <a:xfrm>
            <a:off x="-1143000" y="-857250"/>
            <a:ext cx="11430000" cy="8572500"/>
          </a:xfrm>
          <a:prstGeom prst="rect">
            <a:avLst/>
          </a:prstGeom>
          <a:noFill/>
        </p:spPr>
      </p:pic>
      <p:pic>
        <p:nvPicPr>
          <p:cNvPr id="2051" name="Picture 3" descr="C:\Users\User\Desktop\фото планшет\IMG_20190130_154548.jpg"/>
          <p:cNvPicPr>
            <a:picLocks noChangeAspect="1" noChangeArrowheads="1"/>
          </p:cNvPicPr>
          <p:nvPr/>
        </p:nvPicPr>
        <p:blipFill>
          <a:blip r:embed="rId3" cstate="print"/>
          <a:srcRect/>
          <a:stretch>
            <a:fillRect/>
          </a:stretch>
        </p:blipFill>
        <p:spPr bwMode="auto">
          <a:xfrm>
            <a:off x="-571535" y="-500090"/>
            <a:ext cx="4429156" cy="3321867"/>
          </a:xfrm>
          <a:prstGeom prst="rect">
            <a:avLst/>
          </a:prstGeom>
          <a:noFill/>
        </p:spPr>
      </p:pic>
      <p:pic>
        <p:nvPicPr>
          <p:cNvPr id="2052" name="Picture 4" descr="C:\Users\User\Desktop\фото планшет\IMG_20190130_162035.jpg"/>
          <p:cNvPicPr>
            <a:picLocks noChangeAspect="1" noChangeArrowheads="1"/>
          </p:cNvPicPr>
          <p:nvPr/>
        </p:nvPicPr>
        <p:blipFill>
          <a:blip r:embed="rId4" cstate="print"/>
          <a:srcRect/>
          <a:stretch>
            <a:fillRect/>
          </a:stretch>
        </p:blipFill>
        <p:spPr bwMode="auto">
          <a:xfrm>
            <a:off x="4714876" y="-500090"/>
            <a:ext cx="4429124" cy="3321844"/>
          </a:xfrm>
          <a:prstGeom prst="rect">
            <a:avLst/>
          </a:prstGeom>
          <a:noFill/>
        </p:spPr>
      </p:pic>
      <p:pic>
        <p:nvPicPr>
          <p:cNvPr id="2053" name="Picture 5" descr="C:\Users\User\Desktop\фото планшет\IMG_20190201_151511.jpg"/>
          <p:cNvPicPr>
            <a:picLocks noChangeAspect="1" noChangeArrowheads="1"/>
          </p:cNvPicPr>
          <p:nvPr/>
        </p:nvPicPr>
        <p:blipFill>
          <a:blip r:embed="rId5" cstate="print"/>
          <a:srcRect/>
          <a:stretch>
            <a:fillRect/>
          </a:stretch>
        </p:blipFill>
        <p:spPr bwMode="auto">
          <a:xfrm>
            <a:off x="-428660" y="3286124"/>
            <a:ext cx="4500594" cy="3375446"/>
          </a:xfrm>
          <a:prstGeom prst="rect">
            <a:avLst/>
          </a:prstGeom>
          <a:noFill/>
        </p:spPr>
      </p:pic>
      <p:pic>
        <p:nvPicPr>
          <p:cNvPr id="2054" name="Picture 6" descr="C:\Users\User\Desktop\фото планшет\IMG_20190201_151420.jpg"/>
          <p:cNvPicPr>
            <a:picLocks noChangeAspect="1" noChangeArrowheads="1"/>
          </p:cNvPicPr>
          <p:nvPr/>
        </p:nvPicPr>
        <p:blipFill>
          <a:blip r:embed="rId6" cstate="print"/>
          <a:srcRect/>
          <a:stretch>
            <a:fillRect/>
          </a:stretch>
        </p:blipFill>
        <p:spPr bwMode="auto">
          <a:xfrm>
            <a:off x="4833972" y="3357562"/>
            <a:ext cx="4310028" cy="3232521"/>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Текст 2"/>
          <p:cNvSpPr>
            <a:spLocks noGrp="1"/>
          </p:cNvSpPr>
          <p:nvPr>
            <p:ph type="body" idx="1"/>
          </p:nvPr>
        </p:nvSpPr>
        <p:spPr/>
        <p:txBody>
          <a:bodyPr/>
          <a:lstStyle/>
          <a:p>
            <a:endParaRPr lang="ru-RU"/>
          </a:p>
        </p:txBody>
      </p:sp>
      <p:sp>
        <p:nvSpPr>
          <p:cNvPr id="4" name="Содержимое 3"/>
          <p:cNvSpPr>
            <a:spLocks noGrp="1"/>
          </p:cNvSpPr>
          <p:nvPr>
            <p:ph sz="half" idx="2"/>
          </p:nvPr>
        </p:nvSpPr>
        <p:spPr/>
        <p:txBody>
          <a:bodyPr/>
          <a:lstStyle/>
          <a:p>
            <a:endParaRPr lang="ru-RU"/>
          </a:p>
        </p:txBody>
      </p:sp>
      <p:sp>
        <p:nvSpPr>
          <p:cNvPr id="5" name="Текст 4"/>
          <p:cNvSpPr>
            <a:spLocks noGrp="1"/>
          </p:cNvSpPr>
          <p:nvPr>
            <p:ph type="body" sz="quarter" idx="3"/>
          </p:nvPr>
        </p:nvSpPr>
        <p:spPr/>
        <p:txBody>
          <a:bodyPr/>
          <a:lstStyle/>
          <a:p>
            <a:endParaRPr lang="ru-RU"/>
          </a:p>
        </p:txBody>
      </p:sp>
      <p:sp>
        <p:nvSpPr>
          <p:cNvPr id="6" name="Содержимое 5"/>
          <p:cNvSpPr>
            <a:spLocks noGrp="1"/>
          </p:cNvSpPr>
          <p:nvPr>
            <p:ph sz="quarter" idx="4"/>
          </p:nvPr>
        </p:nvSpPr>
        <p:spPr/>
        <p:txBody>
          <a:bodyPr/>
          <a:lstStyle/>
          <a:p>
            <a:endParaRPr lang="ru-RU"/>
          </a:p>
        </p:txBody>
      </p:sp>
      <p:pic>
        <p:nvPicPr>
          <p:cNvPr id="3074" name="Picture 2" descr="C:\Users\User\Desktop\рис\dream-of-grassland-powerpoint-templates.jpg"/>
          <p:cNvPicPr>
            <a:picLocks noChangeAspect="1" noChangeArrowheads="1"/>
          </p:cNvPicPr>
          <p:nvPr/>
        </p:nvPicPr>
        <p:blipFill>
          <a:blip r:embed="rId2"/>
          <a:srcRect/>
          <a:stretch>
            <a:fillRect/>
          </a:stretch>
        </p:blipFill>
        <p:spPr bwMode="auto">
          <a:xfrm>
            <a:off x="-1143000" y="-857250"/>
            <a:ext cx="11430000" cy="8572500"/>
          </a:xfrm>
          <a:prstGeom prst="rect">
            <a:avLst/>
          </a:prstGeom>
          <a:noFill/>
        </p:spPr>
      </p:pic>
      <p:pic>
        <p:nvPicPr>
          <p:cNvPr id="3075" name="Picture 3" descr="C:\Users\User\Desktop\фото планшет\IMG_20190130_154713.jpg"/>
          <p:cNvPicPr>
            <a:picLocks noChangeAspect="1" noChangeArrowheads="1"/>
          </p:cNvPicPr>
          <p:nvPr/>
        </p:nvPicPr>
        <p:blipFill>
          <a:blip r:embed="rId3" cstate="print"/>
          <a:srcRect/>
          <a:stretch>
            <a:fillRect/>
          </a:stretch>
        </p:blipFill>
        <p:spPr bwMode="auto">
          <a:xfrm>
            <a:off x="-381035" y="-285776"/>
            <a:ext cx="4857785" cy="3643338"/>
          </a:xfrm>
          <a:prstGeom prst="rect">
            <a:avLst/>
          </a:prstGeom>
          <a:noFill/>
        </p:spPr>
      </p:pic>
      <p:pic>
        <p:nvPicPr>
          <p:cNvPr id="3076" name="Picture 4" descr="C:\Users\User\Desktop\фото планшет\IMG_20190130_154735.jpg"/>
          <p:cNvPicPr>
            <a:picLocks noChangeAspect="1" noChangeArrowheads="1"/>
          </p:cNvPicPr>
          <p:nvPr/>
        </p:nvPicPr>
        <p:blipFill>
          <a:blip r:embed="rId4" cstate="print"/>
          <a:srcRect/>
          <a:stretch>
            <a:fillRect/>
          </a:stretch>
        </p:blipFill>
        <p:spPr bwMode="auto">
          <a:xfrm>
            <a:off x="5072066" y="-214338"/>
            <a:ext cx="4786346" cy="3589760"/>
          </a:xfrm>
          <a:prstGeom prst="rect">
            <a:avLst/>
          </a:prstGeom>
          <a:noFill/>
        </p:spPr>
      </p:pic>
      <p:pic>
        <p:nvPicPr>
          <p:cNvPr id="3078" name="Picture 6" descr="C:\Users\User\Desktop\фото планшет\IMG_20190130_154946.jpg"/>
          <p:cNvPicPr>
            <a:picLocks noChangeAspect="1" noChangeArrowheads="1"/>
          </p:cNvPicPr>
          <p:nvPr/>
        </p:nvPicPr>
        <p:blipFill>
          <a:blip r:embed="rId5" cstate="print"/>
          <a:srcRect/>
          <a:stretch>
            <a:fillRect/>
          </a:stretch>
        </p:blipFill>
        <p:spPr bwMode="auto">
          <a:xfrm>
            <a:off x="5072066" y="3714752"/>
            <a:ext cx="4595844" cy="3446883"/>
          </a:xfrm>
          <a:prstGeom prst="rect">
            <a:avLst/>
          </a:prstGeom>
          <a:noFill/>
        </p:spPr>
      </p:pic>
      <p:pic>
        <p:nvPicPr>
          <p:cNvPr id="12" name="Picture 3" descr="C:\Users\User\Desktop\фото планшет\IMG_20190130_162307.jpg"/>
          <p:cNvPicPr>
            <a:picLocks noChangeAspect="1" noChangeArrowheads="1"/>
          </p:cNvPicPr>
          <p:nvPr/>
        </p:nvPicPr>
        <p:blipFill>
          <a:blip r:embed="rId6" cstate="print"/>
          <a:srcRect/>
          <a:stretch>
            <a:fillRect/>
          </a:stretch>
        </p:blipFill>
        <p:spPr bwMode="auto">
          <a:xfrm>
            <a:off x="-404814" y="3786190"/>
            <a:ext cx="4619624" cy="3464718"/>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User\Desktop\рис\dream-of-grassland-powerpoint-templates.jpg"/>
          <p:cNvPicPr>
            <a:picLocks noChangeAspect="1" noChangeArrowheads="1"/>
          </p:cNvPicPr>
          <p:nvPr/>
        </p:nvPicPr>
        <p:blipFill>
          <a:blip r:embed="rId2"/>
          <a:srcRect/>
          <a:stretch>
            <a:fillRect/>
          </a:stretch>
        </p:blipFill>
        <p:spPr bwMode="auto">
          <a:xfrm>
            <a:off x="-1143000" y="-857250"/>
            <a:ext cx="11430000" cy="8572500"/>
          </a:xfrm>
          <a:prstGeom prst="rect">
            <a:avLst/>
          </a:prstGeom>
          <a:noFill/>
        </p:spPr>
      </p:pic>
      <p:sp>
        <p:nvSpPr>
          <p:cNvPr id="2" name="Заголовок 1"/>
          <p:cNvSpPr>
            <a:spLocks noGrp="1"/>
          </p:cNvSpPr>
          <p:nvPr>
            <p:ph type="title"/>
          </p:nvPr>
        </p:nvSpPr>
        <p:spPr>
          <a:xfrm>
            <a:off x="357158" y="0"/>
            <a:ext cx="8329642" cy="2643182"/>
          </a:xfrm>
        </p:spPr>
        <p:txBody>
          <a:bodyPr>
            <a:normAutofit/>
          </a:bodyPr>
          <a:lstStyle/>
          <a:p>
            <a:pPr algn="l" fontAlgn="base"/>
            <a:r>
              <a:rPr lang="ru-RU" sz="2400" b="1" dirty="0" smtClean="0">
                <a:solidFill>
                  <a:srgbClr val="C00000"/>
                </a:solidFill>
                <a:latin typeface="Times New Roman" pitchFamily="18" charset="0"/>
                <a:cs typeface="Times New Roman" pitchFamily="18" charset="0"/>
              </a:rPr>
              <a:t>                                     Клиническая картина</a:t>
            </a:r>
            <a:r>
              <a:rPr lang="ru-RU" sz="2000" b="1" dirty="0" smtClean="0">
                <a:solidFill>
                  <a:schemeClr val="accent2"/>
                </a:solidFill>
                <a:latin typeface="Times New Roman" pitchFamily="18" charset="0"/>
                <a:cs typeface="Times New Roman" pitchFamily="18" charset="0"/>
              </a:rPr>
              <a:t/>
            </a:r>
            <a:br>
              <a:rPr lang="ru-RU" sz="2000" b="1" dirty="0" smtClean="0">
                <a:solidFill>
                  <a:schemeClr val="accent2"/>
                </a:solidFill>
                <a:latin typeface="Times New Roman" pitchFamily="18" charset="0"/>
                <a:cs typeface="Times New Roman" pitchFamily="18" charset="0"/>
              </a:rPr>
            </a:br>
            <a:r>
              <a:rPr lang="ru-RU" sz="2000" dirty="0">
                <a:latin typeface="Times New Roman" pitchFamily="18" charset="0"/>
                <a:cs typeface="Times New Roman" pitchFamily="18" charset="0"/>
              </a:rPr>
              <a:t/>
            </a:r>
            <a:br>
              <a:rPr lang="ru-RU" sz="2000" dirty="0">
                <a:latin typeface="Times New Roman" pitchFamily="18" charset="0"/>
                <a:cs typeface="Times New Roman" pitchFamily="18" charset="0"/>
              </a:rPr>
            </a:br>
            <a:r>
              <a:rPr lang="ru-RU" sz="2000" dirty="0">
                <a:latin typeface="Times New Roman" pitchFamily="18" charset="0"/>
                <a:cs typeface="Times New Roman" pitchFamily="18" charset="0"/>
              </a:rPr>
              <a:t>Стопа – это природный амортизатор, предохраняющий организм </a:t>
            </a:r>
            <a:r>
              <a:rPr lang="ru-RU" sz="2000" dirty="0" smtClean="0">
                <a:latin typeface="Times New Roman" pitchFamily="18" charset="0"/>
                <a:cs typeface="Times New Roman" pitchFamily="18" charset="0"/>
              </a:rPr>
              <a:t> от </a:t>
            </a:r>
            <a:r>
              <a:rPr lang="ru-RU" sz="2000" dirty="0">
                <a:latin typeface="Times New Roman" pitchFamily="18" charset="0"/>
                <a:cs typeface="Times New Roman" pitchFamily="18" charset="0"/>
              </a:rPr>
              <a:t>тряски при ходьбе и позволяющий удерживать равновесие при движении. При рассмотрении формы стопы выделяют два свода – продольный и поперечный</a:t>
            </a:r>
            <a:r>
              <a:rPr lang="ru-RU" sz="2000" dirty="0"/>
              <a:t>.</a:t>
            </a:r>
            <a:br>
              <a:rPr lang="ru-RU" sz="2000" dirty="0"/>
            </a:br>
            <a:endParaRPr lang="ru-RU" sz="2000" dirty="0"/>
          </a:p>
        </p:txBody>
      </p:sp>
      <p:sp>
        <p:nvSpPr>
          <p:cNvPr id="3" name="Текст 2"/>
          <p:cNvSpPr>
            <a:spLocks noGrp="1"/>
          </p:cNvSpPr>
          <p:nvPr>
            <p:ph type="body" idx="1"/>
          </p:nvPr>
        </p:nvSpPr>
        <p:spPr>
          <a:xfrm>
            <a:off x="357158" y="2357430"/>
            <a:ext cx="4040188" cy="1425580"/>
          </a:xfrm>
        </p:spPr>
        <p:txBody>
          <a:bodyPr>
            <a:normAutofit fontScale="92500"/>
          </a:bodyPr>
          <a:lstStyle/>
          <a:p>
            <a:pPr lvl="0"/>
            <a:r>
              <a:rPr lang="ru-RU" sz="2200" b="0" dirty="0">
                <a:latin typeface="Times New Roman" pitchFamily="18" charset="0"/>
                <a:cs typeface="Times New Roman" pitchFamily="18" charset="0"/>
              </a:rPr>
              <a:t>Продольный свод </a:t>
            </a:r>
            <a:r>
              <a:rPr lang="ru-RU" sz="2200" b="0" dirty="0" smtClean="0">
                <a:latin typeface="Times New Roman" pitchFamily="18" charset="0"/>
                <a:cs typeface="Times New Roman" pitchFamily="18" charset="0"/>
              </a:rPr>
              <a:t>–это изогнутость </a:t>
            </a:r>
            <a:r>
              <a:rPr lang="ru-RU" sz="2200" b="0" dirty="0">
                <a:latin typeface="Times New Roman" pitchFamily="18" charset="0"/>
                <a:cs typeface="Times New Roman" pitchFamily="18" charset="0"/>
              </a:rPr>
              <a:t>стопы по внутренней стороне от пятки до сустава большого пальца. Обычно он хорошо виден.</a:t>
            </a:r>
          </a:p>
          <a:p>
            <a:endParaRPr lang="ru-RU" dirty="0"/>
          </a:p>
        </p:txBody>
      </p:sp>
      <p:sp>
        <p:nvSpPr>
          <p:cNvPr id="5" name="Текст 4"/>
          <p:cNvSpPr>
            <a:spLocks noGrp="1"/>
          </p:cNvSpPr>
          <p:nvPr>
            <p:ph type="body" sz="quarter" idx="3"/>
          </p:nvPr>
        </p:nvSpPr>
        <p:spPr>
          <a:xfrm>
            <a:off x="357158" y="3786190"/>
            <a:ext cx="4041775" cy="1571636"/>
          </a:xfrm>
        </p:spPr>
        <p:txBody>
          <a:bodyPr>
            <a:normAutofit/>
          </a:bodyPr>
          <a:lstStyle/>
          <a:p>
            <a:pPr lvl="0"/>
            <a:r>
              <a:rPr lang="ru-RU" sz="2000" b="0" dirty="0">
                <a:latin typeface="Times New Roman" pitchFamily="18" charset="0"/>
                <a:cs typeface="Times New Roman" pitchFamily="18" charset="0"/>
              </a:rPr>
              <a:t>Поперечный свод менее заметен. Он представляет собой арку у основания пальцев ног (там, где кончаются плюсневые кости).</a:t>
            </a:r>
          </a:p>
          <a:p>
            <a:pPr algn="ctr"/>
            <a:endParaRPr lang="ru-RU" sz="2000" b="0" dirty="0"/>
          </a:p>
        </p:txBody>
      </p:sp>
      <p:sp>
        <p:nvSpPr>
          <p:cNvPr id="6" name="Содержимое 5"/>
          <p:cNvSpPr>
            <a:spLocks noGrp="1"/>
          </p:cNvSpPr>
          <p:nvPr>
            <p:ph sz="quarter" idx="4"/>
          </p:nvPr>
        </p:nvSpPr>
        <p:spPr>
          <a:xfrm>
            <a:off x="0" y="5214950"/>
            <a:ext cx="8143900" cy="1214446"/>
          </a:xfrm>
        </p:spPr>
        <p:txBody>
          <a:bodyPr>
            <a:normAutofit lnSpcReduction="10000"/>
          </a:bodyPr>
          <a:lstStyle/>
          <a:p>
            <a:pPr algn="just">
              <a:buNone/>
            </a:pPr>
            <a:r>
              <a:rPr lang="ru-RU" sz="2000" dirty="0" smtClean="0">
                <a:latin typeface="Times New Roman" pitchFamily="18" charset="0"/>
                <a:cs typeface="Times New Roman" pitchFamily="18" charset="0"/>
              </a:rPr>
              <a:t>     При </a:t>
            </a:r>
            <a:r>
              <a:rPr lang="ru-RU" sz="2000" dirty="0">
                <a:latin typeface="Times New Roman" pitchFamily="18" charset="0"/>
                <a:cs typeface="Times New Roman" pitchFamily="18" charset="0"/>
              </a:rPr>
              <a:t>ослаблении мышечно-связочного аппарата нормальная форма стопы нарушается. Выраженность сводов утрачивается, стопа оседает, распластывается. Подобная патология и определяется как </a:t>
            </a:r>
            <a:r>
              <a:rPr lang="ru-RU" sz="2000" dirty="0" smtClean="0">
                <a:latin typeface="Times New Roman" pitchFamily="18" charset="0"/>
                <a:cs typeface="Times New Roman" pitchFamily="18" charset="0"/>
              </a:rPr>
              <a:t>плоскостопие.</a:t>
            </a:r>
            <a:endParaRPr lang="ru-RU" sz="2000" dirty="0">
              <a:latin typeface="Times New Roman" pitchFamily="18" charset="0"/>
              <a:cs typeface="Times New Roman" pitchFamily="18" charset="0"/>
            </a:endParaRPr>
          </a:p>
        </p:txBody>
      </p:sp>
      <p:pic>
        <p:nvPicPr>
          <p:cNvPr id="7" name="Содержимое 6" descr="http://simptomy-i-lechenie.net/wp-content/uploads/2017/12/stopa.jpg"/>
          <p:cNvPicPr>
            <a:picLocks noGrp="1"/>
          </p:cNvPicPr>
          <p:nvPr>
            <p:ph sz="half" idx="2"/>
          </p:nvPr>
        </p:nvPicPr>
        <p:blipFill>
          <a:blip r:embed="rId3"/>
          <a:srcRect/>
          <a:stretch>
            <a:fillRect/>
          </a:stretch>
        </p:blipFill>
        <p:spPr bwMode="auto">
          <a:xfrm>
            <a:off x="4572000" y="2071678"/>
            <a:ext cx="4357718" cy="292895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Текст 2"/>
          <p:cNvSpPr>
            <a:spLocks noGrp="1"/>
          </p:cNvSpPr>
          <p:nvPr>
            <p:ph type="body" idx="1"/>
          </p:nvPr>
        </p:nvSpPr>
        <p:spPr/>
        <p:txBody>
          <a:bodyPr/>
          <a:lstStyle/>
          <a:p>
            <a:endParaRPr lang="ru-RU"/>
          </a:p>
        </p:txBody>
      </p:sp>
      <p:sp>
        <p:nvSpPr>
          <p:cNvPr id="4" name="Содержимое 3"/>
          <p:cNvSpPr>
            <a:spLocks noGrp="1"/>
          </p:cNvSpPr>
          <p:nvPr>
            <p:ph sz="half" idx="2"/>
          </p:nvPr>
        </p:nvSpPr>
        <p:spPr/>
        <p:txBody>
          <a:bodyPr/>
          <a:lstStyle/>
          <a:p>
            <a:endParaRPr lang="ru-RU" dirty="0"/>
          </a:p>
        </p:txBody>
      </p:sp>
      <p:sp>
        <p:nvSpPr>
          <p:cNvPr id="5" name="Текст 4"/>
          <p:cNvSpPr>
            <a:spLocks noGrp="1"/>
          </p:cNvSpPr>
          <p:nvPr>
            <p:ph type="body" sz="quarter" idx="3"/>
          </p:nvPr>
        </p:nvSpPr>
        <p:spPr/>
        <p:txBody>
          <a:bodyPr/>
          <a:lstStyle/>
          <a:p>
            <a:endParaRPr lang="ru-RU"/>
          </a:p>
        </p:txBody>
      </p:sp>
      <p:sp>
        <p:nvSpPr>
          <p:cNvPr id="6" name="Содержимое 5"/>
          <p:cNvSpPr>
            <a:spLocks noGrp="1"/>
          </p:cNvSpPr>
          <p:nvPr>
            <p:ph sz="quarter" idx="4"/>
          </p:nvPr>
        </p:nvSpPr>
        <p:spPr/>
        <p:txBody>
          <a:bodyPr/>
          <a:lstStyle/>
          <a:p>
            <a:endParaRPr lang="ru-RU"/>
          </a:p>
        </p:txBody>
      </p:sp>
      <p:pic>
        <p:nvPicPr>
          <p:cNvPr id="7171" name="Picture 3" descr="C:\Users\User\Desktop\рис\dream-of-grassland-powerpoint-templates.jpg"/>
          <p:cNvPicPr>
            <a:picLocks noChangeAspect="1" noChangeArrowheads="1"/>
          </p:cNvPicPr>
          <p:nvPr/>
        </p:nvPicPr>
        <p:blipFill>
          <a:blip r:embed="rId2"/>
          <a:srcRect/>
          <a:stretch>
            <a:fillRect/>
          </a:stretch>
        </p:blipFill>
        <p:spPr bwMode="auto">
          <a:xfrm>
            <a:off x="-1143000" y="-857250"/>
            <a:ext cx="11430000" cy="8572500"/>
          </a:xfrm>
          <a:prstGeom prst="rect">
            <a:avLst/>
          </a:prstGeom>
          <a:noFill/>
        </p:spPr>
      </p:pic>
      <p:pic>
        <p:nvPicPr>
          <p:cNvPr id="7172" name="Picture 4" descr="C:\Users\User\Desktop\фото планшет\IMG_20190130_155002.jpg"/>
          <p:cNvPicPr>
            <a:picLocks noChangeAspect="1" noChangeArrowheads="1"/>
          </p:cNvPicPr>
          <p:nvPr/>
        </p:nvPicPr>
        <p:blipFill>
          <a:blip r:embed="rId3" cstate="print"/>
          <a:srcRect/>
          <a:stretch>
            <a:fillRect/>
          </a:stretch>
        </p:blipFill>
        <p:spPr bwMode="auto">
          <a:xfrm>
            <a:off x="-285784" y="-89322"/>
            <a:ext cx="4691095" cy="3518321"/>
          </a:xfrm>
          <a:prstGeom prst="rect">
            <a:avLst/>
          </a:prstGeom>
          <a:noFill/>
        </p:spPr>
      </p:pic>
      <p:pic>
        <p:nvPicPr>
          <p:cNvPr id="7173" name="Picture 5" descr="C:\Users\User\Desktop\фото планшет\IMG_20190130_155013.jpg"/>
          <p:cNvPicPr>
            <a:picLocks noChangeAspect="1" noChangeArrowheads="1"/>
          </p:cNvPicPr>
          <p:nvPr/>
        </p:nvPicPr>
        <p:blipFill>
          <a:blip r:embed="rId4" cstate="print"/>
          <a:srcRect/>
          <a:stretch>
            <a:fillRect/>
          </a:stretch>
        </p:blipFill>
        <p:spPr bwMode="auto">
          <a:xfrm>
            <a:off x="4857752" y="-53578"/>
            <a:ext cx="4691127" cy="3518346"/>
          </a:xfrm>
          <a:prstGeom prst="rect">
            <a:avLst/>
          </a:prstGeom>
          <a:noFill/>
        </p:spPr>
      </p:pic>
      <p:pic>
        <p:nvPicPr>
          <p:cNvPr id="7174" name="Picture 6" descr="C:\Users\User\Desktop\фото планшет\IMG_20190130_155055.jpg"/>
          <p:cNvPicPr>
            <a:picLocks noChangeAspect="1" noChangeArrowheads="1"/>
          </p:cNvPicPr>
          <p:nvPr/>
        </p:nvPicPr>
        <p:blipFill>
          <a:blip r:embed="rId5" cstate="print"/>
          <a:srcRect/>
          <a:stretch>
            <a:fillRect/>
          </a:stretch>
        </p:blipFill>
        <p:spPr bwMode="auto">
          <a:xfrm>
            <a:off x="-285784" y="3643314"/>
            <a:ext cx="4667283" cy="3500462"/>
          </a:xfrm>
          <a:prstGeom prst="rect">
            <a:avLst/>
          </a:prstGeom>
          <a:noFill/>
        </p:spPr>
      </p:pic>
      <p:pic>
        <p:nvPicPr>
          <p:cNvPr id="7175" name="Picture 7" descr="C:\Users\User\Desktop\фото планшет\IMG_20190130_155129.jpg"/>
          <p:cNvPicPr>
            <a:picLocks noChangeAspect="1" noChangeArrowheads="1"/>
          </p:cNvPicPr>
          <p:nvPr/>
        </p:nvPicPr>
        <p:blipFill>
          <a:blip r:embed="rId6" cstate="print"/>
          <a:srcRect/>
          <a:stretch>
            <a:fillRect/>
          </a:stretch>
        </p:blipFill>
        <p:spPr bwMode="auto">
          <a:xfrm>
            <a:off x="4929190" y="3750471"/>
            <a:ext cx="4524407" cy="3393305"/>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Текст 2"/>
          <p:cNvSpPr>
            <a:spLocks noGrp="1"/>
          </p:cNvSpPr>
          <p:nvPr>
            <p:ph type="body" idx="1"/>
          </p:nvPr>
        </p:nvSpPr>
        <p:spPr/>
        <p:txBody>
          <a:bodyPr/>
          <a:lstStyle/>
          <a:p>
            <a:endParaRPr lang="ru-RU"/>
          </a:p>
        </p:txBody>
      </p:sp>
      <p:sp>
        <p:nvSpPr>
          <p:cNvPr id="4" name="Содержимое 3"/>
          <p:cNvSpPr>
            <a:spLocks noGrp="1"/>
          </p:cNvSpPr>
          <p:nvPr>
            <p:ph sz="half" idx="2"/>
          </p:nvPr>
        </p:nvSpPr>
        <p:spPr/>
        <p:txBody>
          <a:bodyPr/>
          <a:lstStyle/>
          <a:p>
            <a:endParaRPr lang="ru-RU"/>
          </a:p>
        </p:txBody>
      </p:sp>
      <p:sp>
        <p:nvSpPr>
          <p:cNvPr id="5" name="Текст 4"/>
          <p:cNvSpPr>
            <a:spLocks noGrp="1"/>
          </p:cNvSpPr>
          <p:nvPr>
            <p:ph type="body" sz="quarter" idx="3"/>
          </p:nvPr>
        </p:nvSpPr>
        <p:spPr/>
        <p:txBody>
          <a:bodyPr/>
          <a:lstStyle/>
          <a:p>
            <a:endParaRPr lang="ru-RU"/>
          </a:p>
        </p:txBody>
      </p:sp>
      <p:sp>
        <p:nvSpPr>
          <p:cNvPr id="6" name="Содержимое 5"/>
          <p:cNvSpPr>
            <a:spLocks noGrp="1"/>
          </p:cNvSpPr>
          <p:nvPr>
            <p:ph sz="quarter" idx="4"/>
          </p:nvPr>
        </p:nvSpPr>
        <p:spPr/>
        <p:txBody>
          <a:bodyPr/>
          <a:lstStyle/>
          <a:p>
            <a:endParaRPr lang="ru-RU"/>
          </a:p>
        </p:txBody>
      </p:sp>
      <p:pic>
        <p:nvPicPr>
          <p:cNvPr id="6146" name="Picture 2" descr="C:\Users\User\Desktop\рис\dream-of-grassland-powerpoint-templates.jpg"/>
          <p:cNvPicPr>
            <a:picLocks noChangeAspect="1" noChangeArrowheads="1"/>
          </p:cNvPicPr>
          <p:nvPr/>
        </p:nvPicPr>
        <p:blipFill>
          <a:blip r:embed="rId2"/>
          <a:srcRect/>
          <a:stretch>
            <a:fillRect/>
          </a:stretch>
        </p:blipFill>
        <p:spPr bwMode="auto">
          <a:xfrm>
            <a:off x="-1143000" y="-857250"/>
            <a:ext cx="11430000" cy="8572500"/>
          </a:xfrm>
          <a:prstGeom prst="rect">
            <a:avLst/>
          </a:prstGeom>
          <a:noFill/>
        </p:spPr>
      </p:pic>
      <p:pic>
        <p:nvPicPr>
          <p:cNvPr id="10" name="Picture 5"/>
          <p:cNvPicPr>
            <a:picLocks noChangeAspect="1" noChangeArrowheads="1"/>
          </p:cNvPicPr>
          <p:nvPr/>
        </p:nvPicPr>
        <p:blipFill>
          <a:blip r:embed="rId3" cstate="print"/>
          <a:srcRect/>
          <a:stretch>
            <a:fillRect/>
          </a:stretch>
        </p:blipFill>
        <p:spPr bwMode="auto">
          <a:xfrm>
            <a:off x="5214942" y="4071942"/>
            <a:ext cx="4429156" cy="3280069"/>
          </a:xfrm>
          <a:prstGeom prst="rect">
            <a:avLst/>
          </a:prstGeom>
          <a:noFill/>
          <a:ln w="9525">
            <a:noFill/>
            <a:miter lim="800000"/>
            <a:headEnd/>
            <a:tailEnd/>
          </a:ln>
          <a:effectLst/>
        </p:spPr>
      </p:pic>
      <p:pic>
        <p:nvPicPr>
          <p:cNvPr id="12" name="Picture 6" descr="C:\Users\User\Desktop\фото планшет\IMG_20190130_153702.jpg"/>
          <p:cNvPicPr>
            <a:picLocks noChangeAspect="1" noChangeArrowheads="1"/>
          </p:cNvPicPr>
          <p:nvPr/>
        </p:nvPicPr>
        <p:blipFill>
          <a:blip r:embed="rId4" cstate="print"/>
          <a:srcRect/>
          <a:stretch>
            <a:fillRect/>
          </a:stretch>
        </p:blipFill>
        <p:spPr bwMode="auto">
          <a:xfrm>
            <a:off x="-714412" y="0"/>
            <a:ext cx="4524407" cy="3393305"/>
          </a:xfrm>
          <a:prstGeom prst="rect">
            <a:avLst/>
          </a:prstGeom>
          <a:noFill/>
        </p:spPr>
      </p:pic>
      <p:pic>
        <p:nvPicPr>
          <p:cNvPr id="6149" name="Picture 5" descr="C:\Users\User\Desktop\фото планшет\IMG_20190130_195805_148.jpg"/>
          <p:cNvPicPr>
            <a:picLocks noChangeAspect="1" noChangeArrowheads="1"/>
          </p:cNvPicPr>
          <p:nvPr/>
        </p:nvPicPr>
        <p:blipFill>
          <a:blip r:embed="rId5" cstate="print"/>
          <a:srcRect/>
          <a:stretch>
            <a:fillRect/>
          </a:stretch>
        </p:blipFill>
        <p:spPr bwMode="auto">
          <a:xfrm>
            <a:off x="1857356" y="2857496"/>
            <a:ext cx="3429024" cy="3383905"/>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Текст 2"/>
          <p:cNvSpPr>
            <a:spLocks noGrp="1"/>
          </p:cNvSpPr>
          <p:nvPr>
            <p:ph type="body" idx="1"/>
          </p:nvPr>
        </p:nvSpPr>
        <p:spPr/>
        <p:txBody>
          <a:bodyPr/>
          <a:lstStyle/>
          <a:p>
            <a:endParaRPr lang="ru-RU"/>
          </a:p>
        </p:txBody>
      </p:sp>
      <p:sp>
        <p:nvSpPr>
          <p:cNvPr id="4" name="Содержимое 3"/>
          <p:cNvSpPr>
            <a:spLocks noGrp="1"/>
          </p:cNvSpPr>
          <p:nvPr>
            <p:ph sz="half" idx="2"/>
          </p:nvPr>
        </p:nvSpPr>
        <p:spPr/>
        <p:txBody>
          <a:bodyPr/>
          <a:lstStyle/>
          <a:p>
            <a:endParaRPr lang="ru-RU"/>
          </a:p>
        </p:txBody>
      </p:sp>
      <p:sp>
        <p:nvSpPr>
          <p:cNvPr id="5" name="Текст 4"/>
          <p:cNvSpPr>
            <a:spLocks noGrp="1"/>
          </p:cNvSpPr>
          <p:nvPr>
            <p:ph type="body" sz="quarter" idx="3"/>
          </p:nvPr>
        </p:nvSpPr>
        <p:spPr/>
        <p:txBody>
          <a:bodyPr/>
          <a:lstStyle/>
          <a:p>
            <a:endParaRPr lang="ru-RU"/>
          </a:p>
        </p:txBody>
      </p:sp>
      <p:sp>
        <p:nvSpPr>
          <p:cNvPr id="6" name="Содержимое 5"/>
          <p:cNvSpPr>
            <a:spLocks noGrp="1"/>
          </p:cNvSpPr>
          <p:nvPr>
            <p:ph sz="quarter" idx="4"/>
          </p:nvPr>
        </p:nvSpPr>
        <p:spPr/>
        <p:txBody>
          <a:bodyPr/>
          <a:lstStyle/>
          <a:p>
            <a:endParaRPr lang="ru-RU"/>
          </a:p>
        </p:txBody>
      </p:sp>
      <p:pic>
        <p:nvPicPr>
          <p:cNvPr id="5122" name="Picture 2" descr="C:\Users\User\Desktop\рис\dream-of-grassland-powerpoint-templates.jpg"/>
          <p:cNvPicPr>
            <a:picLocks noChangeAspect="1" noChangeArrowheads="1"/>
          </p:cNvPicPr>
          <p:nvPr/>
        </p:nvPicPr>
        <p:blipFill>
          <a:blip r:embed="rId2"/>
          <a:srcRect/>
          <a:stretch>
            <a:fillRect/>
          </a:stretch>
        </p:blipFill>
        <p:spPr bwMode="auto">
          <a:xfrm>
            <a:off x="-1000164" y="-928718"/>
            <a:ext cx="11430000" cy="8572500"/>
          </a:xfrm>
          <a:prstGeom prst="rect">
            <a:avLst/>
          </a:prstGeom>
          <a:noFill/>
        </p:spPr>
      </p:pic>
      <p:pic>
        <p:nvPicPr>
          <p:cNvPr id="5123" name="Picture 3" descr="C:\Users\User\Desktop\фото планшет\IMG_20190130_194307_039.jpg"/>
          <p:cNvPicPr>
            <a:picLocks noChangeAspect="1" noChangeArrowheads="1"/>
          </p:cNvPicPr>
          <p:nvPr/>
        </p:nvPicPr>
        <p:blipFill>
          <a:blip r:embed="rId3" cstate="print"/>
          <a:srcRect/>
          <a:stretch>
            <a:fillRect/>
          </a:stretch>
        </p:blipFill>
        <p:spPr bwMode="auto">
          <a:xfrm>
            <a:off x="-285784" y="-285776"/>
            <a:ext cx="4000528" cy="3486368"/>
          </a:xfrm>
          <a:prstGeom prst="rect">
            <a:avLst/>
          </a:prstGeom>
          <a:noFill/>
        </p:spPr>
      </p:pic>
      <p:pic>
        <p:nvPicPr>
          <p:cNvPr id="5125" name="Picture 5" descr="C:\Users\User\Desktop\фото планшет\IMG_20190130_161954.jpg"/>
          <p:cNvPicPr>
            <a:picLocks noChangeAspect="1" noChangeArrowheads="1"/>
          </p:cNvPicPr>
          <p:nvPr/>
        </p:nvPicPr>
        <p:blipFill>
          <a:blip r:embed="rId4" cstate="print"/>
          <a:srcRect/>
          <a:stretch>
            <a:fillRect/>
          </a:stretch>
        </p:blipFill>
        <p:spPr bwMode="auto">
          <a:xfrm>
            <a:off x="4643438" y="-357214"/>
            <a:ext cx="4500562" cy="3375422"/>
          </a:xfrm>
          <a:prstGeom prst="rect">
            <a:avLst/>
          </a:prstGeom>
          <a:noFill/>
        </p:spPr>
      </p:pic>
      <p:pic>
        <p:nvPicPr>
          <p:cNvPr id="13" name="Picture 3" descr="C:\Users\User\Desktop\фото планшет\IMG_20190130_153927.jpg"/>
          <p:cNvPicPr>
            <a:picLocks noChangeAspect="1" noChangeArrowheads="1"/>
          </p:cNvPicPr>
          <p:nvPr/>
        </p:nvPicPr>
        <p:blipFill>
          <a:blip r:embed="rId5" cstate="print"/>
          <a:srcRect/>
          <a:stretch>
            <a:fillRect/>
          </a:stretch>
        </p:blipFill>
        <p:spPr bwMode="auto">
          <a:xfrm>
            <a:off x="-571536" y="3857628"/>
            <a:ext cx="4429156" cy="3321867"/>
          </a:xfrm>
          <a:prstGeom prst="rect">
            <a:avLst/>
          </a:prstGeom>
          <a:noFill/>
        </p:spPr>
      </p:pic>
      <p:pic>
        <p:nvPicPr>
          <p:cNvPr id="14" name="Picture 4" descr="C:\Users\User\Desktop\фото планшет\IMG_20190130_153958.jpg"/>
          <p:cNvPicPr>
            <a:picLocks noChangeAspect="1" noChangeArrowheads="1"/>
          </p:cNvPicPr>
          <p:nvPr/>
        </p:nvPicPr>
        <p:blipFill>
          <a:blip r:embed="rId6" cstate="print"/>
          <a:srcRect/>
          <a:stretch>
            <a:fillRect/>
          </a:stretch>
        </p:blipFill>
        <p:spPr bwMode="auto">
          <a:xfrm>
            <a:off x="4762470" y="3786190"/>
            <a:ext cx="4381530" cy="3286148"/>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Текст 2"/>
          <p:cNvSpPr>
            <a:spLocks noGrp="1"/>
          </p:cNvSpPr>
          <p:nvPr>
            <p:ph type="body" idx="1"/>
          </p:nvPr>
        </p:nvSpPr>
        <p:spPr/>
        <p:txBody>
          <a:bodyPr/>
          <a:lstStyle/>
          <a:p>
            <a:endParaRPr lang="ru-RU"/>
          </a:p>
        </p:txBody>
      </p:sp>
      <p:sp>
        <p:nvSpPr>
          <p:cNvPr id="4" name="Содержимое 3"/>
          <p:cNvSpPr>
            <a:spLocks noGrp="1"/>
          </p:cNvSpPr>
          <p:nvPr>
            <p:ph sz="half" idx="2"/>
          </p:nvPr>
        </p:nvSpPr>
        <p:spPr/>
        <p:txBody>
          <a:bodyPr/>
          <a:lstStyle/>
          <a:p>
            <a:endParaRPr lang="ru-RU"/>
          </a:p>
        </p:txBody>
      </p:sp>
      <p:sp>
        <p:nvSpPr>
          <p:cNvPr id="5" name="Текст 4"/>
          <p:cNvSpPr>
            <a:spLocks noGrp="1"/>
          </p:cNvSpPr>
          <p:nvPr>
            <p:ph type="body" sz="quarter" idx="3"/>
          </p:nvPr>
        </p:nvSpPr>
        <p:spPr/>
        <p:txBody>
          <a:bodyPr/>
          <a:lstStyle/>
          <a:p>
            <a:endParaRPr lang="ru-RU"/>
          </a:p>
        </p:txBody>
      </p:sp>
      <p:sp>
        <p:nvSpPr>
          <p:cNvPr id="6" name="Содержимое 5"/>
          <p:cNvSpPr>
            <a:spLocks noGrp="1"/>
          </p:cNvSpPr>
          <p:nvPr>
            <p:ph sz="quarter" idx="4"/>
          </p:nvPr>
        </p:nvSpPr>
        <p:spPr/>
        <p:txBody>
          <a:bodyPr/>
          <a:lstStyle/>
          <a:p>
            <a:endParaRPr lang="ru-RU"/>
          </a:p>
        </p:txBody>
      </p:sp>
      <p:pic>
        <p:nvPicPr>
          <p:cNvPr id="9218" name="Picture 2" descr="C:\Users\User\Desktop\рис\dream-of-grassland-powerpoint-templates.jpg"/>
          <p:cNvPicPr>
            <a:picLocks noChangeAspect="1" noChangeArrowheads="1"/>
          </p:cNvPicPr>
          <p:nvPr/>
        </p:nvPicPr>
        <p:blipFill>
          <a:blip r:embed="rId2"/>
          <a:srcRect/>
          <a:stretch>
            <a:fillRect/>
          </a:stretch>
        </p:blipFill>
        <p:spPr bwMode="auto">
          <a:xfrm>
            <a:off x="-1143000" y="-857250"/>
            <a:ext cx="11430000" cy="8572500"/>
          </a:xfrm>
          <a:prstGeom prst="rect">
            <a:avLst/>
          </a:prstGeom>
          <a:noFill/>
        </p:spPr>
      </p:pic>
      <p:pic>
        <p:nvPicPr>
          <p:cNvPr id="8" name="Picture 7" descr="C:\Users\User\Desktop\фото планшет\IMG_20190130_155638.jpg"/>
          <p:cNvPicPr>
            <a:picLocks noChangeAspect="1" noChangeArrowheads="1"/>
          </p:cNvPicPr>
          <p:nvPr/>
        </p:nvPicPr>
        <p:blipFill>
          <a:blip r:embed="rId3" cstate="print"/>
          <a:srcRect/>
          <a:stretch>
            <a:fillRect/>
          </a:stretch>
        </p:blipFill>
        <p:spPr bwMode="auto">
          <a:xfrm>
            <a:off x="2143108" y="1643050"/>
            <a:ext cx="4572032" cy="3429024"/>
          </a:xfrm>
          <a:prstGeom prst="rect">
            <a:avLst/>
          </a:prstGeom>
          <a:noFill/>
        </p:spPr>
      </p:pic>
      <p:pic>
        <p:nvPicPr>
          <p:cNvPr id="9220" name="Picture 4" descr="C:\Users\User\Desktop\фото планшет\IMG_20190130_161035.jpg"/>
          <p:cNvPicPr>
            <a:picLocks noChangeAspect="1" noChangeArrowheads="1"/>
          </p:cNvPicPr>
          <p:nvPr/>
        </p:nvPicPr>
        <p:blipFill>
          <a:blip r:embed="rId4" cstate="print"/>
          <a:srcRect/>
          <a:stretch>
            <a:fillRect/>
          </a:stretch>
        </p:blipFill>
        <p:spPr bwMode="auto">
          <a:xfrm>
            <a:off x="6786579" y="214291"/>
            <a:ext cx="2928958" cy="3905278"/>
          </a:xfrm>
          <a:prstGeom prst="rect">
            <a:avLst/>
          </a:prstGeom>
          <a:noFill/>
        </p:spPr>
      </p:pic>
      <p:pic>
        <p:nvPicPr>
          <p:cNvPr id="9221" name="Picture 5" descr="C:\Users\User\Desktop\фото планшет\IMG_20190130_161114.jpg"/>
          <p:cNvPicPr>
            <a:picLocks noChangeAspect="1" noChangeArrowheads="1"/>
          </p:cNvPicPr>
          <p:nvPr/>
        </p:nvPicPr>
        <p:blipFill>
          <a:blip r:embed="rId5" cstate="print"/>
          <a:srcRect/>
          <a:stretch>
            <a:fillRect/>
          </a:stretch>
        </p:blipFill>
        <p:spPr bwMode="auto">
          <a:xfrm>
            <a:off x="-857288" y="2786034"/>
            <a:ext cx="2893257" cy="3857676"/>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Текст 2"/>
          <p:cNvSpPr>
            <a:spLocks noGrp="1"/>
          </p:cNvSpPr>
          <p:nvPr>
            <p:ph type="body" idx="1"/>
          </p:nvPr>
        </p:nvSpPr>
        <p:spPr/>
        <p:txBody>
          <a:bodyPr/>
          <a:lstStyle/>
          <a:p>
            <a:endParaRPr lang="ru-RU"/>
          </a:p>
        </p:txBody>
      </p:sp>
      <p:sp>
        <p:nvSpPr>
          <p:cNvPr id="4" name="Содержимое 3"/>
          <p:cNvSpPr>
            <a:spLocks noGrp="1"/>
          </p:cNvSpPr>
          <p:nvPr>
            <p:ph sz="half" idx="2"/>
          </p:nvPr>
        </p:nvSpPr>
        <p:spPr/>
        <p:txBody>
          <a:bodyPr/>
          <a:lstStyle/>
          <a:p>
            <a:endParaRPr lang="ru-RU"/>
          </a:p>
        </p:txBody>
      </p:sp>
      <p:sp>
        <p:nvSpPr>
          <p:cNvPr id="5" name="Текст 4"/>
          <p:cNvSpPr>
            <a:spLocks noGrp="1"/>
          </p:cNvSpPr>
          <p:nvPr>
            <p:ph type="body" sz="quarter" idx="3"/>
          </p:nvPr>
        </p:nvSpPr>
        <p:spPr/>
        <p:txBody>
          <a:bodyPr/>
          <a:lstStyle/>
          <a:p>
            <a:endParaRPr lang="ru-RU"/>
          </a:p>
        </p:txBody>
      </p:sp>
      <p:sp>
        <p:nvSpPr>
          <p:cNvPr id="6" name="Содержимое 5"/>
          <p:cNvSpPr>
            <a:spLocks noGrp="1"/>
          </p:cNvSpPr>
          <p:nvPr>
            <p:ph sz="quarter" idx="4"/>
          </p:nvPr>
        </p:nvSpPr>
        <p:spPr/>
        <p:txBody>
          <a:bodyPr/>
          <a:lstStyle/>
          <a:p>
            <a:endParaRPr lang="ru-RU"/>
          </a:p>
        </p:txBody>
      </p:sp>
      <p:pic>
        <p:nvPicPr>
          <p:cNvPr id="10242" name="Picture 2" descr="C:\Users\User\Desktop\рис\dream-of-grassland-powerpoint-templates.jpg"/>
          <p:cNvPicPr>
            <a:picLocks noChangeAspect="1" noChangeArrowheads="1"/>
          </p:cNvPicPr>
          <p:nvPr/>
        </p:nvPicPr>
        <p:blipFill>
          <a:blip r:embed="rId2"/>
          <a:srcRect/>
          <a:stretch>
            <a:fillRect/>
          </a:stretch>
        </p:blipFill>
        <p:spPr bwMode="auto">
          <a:xfrm>
            <a:off x="-1143000" y="-857250"/>
            <a:ext cx="11430000" cy="8572500"/>
          </a:xfrm>
          <a:prstGeom prst="rect">
            <a:avLst/>
          </a:prstGeom>
          <a:noFill/>
        </p:spPr>
      </p:pic>
      <p:pic>
        <p:nvPicPr>
          <p:cNvPr id="8" name="Picture 2" descr="C:\Users\User\Desktop\фото планшет\IMG_20190130_155314.jpg"/>
          <p:cNvPicPr>
            <a:picLocks noChangeAspect="1" noChangeArrowheads="1"/>
          </p:cNvPicPr>
          <p:nvPr/>
        </p:nvPicPr>
        <p:blipFill>
          <a:blip r:embed="rId3" cstate="print"/>
          <a:srcRect/>
          <a:stretch>
            <a:fillRect/>
          </a:stretch>
        </p:blipFill>
        <p:spPr bwMode="auto">
          <a:xfrm>
            <a:off x="4857752" y="0"/>
            <a:ext cx="4476781" cy="3357586"/>
          </a:xfrm>
          <a:prstGeom prst="rect">
            <a:avLst/>
          </a:prstGeom>
          <a:noFill/>
        </p:spPr>
      </p:pic>
      <p:pic>
        <p:nvPicPr>
          <p:cNvPr id="9" name="Picture 4" descr="C:\Users\User\Desktop\фото планшет\IMG_20190130_161304.jpg"/>
          <p:cNvPicPr>
            <a:picLocks noChangeAspect="1" noChangeArrowheads="1"/>
          </p:cNvPicPr>
          <p:nvPr/>
        </p:nvPicPr>
        <p:blipFill>
          <a:blip r:embed="rId4" cstate="print"/>
          <a:srcRect/>
          <a:stretch>
            <a:fillRect/>
          </a:stretch>
        </p:blipFill>
        <p:spPr bwMode="auto">
          <a:xfrm>
            <a:off x="4857752" y="3643314"/>
            <a:ext cx="4572031" cy="3429023"/>
          </a:xfrm>
          <a:prstGeom prst="rect">
            <a:avLst/>
          </a:prstGeom>
          <a:noFill/>
        </p:spPr>
      </p:pic>
      <p:pic>
        <p:nvPicPr>
          <p:cNvPr id="10243" name="Picture 3" descr="C:\Users\User\Desktop\фото планшет\IMG_20190130_161336.jpg"/>
          <p:cNvPicPr>
            <a:picLocks noChangeAspect="1" noChangeArrowheads="1"/>
          </p:cNvPicPr>
          <p:nvPr/>
        </p:nvPicPr>
        <p:blipFill>
          <a:blip r:embed="rId5" cstate="print"/>
          <a:srcRect/>
          <a:stretch>
            <a:fillRect/>
          </a:stretch>
        </p:blipFill>
        <p:spPr bwMode="auto">
          <a:xfrm>
            <a:off x="-428660" y="1785926"/>
            <a:ext cx="4953035" cy="3714776"/>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5" descr="C:\Users\User\Desktop\рис\dream-of-grassland-powerpoint-templates.jpg"/>
          <p:cNvPicPr>
            <a:picLocks noChangeAspect="1" noChangeArrowheads="1"/>
          </p:cNvPicPr>
          <p:nvPr/>
        </p:nvPicPr>
        <p:blipFill>
          <a:blip r:embed="rId2"/>
          <a:srcRect/>
          <a:stretch>
            <a:fillRect/>
          </a:stretch>
        </p:blipFill>
        <p:spPr bwMode="auto">
          <a:xfrm>
            <a:off x="-1000164" y="-928718"/>
            <a:ext cx="11430000" cy="8572500"/>
          </a:xfrm>
          <a:prstGeom prst="rect">
            <a:avLst/>
          </a:prstGeom>
          <a:noFill/>
        </p:spPr>
      </p:pic>
      <p:sp>
        <p:nvSpPr>
          <p:cNvPr id="2" name="Заголовок 1"/>
          <p:cNvSpPr>
            <a:spLocks noGrp="1"/>
          </p:cNvSpPr>
          <p:nvPr>
            <p:ph type="title"/>
          </p:nvPr>
        </p:nvSpPr>
        <p:spPr>
          <a:xfrm flipH="1">
            <a:off x="10001288" y="274638"/>
            <a:ext cx="714380" cy="1143000"/>
          </a:xfrm>
        </p:spPr>
        <p:txBody>
          <a:bodyPr/>
          <a:lstStyle/>
          <a:p>
            <a:endParaRPr lang="ru-RU" dirty="0"/>
          </a:p>
        </p:txBody>
      </p:sp>
      <p:pic>
        <p:nvPicPr>
          <p:cNvPr id="2052" name="Picture 4"/>
          <p:cNvPicPr>
            <a:picLocks noGrp="1" noChangeAspect="1" noChangeArrowheads="1"/>
          </p:cNvPicPr>
          <p:nvPr>
            <p:ph sz="half" idx="1"/>
          </p:nvPr>
        </p:nvPicPr>
        <p:blipFill>
          <a:blip r:embed="rId3" cstate="print"/>
          <a:srcRect/>
          <a:stretch>
            <a:fillRect/>
          </a:stretch>
        </p:blipFill>
        <p:spPr bwMode="auto">
          <a:xfrm>
            <a:off x="-261939" y="0"/>
            <a:ext cx="4476749" cy="3357562"/>
          </a:xfrm>
          <a:prstGeom prst="rect">
            <a:avLst/>
          </a:prstGeom>
          <a:noFill/>
          <a:ln w="9525">
            <a:noFill/>
            <a:miter lim="800000"/>
            <a:headEnd/>
            <a:tailEnd/>
          </a:ln>
          <a:effectLst/>
        </p:spPr>
      </p:pic>
      <p:pic>
        <p:nvPicPr>
          <p:cNvPr id="8195" name="Picture 3" descr="C:\Users\User\Desktop\фото планшет\IMG_20190130_155928.jpg"/>
          <p:cNvPicPr>
            <a:picLocks noChangeAspect="1" noChangeArrowheads="1"/>
          </p:cNvPicPr>
          <p:nvPr/>
        </p:nvPicPr>
        <p:blipFill>
          <a:blip r:embed="rId4" cstate="print"/>
          <a:srcRect/>
          <a:stretch>
            <a:fillRect/>
          </a:stretch>
        </p:blipFill>
        <p:spPr bwMode="auto">
          <a:xfrm>
            <a:off x="-190469" y="3571876"/>
            <a:ext cx="4381499" cy="3286124"/>
          </a:xfrm>
          <a:prstGeom prst="rect">
            <a:avLst/>
          </a:prstGeom>
          <a:noFill/>
        </p:spPr>
      </p:pic>
      <p:pic>
        <p:nvPicPr>
          <p:cNvPr id="16" name="Picture 6" descr="C:\Users\User\Desktop\фото планшет\IMG_20190130_155940.jpg"/>
          <p:cNvPicPr>
            <a:picLocks noGrp="1" noChangeAspect="1" noChangeArrowheads="1"/>
          </p:cNvPicPr>
          <p:nvPr>
            <p:ph sz="half" idx="2"/>
          </p:nvPr>
        </p:nvPicPr>
        <p:blipFill>
          <a:blip r:embed="rId5" cstate="print"/>
          <a:srcRect/>
          <a:stretch>
            <a:fillRect/>
          </a:stretch>
        </p:blipFill>
        <p:spPr bwMode="auto">
          <a:xfrm>
            <a:off x="4643439" y="1500174"/>
            <a:ext cx="4857784" cy="3643338"/>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3074" name="Picture 2"/>
          <p:cNvPicPr>
            <a:picLocks noChangeAspect="1" noChangeArrowheads="1"/>
          </p:cNvPicPr>
          <p:nvPr/>
        </p:nvPicPr>
        <p:blipFill>
          <a:blip r:embed="rId2"/>
          <a:srcRect/>
          <a:stretch>
            <a:fillRect/>
          </a:stretch>
        </p:blipFill>
        <p:spPr bwMode="auto">
          <a:xfrm>
            <a:off x="0" y="0"/>
            <a:ext cx="9496425" cy="71437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User\Desktop\рис\dream-of-grassland-powerpoint-templates.jpg"/>
          <p:cNvPicPr>
            <a:picLocks noChangeAspect="1" noChangeArrowheads="1"/>
          </p:cNvPicPr>
          <p:nvPr/>
        </p:nvPicPr>
        <p:blipFill>
          <a:blip r:embed="rId2"/>
          <a:srcRect/>
          <a:stretch>
            <a:fillRect/>
          </a:stretch>
        </p:blipFill>
        <p:spPr bwMode="auto">
          <a:xfrm>
            <a:off x="-1143000" y="-857250"/>
            <a:ext cx="11430000" cy="8572500"/>
          </a:xfrm>
          <a:prstGeom prst="rect">
            <a:avLst/>
          </a:prstGeom>
          <a:noFill/>
        </p:spPr>
      </p:pic>
      <p:sp>
        <p:nvSpPr>
          <p:cNvPr id="2" name="Заголовок 1"/>
          <p:cNvSpPr>
            <a:spLocks noGrp="1"/>
          </p:cNvSpPr>
          <p:nvPr>
            <p:ph type="title"/>
          </p:nvPr>
        </p:nvSpPr>
        <p:spPr>
          <a:xfrm>
            <a:off x="0" y="0"/>
            <a:ext cx="9144000" cy="1071546"/>
          </a:xfrm>
        </p:spPr>
        <p:txBody>
          <a:bodyPr>
            <a:normAutofit fontScale="90000"/>
          </a:bodyPr>
          <a:lstStyle/>
          <a:p>
            <a:pPr algn="ctr" fontAlgn="base">
              <a:lnSpc>
                <a:spcPct val="150000"/>
              </a:lnSpc>
            </a:pPr>
            <a:r>
              <a:rPr lang="ru-RU" sz="2700" dirty="0" smtClean="0">
                <a:solidFill>
                  <a:srgbClr val="C00000"/>
                </a:solidFill>
                <a:latin typeface="Times New Roman" pitchFamily="18" charset="0"/>
                <a:cs typeface="Times New Roman" pitchFamily="18" charset="0"/>
              </a:rPr>
              <a:t>Виды плоскостопия</a:t>
            </a:r>
            <a:r>
              <a:rPr lang="ru-RU" sz="2000" b="0" dirty="0">
                <a:latin typeface="Times New Roman" pitchFamily="18" charset="0"/>
                <a:cs typeface="Times New Roman" pitchFamily="18" charset="0"/>
              </a:rPr>
              <a:t/>
            </a:r>
            <a:br>
              <a:rPr lang="ru-RU" sz="2000" b="0" dirty="0">
                <a:latin typeface="Times New Roman" pitchFamily="18" charset="0"/>
                <a:cs typeface="Times New Roman" pitchFamily="18" charset="0"/>
              </a:rPr>
            </a:br>
            <a:r>
              <a:rPr lang="ru-RU" sz="2200" b="0" dirty="0">
                <a:latin typeface="Times New Roman" pitchFamily="18" charset="0"/>
                <a:cs typeface="Times New Roman" pitchFamily="18" charset="0"/>
              </a:rPr>
              <a:t>Плоскостопие разделяется на продольное и поперечное. </a:t>
            </a:r>
          </a:p>
        </p:txBody>
      </p:sp>
      <p:sp>
        <p:nvSpPr>
          <p:cNvPr id="3" name="Текст 2"/>
          <p:cNvSpPr>
            <a:spLocks noGrp="1"/>
          </p:cNvSpPr>
          <p:nvPr>
            <p:ph type="body" sz="half" idx="2"/>
          </p:nvPr>
        </p:nvSpPr>
        <p:spPr>
          <a:xfrm>
            <a:off x="214282" y="1071546"/>
            <a:ext cx="7072362" cy="5143512"/>
          </a:xfrm>
        </p:spPr>
        <p:txBody>
          <a:bodyPr>
            <a:noAutofit/>
          </a:bodyPr>
          <a:lstStyle/>
          <a:p>
            <a:pPr fontAlgn="base"/>
            <a:r>
              <a:rPr lang="ru-RU" sz="2000" b="1" i="1" dirty="0" smtClean="0">
                <a:latin typeface="Times New Roman" pitchFamily="18" charset="0"/>
                <a:cs typeface="Times New Roman" pitchFamily="18" charset="0"/>
              </a:rPr>
              <a:t>Продольное </a:t>
            </a:r>
            <a:r>
              <a:rPr lang="ru-RU" sz="2000" b="1" i="1" dirty="0">
                <a:latin typeface="Times New Roman" pitchFamily="18" charset="0"/>
                <a:cs typeface="Times New Roman" pitchFamily="18" charset="0"/>
              </a:rPr>
              <a:t>плоскостопие </a:t>
            </a:r>
            <a:r>
              <a:rPr lang="ru-RU" sz="2000" dirty="0">
                <a:latin typeface="Times New Roman" pitchFamily="18" charset="0"/>
                <a:cs typeface="Times New Roman" pitchFamily="18" charset="0"/>
              </a:rPr>
              <a:t>характеризуется уплощением продольного свода стопы. При этом её длина увеличивается и практически вся площадь подошвы соприкасается с полом. Влияет на него масса тела: лишний вес увеличивает нагрузку на стопы и продольное плоскостопие становится более выраженным. </a:t>
            </a:r>
          </a:p>
          <a:p>
            <a:pPr fontAlgn="base"/>
            <a:r>
              <a:rPr lang="ru-RU" sz="2000" u="sng" dirty="0">
                <a:latin typeface="Times New Roman" pitchFamily="18" charset="0"/>
                <a:cs typeface="Times New Roman" pitchFamily="18" charset="0"/>
              </a:rPr>
              <a:t>Выделяют четыре стадии продольного плоскостопия:</a:t>
            </a:r>
            <a:endParaRPr lang="ru-RU" sz="2000" dirty="0">
              <a:latin typeface="Times New Roman" pitchFamily="18" charset="0"/>
              <a:cs typeface="Times New Roman" pitchFamily="18" charset="0"/>
            </a:endParaRPr>
          </a:p>
          <a:p>
            <a:pPr lvl="0" fontAlgn="base"/>
            <a:r>
              <a:rPr lang="ru-RU" sz="2000" dirty="0">
                <a:latin typeface="Times New Roman" pitchFamily="18" charset="0"/>
                <a:cs typeface="Times New Roman" pitchFamily="18" charset="0"/>
              </a:rPr>
              <a:t>стадия предболезни (продромальная стадия);</a:t>
            </a:r>
          </a:p>
          <a:p>
            <a:pPr lvl="0" fontAlgn="base"/>
            <a:r>
              <a:rPr lang="ru-RU" sz="2000" dirty="0">
                <a:latin typeface="Times New Roman" pitchFamily="18" charset="0"/>
                <a:cs typeface="Times New Roman" pitchFamily="18" charset="0"/>
              </a:rPr>
              <a:t>перемежающееся плоскостопие;</a:t>
            </a:r>
          </a:p>
          <a:p>
            <a:pPr lvl="0" fontAlgn="base"/>
            <a:r>
              <a:rPr lang="ru-RU" sz="2000" dirty="0">
                <a:latin typeface="Times New Roman" pitchFamily="18" charset="0"/>
                <a:cs typeface="Times New Roman" pitchFamily="18" charset="0"/>
              </a:rPr>
              <a:t>плоская;</a:t>
            </a:r>
          </a:p>
          <a:p>
            <a:pPr lvl="0" fontAlgn="base"/>
            <a:r>
              <a:rPr lang="ru-RU" sz="2000" dirty="0" err="1">
                <a:latin typeface="Times New Roman" pitchFamily="18" charset="0"/>
                <a:cs typeface="Times New Roman" pitchFamily="18" charset="0"/>
              </a:rPr>
              <a:t>плосковальгусная</a:t>
            </a:r>
            <a:r>
              <a:rPr lang="ru-RU" sz="2000" dirty="0">
                <a:latin typeface="Times New Roman" pitchFamily="18" charset="0"/>
                <a:cs typeface="Times New Roman" pitchFamily="18" charset="0"/>
              </a:rPr>
              <a:t> стопа.</a:t>
            </a:r>
          </a:p>
          <a:p>
            <a:r>
              <a:rPr lang="ru-RU" sz="2000" dirty="0">
                <a:latin typeface="Times New Roman" pitchFamily="18" charset="0"/>
                <a:cs typeface="Times New Roman" pitchFamily="18" charset="0"/>
              </a:rPr>
              <a:t>На стадии предболезни пациента с плоскостопием беспокоит быстрая утомляемость при ходьбе, боли в верхней части свода стопы и мышцах голени после продолжительных статических нагрузок</a:t>
            </a:r>
            <a:endParaRPr lang="ru-RU" sz="2000" b="0" dirty="0">
              <a:latin typeface="Times New Roman" pitchFamily="18" charset="0"/>
              <a:cs typeface="Times New Roman" pitchFamily="18" charset="0"/>
            </a:endParaRPr>
          </a:p>
        </p:txBody>
      </p:sp>
      <p:pic>
        <p:nvPicPr>
          <p:cNvPr id="5" name="Содержимое 4" descr="image001_178.jpg"/>
          <p:cNvPicPr>
            <a:picLocks noGrp="1" noChangeAspect="1"/>
          </p:cNvPicPr>
          <p:nvPr>
            <p:ph idx="1"/>
          </p:nvPr>
        </p:nvPicPr>
        <p:blipFill>
          <a:blip r:embed="rId3"/>
          <a:stretch>
            <a:fillRect/>
          </a:stretch>
        </p:blipFill>
        <p:spPr>
          <a:xfrm>
            <a:off x="6215074" y="2571744"/>
            <a:ext cx="2928926" cy="2143140"/>
          </a:xfr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User\Desktop\рис\dream-of-grassland-powerpoint-templates.jpg"/>
          <p:cNvPicPr>
            <a:picLocks noChangeAspect="1" noChangeArrowheads="1"/>
          </p:cNvPicPr>
          <p:nvPr/>
        </p:nvPicPr>
        <p:blipFill>
          <a:blip r:embed="rId2"/>
          <a:srcRect/>
          <a:stretch>
            <a:fillRect/>
          </a:stretch>
        </p:blipFill>
        <p:spPr bwMode="auto">
          <a:xfrm>
            <a:off x="-1143040" y="-714404"/>
            <a:ext cx="11430000" cy="8572500"/>
          </a:xfrm>
          <a:prstGeom prst="rect">
            <a:avLst/>
          </a:prstGeom>
          <a:noFill/>
        </p:spPr>
      </p:pic>
      <p:sp>
        <p:nvSpPr>
          <p:cNvPr id="2" name="Заголовок 1"/>
          <p:cNvSpPr>
            <a:spLocks noGrp="1"/>
          </p:cNvSpPr>
          <p:nvPr>
            <p:ph type="title"/>
          </p:nvPr>
        </p:nvSpPr>
        <p:spPr>
          <a:xfrm flipH="1">
            <a:off x="8572528" y="214290"/>
            <a:ext cx="1857388" cy="857256"/>
          </a:xfrm>
        </p:spPr>
        <p:txBody>
          <a:bodyPr/>
          <a:lstStyle/>
          <a:p>
            <a:endParaRPr lang="ru-RU" dirty="0"/>
          </a:p>
        </p:txBody>
      </p:sp>
      <p:sp>
        <p:nvSpPr>
          <p:cNvPr id="4" name="Текст 3"/>
          <p:cNvSpPr>
            <a:spLocks noGrp="1"/>
          </p:cNvSpPr>
          <p:nvPr>
            <p:ph type="body" sz="half" idx="2"/>
          </p:nvPr>
        </p:nvSpPr>
        <p:spPr>
          <a:xfrm>
            <a:off x="285720" y="-285776"/>
            <a:ext cx="8572560" cy="2714644"/>
          </a:xfrm>
        </p:spPr>
        <p:txBody>
          <a:bodyPr>
            <a:normAutofit lnSpcReduction="10000"/>
          </a:bodyPr>
          <a:lstStyle/>
          <a:p>
            <a:pPr algn="ctr" fontAlgn="base"/>
            <a:endParaRPr lang="ru-RU" sz="2000" b="1" i="1" dirty="0" smtClean="0">
              <a:latin typeface="Times New Roman" pitchFamily="18" charset="0"/>
              <a:cs typeface="Times New Roman" pitchFamily="18" charset="0"/>
            </a:endParaRPr>
          </a:p>
          <a:p>
            <a:pPr algn="ctr"/>
            <a:r>
              <a:rPr lang="ru-RU" sz="2400" b="1" i="1" dirty="0" smtClean="0">
                <a:solidFill>
                  <a:srgbClr val="C00000"/>
                </a:solidFill>
                <a:latin typeface="Times New Roman" pitchFamily="18" charset="0"/>
                <a:cs typeface="Times New Roman" pitchFamily="18" charset="0"/>
              </a:rPr>
              <a:t>Поперечное плоскостопие</a:t>
            </a:r>
          </a:p>
          <a:p>
            <a:pPr algn="just"/>
            <a:endParaRPr lang="ru-RU" sz="2400" b="1" i="1" dirty="0" smtClean="0">
              <a:latin typeface="Times New Roman" pitchFamily="18" charset="0"/>
              <a:cs typeface="Times New Roman" pitchFamily="18" charset="0"/>
            </a:endParaRPr>
          </a:p>
          <a:p>
            <a:pPr algn="just"/>
            <a:r>
              <a:rPr lang="ru-RU" sz="2000" dirty="0" smtClean="0">
                <a:latin typeface="Times New Roman" pitchFamily="18" charset="0"/>
                <a:cs typeface="Times New Roman" pitchFamily="18" charset="0"/>
              </a:rPr>
              <a:t>Если </a:t>
            </a:r>
            <a:r>
              <a:rPr lang="ru-RU" sz="2000" dirty="0">
                <a:latin typeface="Times New Roman" pitchFamily="18" charset="0"/>
                <a:cs typeface="Times New Roman" pitchFamily="18" charset="0"/>
              </a:rPr>
              <a:t>речь идет, к примеру, о поперечном своде (а он деформируется в 55,23% случаев), то пять плюсневых костей, на которые </a:t>
            </a:r>
            <a:r>
              <a:rPr lang="ru-RU" sz="2000" dirty="0" smtClean="0">
                <a:latin typeface="Times New Roman" pitchFamily="18" charset="0"/>
                <a:cs typeface="Times New Roman" pitchFamily="18" charset="0"/>
              </a:rPr>
              <a:t>опирается весь </a:t>
            </a:r>
            <a:r>
              <a:rPr lang="ru-RU" sz="2000" dirty="0">
                <a:latin typeface="Times New Roman" pitchFamily="18" charset="0"/>
                <a:cs typeface="Times New Roman" pitchFamily="18" charset="0"/>
              </a:rPr>
              <a:t>фронтальный отдел стопы, расходятся наподобие веера. При этом стопа укорачивается, наблюдается наружное отклонение большого пальца и аномальное сгибание/сокращение </a:t>
            </a:r>
            <a:r>
              <a:rPr lang="ru-RU" sz="2000" dirty="0" smtClean="0">
                <a:latin typeface="Times New Roman" pitchFamily="18" charset="0"/>
                <a:cs typeface="Times New Roman" pitchFamily="18" charset="0"/>
              </a:rPr>
              <a:t>среднего.</a:t>
            </a:r>
            <a:endParaRPr lang="ru-RU" sz="2000" dirty="0">
              <a:latin typeface="Times New Roman" pitchFamily="18" charset="0"/>
              <a:cs typeface="Times New Roman" pitchFamily="18" charset="0"/>
            </a:endParaRPr>
          </a:p>
        </p:txBody>
      </p:sp>
      <p:pic>
        <p:nvPicPr>
          <p:cNvPr id="7" name="Содержимое 6" descr="na_sayt_poperecnoe_ploskostpie!750!565.jpg"/>
          <p:cNvPicPr>
            <a:picLocks noGrp="1" noChangeAspect="1"/>
          </p:cNvPicPr>
          <p:nvPr>
            <p:ph idx="1"/>
          </p:nvPr>
        </p:nvPicPr>
        <p:blipFill>
          <a:blip r:embed="rId3"/>
          <a:stretch>
            <a:fillRect/>
          </a:stretch>
        </p:blipFill>
        <p:spPr>
          <a:xfrm>
            <a:off x="1714480" y="2285992"/>
            <a:ext cx="5807340" cy="4374863"/>
          </a:xfr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User\Desktop\рис\dream-of-grassland-powerpoint-templates.jpg"/>
          <p:cNvPicPr>
            <a:picLocks noChangeAspect="1" noChangeArrowheads="1"/>
          </p:cNvPicPr>
          <p:nvPr/>
        </p:nvPicPr>
        <p:blipFill>
          <a:blip r:embed="rId2"/>
          <a:srcRect/>
          <a:stretch>
            <a:fillRect/>
          </a:stretch>
        </p:blipFill>
        <p:spPr bwMode="auto">
          <a:xfrm>
            <a:off x="-1071602" y="-714404"/>
            <a:ext cx="11430000" cy="8572500"/>
          </a:xfrm>
          <a:prstGeom prst="rect">
            <a:avLst/>
          </a:prstGeom>
          <a:noFill/>
        </p:spPr>
      </p:pic>
      <p:sp>
        <p:nvSpPr>
          <p:cNvPr id="2" name="Заголовок 1"/>
          <p:cNvSpPr>
            <a:spLocks noGrp="1"/>
          </p:cNvSpPr>
          <p:nvPr>
            <p:ph type="title"/>
          </p:nvPr>
        </p:nvSpPr>
        <p:spPr>
          <a:xfrm>
            <a:off x="0" y="0"/>
            <a:ext cx="9144000" cy="857232"/>
          </a:xfrm>
        </p:spPr>
        <p:txBody>
          <a:bodyPr>
            <a:normAutofit/>
          </a:bodyPr>
          <a:lstStyle/>
          <a:p>
            <a:pPr algn="ctr"/>
            <a:r>
              <a:rPr lang="ru-RU" sz="2400" dirty="0" smtClean="0">
                <a:solidFill>
                  <a:srgbClr val="C00000"/>
                </a:solidFill>
                <a:latin typeface="Times New Roman" pitchFamily="18" charset="0"/>
                <a:cs typeface="Times New Roman" pitchFamily="18" charset="0"/>
              </a:rPr>
              <a:t>Степени плоскостопия</a:t>
            </a:r>
            <a:r>
              <a:rPr lang="ru-RU" sz="2400" dirty="0">
                <a:solidFill>
                  <a:srgbClr val="C00000"/>
                </a:solidFill>
              </a:rPr>
              <a:t/>
            </a:r>
            <a:br>
              <a:rPr lang="ru-RU" sz="2400" dirty="0">
                <a:solidFill>
                  <a:srgbClr val="C00000"/>
                </a:solidFill>
              </a:rPr>
            </a:br>
            <a:endParaRPr lang="ru-RU" sz="2400" dirty="0">
              <a:solidFill>
                <a:srgbClr val="C00000"/>
              </a:solidFill>
            </a:endParaRPr>
          </a:p>
        </p:txBody>
      </p:sp>
      <p:sp>
        <p:nvSpPr>
          <p:cNvPr id="4" name="Текст 3"/>
          <p:cNvSpPr>
            <a:spLocks noGrp="1"/>
          </p:cNvSpPr>
          <p:nvPr>
            <p:ph type="body" sz="half" idx="2"/>
          </p:nvPr>
        </p:nvSpPr>
        <p:spPr>
          <a:xfrm>
            <a:off x="214282" y="571481"/>
            <a:ext cx="8715436" cy="3643337"/>
          </a:xfrm>
        </p:spPr>
        <p:txBody>
          <a:bodyPr>
            <a:normAutofit fontScale="92500" lnSpcReduction="20000"/>
          </a:bodyPr>
          <a:lstStyle/>
          <a:p>
            <a:pPr algn="ctr" fontAlgn="base"/>
            <a:r>
              <a:rPr lang="ru-RU" sz="2000" dirty="0" smtClean="0">
                <a:latin typeface="Times New Roman" pitchFamily="18" charset="0"/>
                <a:cs typeface="Times New Roman" pitchFamily="18" charset="0"/>
              </a:rPr>
              <a:t>1 </a:t>
            </a:r>
            <a:r>
              <a:rPr lang="ru-RU" sz="2000" dirty="0">
                <a:latin typeface="Times New Roman" pitchFamily="18" charset="0"/>
                <a:cs typeface="Times New Roman" pitchFamily="18" charset="0"/>
              </a:rPr>
              <a:t>степень</a:t>
            </a:r>
            <a:endParaRPr lang="ru-RU" sz="2000" b="1" dirty="0">
              <a:latin typeface="Times New Roman" pitchFamily="18" charset="0"/>
              <a:cs typeface="Times New Roman" pitchFamily="18" charset="0"/>
            </a:endParaRPr>
          </a:p>
          <a:p>
            <a:pPr algn="just" fontAlgn="base"/>
            <a:r>
              <a:rPr lang="ru-RU" sz="2000" dirty="0">
                <a:latin typeface="Times New Roman" pitchFamily="18" charset="0"/>
                <a:cs typeface="Times New Roman" pitchFamily="18" charset="0"/>
              </a:rPr>
              <a:t>Ослабление связочного аппарата, стопа не изменяет форму, боли и усталость в ногах возникают после длительной ходьбы или к вечеру. После отдыха боли и дискомфорт исчезают. Изменяется походка, становится менее пластичной.</a:t>
            </a:r>
          </a:p>
          <a:p>
            <a:pPr algn="ctr" fontAlgn="base"/>
            <a:r>
              <a:rPr lang="ru-RU" sz="2000" dirty="0">
                <a:latin typeface="Times New Roman" pitchFamily="18" charset="0"/>
                <a:cs typeface="Times New Roman" pitchFamily="18" charset="0"/>
              </a:rPr>
              <a:t>2 степень </a:t>
            </a:r>
            <a:endParaRPr lang="ru-RU" sz="2000" b="1" dirty="0">
              <a:latin typeface="Times New Roman" pitchFamily="18" charset="0"/>
              <a:cs typeface="Times New Roman" pitchFamily="18" charset="0"/>
            </a:endParaRPr>
          </a:p>
          <a:p>
            <a:pPr algn="just" fontAlgn="base"/>
            <a:r>
              <a:rPr lang="ru-RU" sz="2000" dirty="0">
                <a:latin typeface="Times New Roman" pitchFamily="18" charset="0"/>
                <a:cs typeface="Times New Roman" pitchFamily="18" charset="0"/>
              </a:rPr>
              <a:t>Уплощение стопы определяется невооруженным глазом, исчезают своды, стопа расширена и распластана. Боли становятся постоянные и более выражены. Боль распространяется на протяжении голеностопного сустава, всей голени, вплоть до коленного сустава. Походка затруднена, появляется косолапость.</a:t>
            </a:r>
          </a:p>
          <a:p>
            <a:pPr algn="ctr" fontAlgn="base"/>
            <a:r>
              <a:rPr lang="ru-RU" sz="2000" dirty="0">
                <a:latin typeface="Times New Roman" pitchFamily="18" charset="0"/>
                <a:cs typeface="Times New Roman" pitchFamily="18" charset="0"/>
              </a:rPr>
              <a:t>3 степени</a:t>
            </a:r>
            <a:endParaRPr lang="ru-RU" sz="2000" b="1" dirty="0">
              <a:latin typeface="Times New Roman" pitchFamily="18" charset="0"/>
              <a:cs typeface="Times New Roman" pitchFamily="18" charset="0"/>
            </a:endParaRPr>
          </a:p>
          <a:p>
            <a:pPr algn="just" fontAlgn="base"/>
            <a:r>
              <a:rPr lang="ru-RU" sz="2000" dirty="0" smtClean="0">
                <a:latin typeface="Times New Roman" pitchFamily="18" charset="0"/>
                <a:cs typeface="Times New Roman" pitchFamily="18" charset="0"/>
              </a:rPr>
              <a:t>Характеризуется </a:t>
            </a:r>
            <a:r>
              <a:rPr lang="ru-RU" sz="2000" dirty="0">
                <a:latin typeface="Times New Roman" pitchFamily="18" charset="0"/>
                <a:cs typeface="Times New Roman" pitchFamily="18" charset="0"/>
              </a:rPr>
              <a:t>полной деформацией. При этом диагностируется нарушение функций опорно-двигательного аппарата с проявлением соответствующих заболеваний. На этом этапе развития заболевания ощущаются сильные боли, спортивные нагрузки невозможны</a:t>
            </a:r>
            <a:r>
              <a:rPr lang="ru-RU" dirty="0"/>
              <a:t>.</a:t>
            </a:r>
          </a:p>
        </p:txBody>
      </p:sp>
      <p:pic>
        <p:nvPicPr>
          <p:cNvPr id="7" name="Содержимое 6" descr="Foot-Pathologies.jpg"/>
          <p:cNvPicPr>
            <a:picLocks noGrp="1" noChangeAspect="1"/>
          </p:cNvPicPr>
          <p:nvPr>
            <p:ph idx="1"/>
          </p:nvPr>
        </p:nvPicPr>
        <p:blipFill>
          <a:blip r:embed="rId3"/>
          <a:stretch>
            <a:fillRect/>
          </a:stretch>
        </p:blipFill>
        <p:spPr>
          <a:xfrm>
            <a:off x="3000364" y="4140686"/>
            <a:ext cx="4572032" cy="3105502"/>
          </a:xfr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User\Desktop\рис\dream-of-grassland-powerpoint-templates.jpg"/>
          <p:cNvPicPr>
            <a:picLocks noChangeAspect="1" noChangeArrowheads="1"/>
          </p:cNvPicPr>
          <p:nvPr/>
        </p:nvPicPr>
        <p:blipFill>
          <a:blip r:embed="rId2"/>
          <a:srcRect/>
          <a:stretch>
            <a:fillRect/>
          </a:stretch>
        </p:blipFill>
        <p:spPr bwMode="auto">
          <a:xfrm>
            <a:off x="-928726" y="-928718"/>
            <a:ext cx="11430000" cy="8572500"/>
          </a:xfrm>
          <a:prstGeom prst="rect">
            <a:avLst/>
          </a:prstGeom>
          <a:noFill/>
        </p:spPr>
      </p:pic>
      <p:sp>
        <p:nvSpPr>
          <p:cNvPr id="2" name="Заголовок 1"/>
          <p:cNvSpPr>
            <a:spLocks noGrp="1"/>
          </p:cNvSpPr>
          <p:nvPr>
            <p:ph type="title"/>
          </p:nvPr>
        </p:nvSpPr>
        <p:spPr>
          <a:xfrm>
            <a:off x="500034" y="-285776"/>
            <a:ext cx="7972452" cy="785818"/>
          </a:xfrm>
        </p:spPr>
        <p:txBody>
          <a:bodyPr>
            <a:normAutofit/>
          </a:bodyPr>
          <a:lstStyle/>
          <a:p>
            <a:pPr algn="ctr"/>
            <a:r>
              <a:rPr lang="ru-RU" sz="2400" dirty="0" smtClean="0">
                <a:solidFill>
                  <a:srgbClr val="C00000"/>
                </a:solidFill>
                <a:latin typeface="Times New Roman" pitchFamily="18" charset="0"/>
                <a:cs typeface="Times New Roman" pitchFamily="18" charset="0"/>
              </a:rPr>
              <a:t>Причины плоскостопия</a:t>
            </a:r>
            <a:endParaRPr lang="ru-RU" sz="2400" dirty="0">
              <a:solidFill>
                <a:srgbClr val="C00000"/>
              </a:solidFill>
              <a:latin typeface="Times New Roman" pitchFamily="18" charset="0"/>
              <a:cs typeface="Times New Roman" pitchFamily="18" charset="0"/>
            </a:endParaRPr>
          </a:p>
        </p:txBody>
      </p:sp>
      <p:pic>
        <p:nvPicPr>
          <p:cNvPr id="6" name="Содержимое 5" descr="Prichiny-plosokstopiya.jpg"/>
          <p:cNvPicPr>
            <a:picLocks noGrp="1" noChangeAspect="1"/>
          </p:cNvPicPr>
          <p:nvPr>
            <p:ph idx="1"/>
          </p:nvPr>
        </p:nvPicPr>
        <p:blipFill>
          <a:blip r:embed="rId3" cstate="print"/>
          <a:stretch>
            <a:fillRect/>
          </a:stretch>
        </p:blipFill>
        <p:spPr>
          <a:xfrm>
            <a:off x="2357422" y="1426159"/>
            <a:ext cx="7286676" cy="5431841"/>
          </a:xfrm>
        </p:spPr>
      </p:pic>
      <p:sp>
        <p:nvSpPr>
          <p:cNvPr id="4" name="Текст 3"/>
          <p:cNvSpPr>
            <a:spLocks noGrp="1"/>
          </p:cNvSpPr>
          <p:nvPr>
            <p:ph type="body" sz="half" idx="2"/>
          </p:nvPr>
        </p:nvSpPr>
        <p:spPr>
          <a:xfrm>
            <a:off x="285720" y="428604"/>
            <a:ext cx="8186766" cy="3786214"/>
          </a:xfrm>
        </p:spPr>
        <p:txBody>
          <a:bodyPr>
            <a:normAutofit/>
          </a:bodyPr>
          <a:lstStyle/>
          <a:p>
            <a:pPr lvl="0" fontAlgn="base">
              <a:buFont typeface="Wingdings" pitchFamily="2" charset="2"/>
              <a:buChar char="Ø"/>
            </a:pPr>
            <a:r>
              <a:rPr lang="ru-RU" sz="2000" dirty="0">
                <a:latin typeface="Times New Roman" pitchFamily="18" charset="0"/>
                <a:cs typeface="Times New Roman" pitchFamily="18" charset="0"/>
              </a:rPr>
              <a:t>избыточный вес;</a:t>
            </a:r>
          </a:p>
          <a:p>
            <a:pPr lvl="0" fontAlgn="base">
              <a:buFont typeface="Wingdings" pitchFamily="2" charset="2"/>
              <a:buChar char="Ø"/>
            </a:pPr>
            <a:r>
              <a:rPr lang="ru-RU" sz="2000" dirty="0">
                <a:latin typeface="Times New Roman" pitchFamily="18" charset="0"/>
                <a:cs typeface="Times New Roman" pitchFamily="18" charset="0"/>
              </a:rPr>
              <a:t>особенности деятельности, обуславливающие чрезмерные физические нагрузки;</a:t>
            </a:r>
          </a:p>
          <a:p>
            <a:pPr lvl="0" fontAlgn="base">
              <a:buFont typeface="Wingdings" pitchFamily="2" charset="2"/>
              <a:buChar char="Ø"/>
            </a:pPr>
            <a:r>
              <a:rPr lang="ru-RU" sz="2000" dirty="0">
                <a:latin typeface="Times New Roman" pitchFamily="18" charset="0"/>
                <a:cs typeface="Times New Roman" pitchFamily="18" charset="0"/>
              </a:rPr>
              <a:t>наследственность (плоскостопие у ближайших родственников);</a:t>
            </a:r>
          </a:p>
          <a:p>
            <a:pPr lvl="0" fontAlgn="base">
              <a:buFont typeface="Wingdings" pitchFamily="2" charset="2"/>
              <a:buChar char="Ø"/>
            </a:pPr>
            <a:r>
              <a:rPr lang="ru-RU" sz="2000" dirty="0">
                <a:latin typeface="Times New Roman" pitchFamily="18" charset="0"/>
                <a:cs typeface="Times New Roman" pitchFamily="18" charset="0"/>
              </a:rPr>
              <a:t>ношение обуви плохого качества, слишком узкой или маленькой обуви;</a:t>
            </a:r>
          </a:p>
          <a:p>
            <a:pPr lvl="0" fontAlgn="base">
              <a:buFont typeface="Wingdings" pitchFamily="2" charset="2"/>
              <a:buChar char="Ø"/>
            </a:pPr>
            <a:r>
              <a:rPr lang="ru-RU" sz="2000" dirty="0" err="1">
                <a:latin typeface="Times New Roman" pitchFamily="18" charset="0"/>
                <a:cs typeface="Times New Roman" pitchFamily="18" charset="0"/>
              </a:rPr>
              <a:t>ослабленность</a:t>
            </a:r>
            <a:r>
              <a:rPr lang="ru-RU" sz="2000" dirty="0">
                <a:latin typeface="Times New Roman" pitchFamily="18" charset="0"/>
                <a:cs typeface="Times New Roman" pitchFamily="18" charset="0"/>
              </a:rPr>
              <a:t> связок и мышц стоп, обусловленная отсутствием соответствующих нагрузок или возрастом и пр</a:t>
            </a:r>
            <a:r>
              <a:rPr lang="ru-RU" sz="2000" dirty="0" smtClean="0">
                <a:latin typeface="Times New Roman" pitchFamily="18" charset="0"/>
                <a:cs typeface="Times New Roman" pitchFamily="18" charset="0"/>
              </a:rPr>
              <a:t>.</a:t>
            </a:r>
            <a:endParaRPr lang="ru-RU" sz="2000" dirty="0">
              <a:latin typeface="Times New Roman" pitchFamily="18" charset="0"/>
              <a:cs typeface="Times New Roman" pitchFamily="18" charset="0"/>
            </a:endParaRPr>
          </a:p>
          <a:p>
            <a:pPr fontAlgn="base"/>
            <a:r>
              <a:rPr lang="ru-RU" sz="2000" dirty="0" smtClean="0">
                <a:latin typeface="Times New Roman" pitchFamily="18" charset="0"/>
                <a:cs typeface="Times New Roman" pitchFamily="18" charset="0"/>
              </a:rPr>
              <a:t>В </a:t>
            </a:r>
            <a:r>
              <a:rPr lang="ru-RU" sz="2000" dirty="0">
                <a:latin typeface="Times New Roman" pitchFamily="18" charset="0"/>
                <a:cs typeface="Times New Roman" pitchFamily="18" charset="0"/>
              </a:rPr>
              <a:t>90% случаев плоскостопие диагностируется у людей с плохо развитым мышечно-связочным аппаратом ступней. Избежать возникновения деформаций и никогда не столкнуться с плоскостопием помогут регулярные тренировки мышц стопы.</a:t>
            </a:r>
          </a:p>
          <a:p>
            <a:endParaRPr lang="ru-RU"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User\Desktop\рис\dream-of-grassland-powerpoint-templates.jpg"/>
          <p:cNvPicPr>
            <a:picLocks noChangeAspect="1" noChangeArrowheads="1"/>
          </p:cNvPicPr>
          <p:nvPr/>
        </p:nvPicPr>
        <p:blipFill>
          <a:blip r:embed="rId2"/>
          <a:srcRect/>
          <a:stretch>
            <a:fillRect/>
          </a:stretch>
        </p:blipFill>
        <p:spPr bwMode="auto">
          <a:xfrm>
            <a:off x="-1143000" y="-857250"/>
            <a:ext cx="11430000" cy="8572500"/>
          </a:xfrm>
          <a:prstGeom prst="rect">
            <a:avLst/>
          </a:prstGeom>
          <a:noFill/>
        </p:spPr>
      </p:pic>
      <p:sp>
        <p:nvSpPr>
          <p:cNvPr id="2" name="Заголовок 1"/>
          <p:cNvSpPr>
            <a:spLocks noGrp="1"/>
          </p:cNvSpPr>
          <p:nvPr>
            <p:ph type="title"/>
          </p:nvPr>
        </p:nvSpPr>
        <p:spPr>
          <a:xfrm>
            <a:off x="457200" y="0"/>
            <a:ext cx="8472518" cy="785794"/>
          </a:xfrm>
        </p:spPr>
        <p:txBody>
          <a:bodyPr>
            <a:noAutofit/>
          </a:bodyPr>
          <a:lstStyle/>
          <a:p>
            <a:pPr algn="ctr"/>
            <a:r>
              <a:rPr lang="ru-RU" sz="2400" dirty="0">
                <a:solidFill>
                  <a:srgbClr val="C00000"/>
                </a:solidFill>
                <a:latin typeface="Times New Roman" pitchFamily="18" charset="0"/>
                <a:cs typeface="Times New Roman" pitchFamily="18" charset="0"/>
              </a:rPr>
              <a:t>Как определить плоскостопие в домашних условиях?</a:t>
            </a:r>
            <a:br>
              <a:rPr lang="ru-RU" sz="2400" dirty="0">
                <a:solidFill>
                  <a:srgbClr val="C00000"/>
                </a:solidFill>
                <a:latin typeface="Times New Roman" pitchFamily="18" charset="0"/>
                <a:cs typeface="Times New Roman" pitchFamily="18" charset="0"/>
              </a:rPr>
            </a:br>
            <a:endParaRPr lang="ru-RU" sz="2400" dirty="0">
              <a:solidFill>
                <a:srgbClr val="C00000"/>
              </a:solidFill>
              <a:latin typeface="Times New Roman" pitchFamily="18" charset="0"/>
              <a:cs typeface="Times New Roman" pitchFamily="18" charset="0"/>
            </a:endParaRPr>
          </a:p>
        </p:txBody>
      </p:sp>
      <p:sp>
        <p:nvSpPr>
          <p:cNvPr id="4" name="Текст 3"/>
          <p:cNvSpPr>
            <a:spLocks noGrp="1"/>
          </p:cNvSpPr>
          <p:nvPr>
            <p:ph type="body" sz="half" idx="2"/>
          </p:nvPr>
        </p:nvSpPr>
        <p:spPr>
          <a:xfrm>
            <a:off x="214282" y="428605"/>
            <a:ext cx="8715436" cy="3643338"/>
          </a:xfrm>
        </p:spPr>
        <p:txBody>
          <a:bodyPr>
            <a:normAutofit lnSpcReduction="10000"/>
          </a:bodyPr>
          <a:lstStyle/>
          <a:p>
            <a:pPr algn="just" fontAlgn="base"/>
            <a:r>
              <a:rPr lang="ru-RU" sz="1800" b="1" i="1" dirty="0">
                <a:latin typeface="Times New Roman" pitchFamily="18" charset="0"/>
                <a:cs typeface="Times New Roman" pitchFamily="18" charset="0"/>
              </a:rPr>
              <a:t>Существуют проверенные методы определения плоскостопия:</a:t>
            </a:r>
          </a:p>
          <a:p>
            <a:pPr lvl="0" algn="just" fontAlgn="base">
              <a:buFont typeface="Wingdings" pitchFamily="2" charset="2"/>
              <a:buChar char="ü"/>
            </a:pPr>
            <a:r>
              <a:rPr lang="ru-RU" sz="1800" dirty="0" smtClean="0">
                <a:latin typeface="Times New Roman" pitchFamily="18" charset="0"/>
                <a:cs typeface="Times New Roman" pitchFamily="18" charset="0"/>
              </a:rPr>
              <a:t>Изучение </a:t>
            </a:r>
            <a:r>
              <a:rPr lang="ru-RU" sz="1800" dirty="0">
                <a:latin typeface="Times New Roman" pitchFamily="18" charset="0"/>
                <a:cs typeface="Times New Roman" pitchFamily="18" charset="0"/>
              </a:rPr>
              <a:t>стопы по методу Фридлянда, основанном на изучении </a:t>
            </a:r>
            <a:r>
              <a:rPr lang="ru-RU" sz="1800" dirty="0" err="1">
                <a:latin typeface="Times New Roman" pitchFamily="18" charset="0"/>
                <a:cs typeface="Times New Roman" pitchFamily="18" charset="0"/>
              </a:rPr>
              <a:t>подометрического</a:t>
            </a:r>
            <a:r>
              <a:rPr lang="ru-RU" sz="1800" dirty="0">
                <a:latin typeface="Times New Roman" pitchFamily="18" charset="0"/>
                <a:cs typeface="Times New Roman" pitchFamily="18" charset="0"/>
              </a:rPr>
              <a:t> индекса. Для этого измеряют высоту и длину стопы, высоту разделяют на длину и умножают на 100. Нормой считаются значения от 29 до 31.</a:t>
            </a:r>
          </a:p>
          <a:p>
            <a:pPr lvl="0" algn="just" fontAlgn="base">
              <a:buFont typeface="Wingdings" pitchFamily="2" charset="2"/>
              <a:buChar char="ü"/>
            </a:pPr>
            <a:r>
              <a:rPr lang="ru-RU" sz="1800" dirty="0" smtClean="0">
                <a:latin typeface="Times New Roman" pitchFamily="18" charset="0"/>
                <a:cs typeface="Times New Roman" pitchFamily="18" charset="0"/>
              </a:rPr>
              <a:t>Получение отпечатка стопы. Возьмите белый лист, нанесите на стопы жирный крем, положите бумагу на пол и встаньте на нее. Важно стоять прямо и без опоры. Тщательно изучите отпечаток. На внутренней стороне должна быть выемка;</a:t>
            </a:r>
          </a:p>
          <a:p>
            <a:pPr lvl="0" algn="just" fontAlgn="base">
              <a:buFont typeface="Wingdings" pitchFamily="2" charset="2"/>
              <a:buChar char="ü"/>
            </a:pPr>
            <a:r>
              <a:rPr lang="ru-RU" sz="1800" dirty="0" smtClean="0">
                <a:latin typeface="Times New Roman" pitchFamily="18" charset="0"/>
                <a:cs typeface="Times New Roman" pitchFamily="18" charset="0"/>
              </a:rPr>
              <a:t>Намазать </a:t>
            </a:r>
            <a:r>
              <a:rPr lang="ru-RU" sz="1800" dirty="0">
                <a:latin typeface="Times New Roman" pitchFamily="18" charset="0"/>
                <a:cs typeface="Times New Roman" pitchFamily="18" charset="0"/>
              </a:rPr>
              <a:t>ступни любым красящим и легко смывающимся веществом, и стать на любой белый лист бумаги. Внимание! При проведении процедуры нельзя опираться. Нужно стоять только прямо. При просмотре получившейся картинки сделать вывод. Если вся площадь стопы закрашена, то заболевание однозначно имеется. Если есть выемка с внутренней стороны стопы и пространство между передней частью и пяткой, то с ногами проблем нет.</a:t>
            </a:r>
          </a:p>
          <a:p>
            <a:endParaRPr lang="ru-RU" dirty="0"/>
          </a:p>
        </p:txBody>
      </p:sp>
      <p:pic>
        <p:nvPicPr>
          <p:cNvPr id="6" name="Содержимое 5" descr="2226041.jpg"/>
          <p:cNvPicPr>
            <a:picLocks noGrp="1" noChangeAspect="1"/>
          </p:cNvPicPr>
          <p:nvPr>
            <p:ph idx="1"/>
          </p:nvPr>
        </p:nvPicPr>
        <p:blipFill>
          <a:blip r:embed="rId3"/>
          <a:stretch>
            <a:fillRect/>
          </a:stretch>
        </p:blipFill>
        <p:spPr>
          <a:xfrm>
            <a:off x="2642254" y="3857628"/>
            <a:ext cx="4572952" cy="3044279"/>
          </a:xfr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User\Desktop\рис\dream-of-grassland-powerpoint-templates.jpg"/>
          <p:cNvPicPr>
            <a:picLocks noChangeAspect="1" noChangeArrowheads="1"/>
          </p:cNvPicPr>
          <p:nvPr/>
        </p:nvPicPr>
        <p:blipFill>
          <a:blip r:embed="rId2"/>
          <a:srcRect/>
          <a:stretch>
            <a:fillRect/>
          </a:stretch>
        </p:blipFill>
        <p:spPr bwMode="auto">
          <a:xfrm>
            <a:off x="-1143040" y="-785842"/>
            <a:ext cx="11430000" cy="8572500"/>
          </a:xfrm>
          <a:prstGeom prst="rect">
            <a:avLst/>
          </a:prstGeom>
          <a:noFill/>
        </p:spPr>
      </p:pic>
      <p:sp>
        <p:nvSpPr>
          <p:cNvPr id="4" name="Текст 3"/>
          <p:cNvSpPr>
            <a:spLocks noGrp="1"/>
          </p:cNvSpPr>
          <p:nvPr>
            <p:ph type="body" sz="half" idx="2"/>
          </p:nvPr>
        </p:nvSpPr>
        <p:spPr>
          <a:xfrm>
            <a:off x="457200" y="428605"/>
            <a:ext cx="8258204" cy="3786214"/>
          </a:xfrm>
        </p:spPr>
        <p:txBody>
          <a:bodyPr>
            <a:normAutofit fontScale="92500" lnSpcReduction="10000"/>
          </a:bodyPr>
          <a:lstStyle/>
          <a:p>
            <a:pPr algn="ctr" fontAlgn="base"/>
            <a:r>
              <a:rPr lang="ru-RU" sz="2000" b="1" i="1" dirty="0">
                <a:latin typeface="Times New Roman" pitchFamily="18" charset="0"/>
                <a:cs typeface="Times New Roman" pitchFamily="18" charset="0"/>
              </a:rPr>
              <a:t>Основные способы, которые используют ортопеды для постановки диагноза следующие:</a:t>
            </a:r>
          </a:p>
          <a:p>
            <a:pPr lvl="0" algn="just" fontAlgn="base"/>
            <a:r>
              <a:rPr lang="ru-RU" sz="2000" b="1" dirty="0">
                <a:latin typeface="Times New Roman" pitchFamily="18" charset="0"/>
                <a:cs typeface="Times New Roman" pitchFamily="18" charset="0"/>
              </a:rPr>
              <a:t>Рентгенография. </a:t>
            </a:r>
            <a:r>
              <a:rPr lang="ru-RU" sz="2000" dirty="0">
                <a:latin typeface="Times New Roman" pitchFamily="18" charset="0"/>
                <a:cs typeface="Times New Roman" pitchFamily="18" charset="0"/>
              </a:rPr>
              <a:t>Основным диагностическим методом, позволяющим определить не только наличие, но также характер и степень патологии, является рентгенография в двух проекциях. Рентгенологическое исследование осуществляется с нагрузкой, т. е. пациент должен стоять.</a:t>
            </a:r>
          </a:p>
          <a:p>
            <a:pPr lvl="0" algn="just" fontAlgn="base"/>
            <a:r>
              <a:rPr lang="ru-RU" sz="2000" b="1" dirty="0" err="1" smtClean="0">
                <a:latin typeface="Times New Roman" pitchFamily="18" charset="0"/>
                <a:cs typeface="Times New Roman" pitchFamily="18" charset="0"/>
              </a:rPr>
              <a:t>Плантограмма</a:t>
            </a:r>
            <a:r>
              <a:rPr lang="ru-RU" sz="2000" b="1" dirty="0" smtClean="0">
                <a:latin typeface="Times New Roman" pitchFamily="18" charset="0"/>
                <a:cs typeface="Times New Roman" pitchFamily="18" charset="0"/>
              </a:rPr>
              <a:t>.</a:t>
            </a:r>
            <a:r>
              <a:rPr lang="ru-RU" sz="2000" dirty="0">
                <a:latin typeface="Times New Roman" pitchFamily="18" charset="0"/>
                <a:cs typeface="Times New Roman" pitchFamily="18" charset="0"/>
              </a:rPr>
              <a:t> Методика по нанесению на ноги жирного крема, которая может использоваться в домашних условиях. Вместо жирного крема довольно часто врачи используют </a:t>
            </a:r>
            <a:r>
              <a:rPr lang="ru-RU" sz="2000" dirty="0" err="1">
                <a:latin typeface="Times New Roman" pitchFamily="18" charset="0"/>
                <a:cs typeface="Times New Roman" pitchFamily="18" charset="0"/>
              </a:rPr>
              <a:t>Л</a:t>
            </a:r>
            <a:r>
              <a:rPr lang="ru-RU" sz="2000" dirty="0" err="1" smtClean="0">
                <a:latin typeface="Times New Roman" pitchFamily="18" charset="0"/>
                <a:cs typeface="Times New Roman" pitchFamily="18" charset="0"/>
              </a:rPr>
              <a:t>юголь</a:t>
            </a:r>
            <a:r>
              <a:rPr lang="ru-RU" sz="2000" dirty="0">
                <a:latin typeface="Times New Roman" pitchFamily="18" charset="0"/>
                <a:cs typeface="Times New Roman" pitchFamily="18" charset="0"/>
              </a:rPr>
              <a:t>, который оставляет на бумаге более точный и отчетливый отпечаток.</a:t>
            </a:r>
          </a:p>
          <a:p>
            <a:pPr lvl="0" algn="just" fontAlgn="base"/>
            <a:r>
              <a:rPr lang="ru-RU" sz="2000" b="1" dirty="0" err="1">
                <a:latin typeface="Times New Roman" pitchFamily="18" charset="0"/>
                <a:cs typeface="Times New Roman" pitchFamily="18" charset="0"/>
              </a:rPr>
              <a:t>Подометрия</a:t>
            </a:r>
            <a:r>
              <a:rPr lang="ru-RU" sz="2000" b="1" dirty="0">
                <a:latin typeface="Times New Roman" pitchFamily="18" charset="0"/>
                <a:cs typeface="Times New Roman" pitchFamily="18" charset="0"/>
              </a:rPr>
              <a:t>. </a:t>
            </a:r>
            <a:r>
              <a:rPr lang="ru-RU" sz="2000" dirty="0">
                <a:latin typeface="Times New Roman" pitchFamily="18" charset="0"/>
                <a:cs typeface="Times New Roman" pitchFamily="18" charset="0"/>
              </a:rPr>
              <a:t>Это измерение различных параметров стопы и вычисление разнообразных индексов, позволяющих определить наличие деформаций и степень патологии.</a:t>
            </a:r>
          </a:p>
          <a:p>
            <a:endParaRPr lang="ru-RU" dirty="0"/>
          </a:p>
        </p:txBody>
      </p:sp>
      <p:sp>
        <p:nvSpPr>
          <p:cNvPr id="1025" name="Rectangle 1"/>
          <p:cNvSpPr>
            <a:spLocks noGrp="1" noChangeArrowheads="1"/>
          </p:cNvSpPr>
          <p:nvPr>
            <p:ph type="title"/>
          </p:nvPr>
        </p:nvSpPr>
        <p:spPr bwMode="auto">
          <a:xfrm>
            <a:off x="428596" y="-214338"/>
            <a:ext cx="8329642" cy="1030930"/>
          </a:xfrm>
          <a:prstGeom prst="rect">
            <a:avLst/>
          </a:prstGeom>
          <a:noFill/>
          <a:ln w="9525">
            <a:noFill/>
            <a:miter lim="800000"/>
            <a:headEnd/>
            <a:tailEnd/>
          </a:ln>
          <a:effectLst/>
        </p:spPr>
        <p:txBody>
          <a:bodyPr vert="horz" wrap="square" lIns="95220" tIns="190440" rIns="95220" bIns="19044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i="0" u="none" strike="noStrike" cap="none" normalizeH="0" baseline="0" dirty="0" smtClean="0">
                <a:ln>
                  <a:noFill/>
                </a:ln>
                <a:solidFill>
                  <a:srgbClr val="C00000"/>
                </a:solidFill>
                <a:effectLst/>
                <a:latin typeface="Times New Roman" pitchFamily="18" charset="0"/>
                <a:ea typeface="Times New Roman" pitchFamily="18" charset="0"/>
                <a:cs typeface="Times New Roman" pitchFamily="18" charset="0"/>
              </a:rPr>
              <a:t>Диагностика</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6" name="Picture 2"/>
          <p:cNvPicPr>
            <a:picLocks noChangeAspect="1" noChangeArrowheads="1"/>
          </p:cNvPicPr>
          <p:nvPr/>
        </p:nvPicPr>
        <p:blipFill>
          <a:blip r:embed="rId3"/>
          <a:srcRect/>
          <a:stretch>
            <a:fillRect/>
          </a:stretch>
        </p:blipFill>
        <p:spPr bwMode="auto">
          <a:xfrm>
            <a:off x="500034" y="4089802"/>
            <a:ext cx="3286658" cy="2464994"/>
          </a:xfrm>
          <a:prstGeom prst="rect">
            <a:avLst/>
          </a:prstGeom>
          <a:noFill/>
          <a:ln w="9525">
            <a:noFill/>
            <a:miter lim="800000"/>
            <a:headEnd/>
            <a:tailEnd/>
          </a:ln>
          <a:effectLst/>
        </p:spPr>
      </p:pic>
      <p:pic>
        <p:nvPicPr>
          <p:cNvPr id="9" name="Содержимое 8" descr="b856e95e721ff06e079b4e804ee4dd24.jpg"/>
          <p:cNvPicPr>
            <a:picLocks noGrp="1" noChangeAspect="1"/>
          </p:cNvPicPr>
          <p:nvPr>
            <p:ph idx="1"/>
          </p:nvPr>
        </p:nvPicPr>
        <p:blipFill>
          <a:blip r:embed="rId4" cstate="print"/>
          <a:stretch>
            <a:fillRect/>
          </a:stretch>
        </p:blipFill>
        <p:spPr>
          <a:xfrm>
            <a:off x="5286380" y="4143380"/>
            <a:ext cx="3213418" cy="2428892"/>
          </a:xfr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970</TotalTime>
  <Words>1180</Words>
  <Application>Microsoft Office PowerPoint</Application>
  <PresentationFormat>Экран (4:3)</PresentationFormat>
  <Paragraphs>118</Paragraphs>
  <Slides>36</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36</vt:i4>
      </vt:variant>
    </vt:vector>
  </HeadingPairs>
  <TitlesOfParts>
    <vt:vector size="37" baseType="lpstr">
      <vt:lpstr>Тема Office</vt:lpstr>
      <vt:lpstr>Что такое плоскостопие и нарушение осанки? Значение лечебной физкультуры.</vt:lpstr>
      <vt:lpstr>Что такое плоскостопие? </vt:lpstr>
      <vt:lpstr>                                     Клиническая картина  Стопа – это природный амортизатор, предохраняющий организм  от тряски при ходьбе и позволяющий удерживать равновесие при движении. При рассмотрении формы стопы выделяют два свода – продольный и поперечный. </vt:lpstr>
      <vt:lpstr>Виды плоскостопия Плоскостопие разделяется на продольное и поперечное. </vt:lpstr>
      <vt:lpstr>Слайд 5</vt:lpstr>
      <vt:lpstr>Степени плоскостопия </vt:lpstr>
      <vt:lpstr>Причины плоскостопия</vt:lpstr>
      <vt:lpstr>Как определить плоскостопие в домашних условиях? </vt:lpstr>
      <vt:lpstr>Диагностика </vt:lpstr>
      <vt:lpstr>Выявить плоскостопие должен врач ортопед</vt:lpstr>
      <vt:lpstr> Лечение плоскостопия  Полностью вылечить его можно лишь в детском возрасте. Чем раньше обнаружено плоскостопие, тем более благоприятным будет его лечение. </vt:lpstr>
      <vt:lpstr>Упражнения: ходьба по гимнастической лестнице, ребристой доске, пенёчкам, колючему коврику </vt:lpstr>
      <vt:lpstr>Слайд 13</vt:lpstr>
      <vt:lpstr>Слайд 14</vt:lpstr>
      <vt:lpstr>Профилактика плоскостопия </vt:lpstr>
      <vt:lpstr>Что такое нарушение осанки?</vt:lpstr>
      <vt:lpstr>Виды нарушения осанки</vt:lpstr>
      <vt:lpstr>Причины нарушений осанки</vt:lpstr>
      <vt:lpstr>Диагностика  Диагностика нарушений осанки основывается на визуальном осмотре больного. Однако для подтверждения диагноза в обязательном порядке назначается рентгенографическое исследование позвоночника, КТ или МРТ.  </vt:lpstr>
      <vt:lpstr>Лечение нарушений осанки  </vt:lpstr>
      <vt:lpstr>Слайд 21</vt:lpstr>
      <vt:lpstr> </vt:lpstr>
      <vt:lpstr>Слайд 23</vt:lpstr>
      <vt:lpstr>Статистика заболеваний с хирургической патологией среди детей детского сада «Улыбка».</vt:lpstr>
      <vt:lpstr>Основными задачами ЛФК для дошкольников являются</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User</dc:creator>
  <cp:lastModifiedBy>User</cp:lastModifiedBy>
  <cp:revision>113</cp:revision>
  <dcterms:created xsi:type="dcterms:W3CDTF">2019-03-10T17:29:06Z</dcterms:created>
  <dcterms:modified xsi:type="dcterms:W3CDTF">2019-05-23T15:04:48Z</dcterms:modified>
</cp:coreProperties>
</file>