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88" r:id="rId3"/>
    <p:sldId id="277" r:id="rId4"/>
    <p:sldId id="280" r:id="rId5"/>
    <p:sldId id="259" r:id="rId6"/>
    <p:sldId id="266" r:id="rId7"/>
    <p:sldId id="256" r:id="rId8"/>
    <p:sldId id="290" r:id="rId9"/>
    <p:sldId id="291" r:id="rId10"/>
    <p:sldId id="292" r:id="rId11"/>
    <p:sldId id="293" r:id="rId12"/>
    <p:sldId id="294" r:id="rId13"/>
    <p:sldId id="29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5F5F5F"/>
    <a:srgbClr val="DDDDDD"/>
    <a:srgbClr val="FEFEFE"/>
    <a:srgbClr val="CC0000"/>
    <a:srgbClr val="000000"/>
    <a:srgbClr val="FFFFFF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8" autoAdjust="0"/>
    <p:restoredTop sz="94647" autoAdjust="0"/>
  </p:normalViewPr>
  <p:slideViewPr>
    <p:cSldViewPr>
      <p:cViewPr>
        <p:scale>
          <a:sx n="77" d="100"/>
          <a:sy n="77" d="100"/>
        </p:scale>
        <p:origin x="-114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gradFill rotWithShape="0">
          <a:gsLst>
            <a:gs pos="0">
              <a:schemeClr val="bg1"/>
            </a:gs>
            <a:gs pos="100000">
              <a:srgbClr val="0A284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09"/>
          <p:cNvSpPr>
            <a:spLocks/>
          </p:cNvSpPr>
          <p:nvPr/>
        </p:nvSpPr>
        <p:spPr bwMode="hidden">
          <a:xfrm>
            <a:off x="0" y="1981200"/>
            <a:ext cx="4257675" cy="2068513"/>
          </a:xfrm>
          <a:custGeom>
            <a:avLst/>
            <a:gdLst>
              <a:gd name="T0" fmla="*/ 0 w 2682"/>
              <a:gd name="T1" fmla="*/ 0 h 1303"/>
              <a:gd name="T2" fmla="*/ 1760538 w 2682"/>
              <a:gd name="T3" fmla="*/ 311150 h 1303"/>
              <a:gd name="T4" fmla="*/ 3184525 w 2682"/>
              <a:gd name="T5" fmla="*/ 1547813 h 1303"/>
              <a:gd name="T6" fmla="*/ 4232275 w 2682"/>
              <a:gd name="T7" fmla="*/ 2057400 h 1303"/>
              <a:gd name="T8" fmla="*/ 3033713 w 2682"/>
              <a:gd name="T9" fmla="*/ 1611313 h 1303"/>
              <a:gd name="T10" fmla="*/ 1763713 w 2682"/>
              <a:gd name="T11" fmla="*/ 730250 h 1303"/>
              <a:gd name="T12" fmla="*/ 14288 w 2682"/>
              <a:gd name="T13" fmla="*/ 708025 h 130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682" h="1303">
                <a:moveTo>
                  <a:pt x="0" y="0"/>
                </a:moveTo>
                <a:cubicBezTo>
                  <a:pt x="185" y="34"/>
                  <a:pt x="775" y="34"/>
                  <a:pt x="1109" y="196"/>
                </a:cubicBezTo>
                <a:cubicBezTo>
                  <a:pt x="1443" y="358"/>
                  <a:pt x="1747" y="792"/>
                  <a:pt x="2006" y="975"/>
                </a:cubicBezTo>
                <a:cubicBezTo>
                  <a:pt x="2265" y="1158"/>
                  <a:pt x="2682" y="1289"/>
                  <a:pt x="2666" y="1296"/>
                </a:cubicBezTo>
                <a:cubicBezTo>
                  <a:pt x="2650" y="1303"/>
                  <a:pt x="2170" y="1154"/>
                  <a:pt x="1911" y="1015"/>
                </a:cubicBezTo>
                <a:cubicBezTo>
                  <a:pt x="1652" y="876"/>
                  <a:pt x="1428" y="555"/>
                  <a:pt x="1111" y="460"/>
                </a:cubicBezTo>
                <a:cubicBezTo>
                  <a:pt x="794" y="365"/>
                  <a:pt x="238" y="449"/>
                  <a:pt x="9" y="446"/>
                </a:cubicBezTo>
              </a:path>
            </a:pathLst>
          </a:custGeom>
          <a:gradFill rotWithShape="1">
            <a:gsLst>
              <a:gs pos="0">
                <a:srgbClr val="FFFFFF">
                  <a:alpha val="14000"/>
                </a:srgbClr>
              </a:gs>
              <a:gs pos="100000">
                <a:srgbClr val="CACACA">
                  <a:alpha val="6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Freeform 403"/>
          <p:cNvSpPr>
            <a:spLocks/>
          </p:cNvSpPr>
          <p:nvPr/>
        </p:nvSpPr>
        <p:spPr bwMode="hidden">
          <a:xfrm>
            <a:off x="-11113" y="0"/>
            <a:ext cx="5145088" cy="4338638"/>
          </a:xfrm>
          <a:custGeom>
            <a:avLst/>
            <a:gdLst>
              <a:gd name="T0" fmla="*/ 11113 w 3241"/>
              <a:gd name="T1" fmla="*/ 0 h 2733"/>
              <a:gd name="T2" fmla="*/ 2463800 w 3241"/>
              <a:gd name="T3" fmla="*/ 1344613 h 2733"/>
              <a:gd name="T4" fmla="*/ 3754438 w 3241"/>
              <a:gd name="T5" fmla="*/ 3409950 h 2733"/>
              <a:gd name="T6" fmla="*/ 4918075 w 3241"/>
              <a:gd name="T7" fmla="*/ 4229100 h 2733"/>
              <a:gd name="T8" fmla="*/ 3487738 w 3241"/>
              <a:gd name="T9" fmla="*/ 3567113 h 2733"/>
              <a:gd name="T10" fmla="*/ 2022475 w 3241"/>
              <a:gd name="T11" fmla="*/ 2044700 h 2733"/>
              <a:gd name="T12" fmla="*/ 0 w 3241"/>
              <a:gd name="T13" fmla="*/ 1430338 h 27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41" h="2733">
                <a:moveTo>
                  <a:pt x="7" y="0"/>
                </a:moveTo>
                <a:cubicBezTo>
                  <a:pt x="265" y="141"/>
                  <a:pt x="1159" y="489"/>
                  <a:pt x="1552" y="847"/>
                </a:cubicBezTo>
                <a:cubicBezTo>
                  <a:pt x="1945" y="1205"/>
                  <a:pt x="2107" y="1845"/>
                  <a:pt x="2365" y="2148"/>
                </a:cubicBezTo>
                <a:cubicBezTo>
                  <a:pt x="2623" y="2451"/>
                  <a:pt x="3126" y="2648"/>
                  <a:pt x="3098" y="2664"/>
                </a:cubicBezTo>
                <a:cubicBezTo>
                  <a:pt x="3241" y="2733"/>
                  <a:pt x="2487" y="2487"/>
                  <a:pt x="2197" y="2247"/>
                </a:cubicBezTo>
                <a:cubicBezTo>
                  <a:pt x="1893" y="2018"/>
                  <a:pt x="1640" y="1512"/>
                  <a:pt x="1274" y="1288"/>
                </a:cubicBezTo>
                <a:cubicBezTo>
                  <a:pt x="927" y="1034"/>
                  <a:pt x="265" y="982"/>
                  <a:pt x="0" y="901"/>
                </a:cubicBezTo>
              </a:path>
            </a:pathLst>
          </a:custGeom>
          <a:gradFill rotWithShape="1">
            <a:gsLst>
              <a:gs pos="0">
                <a:srgbClr val="FFFFFF">
                  <a:alpha val="21001"/>
                </a:srgbClr>
              </a:gs>
              <a:gs pos="100000">
                <a:srgbClr val="CACACA">
                  <a:alpha val="6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404"/>
          <p:cNvSpPr>
            <a:spLocks/>
          </p:cNvSpPr>
          <p:nvPr/>
        </p:nvSpPr>
        <p:spPr bwMode="hidden">
          <a:xfrm>
            <a:off x="3581400" y="0"/>
            <a:ext cx="2522538" cy="4613275"/>
          </a:xfrm>
          <a:custGeom>
            <a:avLst/>
            <a:gdLst>
              <a:gd name="T0" fmla="*/ 0 w 1589"/>
              <a:gd name="T1" fmla="*/ 19050 h 2906"/>
              <a:gd name="T2" fmla="*/ 1522413 w 1589"/>
              <a:gd name="T3" fmla="*/ 1630363 h 2906"/>
              <a:gd name="T4" fmla="*/ 1830388 w 1589"/>
              <a:gd name="T5" fmla="*/ 3517900 h 2906"/>
              <a:gd name="T6" fmla="*/ 2522538 w 1589"/>
              <a:gd name="T7" fmla="*/ 4611688 h 2906"/>
              <a:gd name="T8" fmla="*/ 2066925 w 1589"/>
              <a:gd name="T9" fmla="*/ 3506788 h 2906"/>
              <a:gd name="T10" fmla="*/ 2220913 w 1589"/>
              <a:gd name="T11" fmla="*/ 1577975 h 2906"/>
              <a:gd name="T12" fmla="*/ 1390650 w 1589"/>
              <a:gd name="T13" fmla="*/ 0 h 29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9" h="2906">
                <a:moveTo>
                  <a:pt x="0" y="12"/>
                </a:moveTo>
                <a:cubicBezTo>
                  <a:pt x="160" y="181"/>
                  <a:pt x="767" y="660"/>
                  <a:pt x="959" y="1027"/>
                </a:cubicBezTo>
                <a:cubicBezTo>
                  <a:pt x="1151" y="1394"/>
                  <a:pt x="1048" y="1903"/>
                  <a:pt x="1153" y="2216"/>
                </a:cubicBezTo>
                <a:cubicBezTo>
                  <a:pt x="1258" y="2529"/>
                  <a:pt x="1564" y="2906"/>
                  <a:pt x="1589" y="2905"/>
                </a:cubicBezTo>
                <a:cubicBezTo>
                  <a:pt x="1554" y="2859"/>
                  <a:pt x="1334" y="2527"/>
                  <a:pt x="1302" y="2209"/>
                </a:cubicBezTo>
                <a:cubicBezTo>
                  <a:pt x="1270" y="1891"/>
                  <a:pt x="1470" y="1362"/>
                  <a:pt x="1399" y="994"/>
                </a:cubicBezTo>
                <a:cubicBezTo>
                  <a:pt x="1328" y="626"/>
                  <a:pt x="985" y="207"/>
                  <a:pt x="876" y="0"/>
                </a:cubicBezTo>
              </a:path>
            </a:pathLst>
          </a:custGeom>
          <a:gradFill rotWithShape="1">
            <a:gsLst>
              <a:gs pos="0">
                <a:srgbClr val="FFFFFF">
                  <a:alpha val="14000"/>
                </a:srgbClr>
              </a:gs>
              <a:gs pos="100000">
                <a:srgbClr val="CACACA">
                  <a:alpha val="6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405"/>
          <p:cNvSpPr>
            <a:spLocks/>
          </p:cNvSpPr>
          <p:nvPr/>
        </p:nvSpPr>
        <p:spPr bwMode="hidden">
          <a:xfrm>
            <a:off x="6294438" y="1366838"/>
            <a:ext cx="2849562" cy="3324225"/>
          </a:xfrm>
          <a:custGeom>
            <a:avLst/>
            <a:gdLst>
              <a:gd name="T0" fmla="*/ 2838450 w 1795"/>
              <a:gd name="T1" fmla="*/ 0 h 2094"/>
              <a:gd name="T2" fmla="*/ 2849562 w 1795"/>
              <a:gd name="T3" fmla="*/ 1881188 h 2094"/>
              <a:gd name="T4" fmla="*/ 719137 w 1795"/>
              <a:gd name="T5" fmla="*/ 2236788 h 2094"/>
              <a:gd name="T6" fmla="*/ 20637 w 1795"/>
              <a:gd name="T7" fmla="*/ 3302000 h 2094"/>
              <a:gd name="T8" fmla="*/ 795337 w 1795"/>
              <a:gd name="T9" fmla="*/ 1817688 h 2094"/>
              <a:gd name="T10" fmla="*/ 2827337 w 1795"/>
              <a:gd name="T11" fmla="*/ 20638 h 20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95" h="2094">
                <a:moveTo>
                  <a:pt x="1788" y="0"/>
                </a:moveTo>
                <a:lnTo>
                  <a:pt x="1795" y="1185"/>
                </a:lnTo>
                <a:cubicBezTo>
                  <a:pt x="1504" y="1538"/>
                  <a:pt x="746" y="1250"/>
                  <a:pt x="453" y="1409"/>
                </a:cubicBezTo>
                <a:cubicBezTo>
                  <a:pt x="156" y="1558"/>
                  <a:pt x="13" y="2094"/>
                  <a:pt x="13" y="2080"/>
                </a:cubicBezTo>
                <a:cubicBezTo>
                  <a:pt x="13" y="2066"/>
                  <a:pt x="0" y="1389"/>
                  <a:pt x="501" y="1145"/>
                </a:cubicBezTo>
                <a:cubicBezTo>
                  <a:pt x="1002" y="901"/>
                  <a:pt x="1619" y="860"/>
                  <a:pt x="1781" y="13"/>
                </a:cubicBezTo>
              </a:path>
            </a:pathLst>
          </a:custGeom>
          <a:gradFill rotWithShape="1">
            <a:gsLst>
              <a:gs pos="0">
                <a:srgbClr val="FFFFFF">
                  <a:alpha val="14000"/>
                </a:srgbClr>
              </a:gs>
              <a:gs pos="100000">
                <a:srgbClr val="CACACA">
                  <a:alpha val="6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407"/>
          <p:cNvSpPr>
            <a:spLocks/>
          </p:cNvSpPr>
          <p:nvPr/>
        </p:nvSpPr>
        <p:spPr bwMode="hidden">
          <a:xfrm>
            <a:off x="5562600" y="-22225"/>
            <a:ext cx="3290888" cy="4702175"/>
          </a:xfrm>
          <a:custGeom>
            <a:avLst/>
            <a:gdLst>
              <a:gd name="T0" fmla="*/ 0 w 2073"/>
              <a:gd name="T1" fmla="*/ 12700 h 2962"/>
              <a:gd name="T2" fmla="*/ 622300 w 2073"/>
              <a:gd name="T3" fmla="*/ 1582738 h 2962"/>
              <a:gd name="T4" fmla="*/ 322263 w 2073"/>
              <a:gd name="T5" fmla="*/ 3411538 h 2962"/>
              <a:gd name="T6" fmla="*/ 633413 w 2073"/>
              <a:gd name="T7" fmla="*/ 4691063 h 2962"/>
              <a:gd name="T8" fmla="*/ 815975 w 2073"/>
              <a:gd name="T9" fmla="*/ 3346450 h 2962"/>
              <a:gd name="T10" fmla="*/ 2020888 w 2073"/>
              <a:gd name="T11" fmla="*/ 2238375 h 2962"/>
              <a:gd name="T12" fmla="*/ 2989263 w 2073"/>
              <a:gd name="T13" fmla="*/ 1173163 h 2962"/>
              <a:gd name="T14" fmla="*/ 3290888 w 2073"/>
              <a:gd name="T15" fmla="*/ 0 h 296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073" h="2962">
                <a:moveTo>
                  <a:pt x="0" y="8"/>
                </a:moveTo>
                <a:cubicBezTo>
                  <a:pt x="65" y="173"/>
                  <a:pt x="358" y="640"/>
                  <a:pt x="392" y="997"/>
                </a:cubicBezTo>
                <a:cubicBezTo>
                  <a:pt x="426" y="1354"/>
                  <a:pt x="202" y="1823"/>
                  <a:pt x="203" y="2149"/>
                </a:cubicBezTo>
                <a:cubicBezTo>
                  <a:pt x="204" y="2475"/>
                  <a:pt x="347" y="2962"/>
                  <a:pt x="399" y="2955"/>
                </a:cubicBezTo>
                <a:cubicBezTo>
                  <a:pt x="399" y="2962"/>
                  <a:pt x="389" y="2371"/>
                  <a:pt x="514" y="2108"/>
                </a:cubicBezTo>
                <a:cubicBezTo>
                  <a:pt x="660" y="1851"/>
                  <a:pt x="901" y="1728"/>
                  <a:pt x="1273" y="1410"/>
                </a:cubicBezTo>
                <a:cubicBezTo>
                  <a:pt x="1645" y="1092"/>
                  <a:pt x="1750" y="974"/>
                  <a:pt x="1883" y="739"/>
                </a:cubicBezTo>
                <a:cubicBezTo>
                  <a:pt x="2016" y="504"/>
                  <a:pt x="2034" y="154"/>
                  <a:pt x="2073" y="0"/>
                </a:cubicBezTo>
              </a:path>
            </a:pathLst>
          </a:custGeom>
          <a:gradFill rotWithShape="1">
            <a:gsLst>
              <a:gs pos="0">
                <a:srgbClr val="FFFFFF">
                  <a:alpha val="17000"/>
                </a:srgbClr>
              </a:gs>
              <a:gs pos="100000">
                <a:srgbClr val="CACACA">
                  <a:alpha val="6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9" name="Picture 388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0"/>
          <a:stretch>
            <a:fillRect/>
          </a:stretch>
        </p:blipFill>
        <p:spPr bwMode="gray">
          <a:xfrm>
            <a:off x="0" y="2971800"/>
            <a:ext cx="9144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91" descr="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4063" y="2971800"/>
            <a:ext cx="282733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62"/>
          <p:cNvSpPr txBox="1">
            <a:spLocks noChangeArrowheads="1"/>
          </p:cNvSpPr>
          <p:nvPr/>
        </p:nvSpPr>
        <p:spPr bwMode="gray">
          <a:xfrm>
            <a:off x="7315200" y="136525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2000" smtClean="0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321" name="Rectangle 249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561975" y="434975"/>
            <a:ext cx="7772400" cy="1470025"/>
          </a:xfrm>
          <a:effectLst>
            <a:outerShdw dist="35921" dir="2700000" algn="ctr" rotWithShape="0">
              <a:schemeClr val="bg2">
                <a:alpha val="10001"/>
              </a:schemeClr>
            </a:outerShdw>
          </a:effectLst>
        </p:spPr>
        <p:txBody>
          <a:bodyPr/>
          <a:lstStyle>
            <a:lvl1pPr>
              <a:defRPr sz="6900"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322" name="Rectangle 250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609600" y="2286000"/>
            <a:ext cx="6400800" cy="533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 typeface="Arial" charset="0"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2590800" y="6477000"/>
            <a:ext cx="2133600" cy="24447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 bwMode="gray">
          <a:xfrm>
            <a:off x="228600" y="6461125"/>
            <a:ext cx="1524000" cy="24447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1905000" y="6477000"/>
            <a:ext cx="533400" cy="24447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B6A4291-6A54-4F6D-97B1-CAF77F28C6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20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42DD5-B842-47CD-81CC-299F510AAB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85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BB27A-34D6-4483-8343-313F4CEE42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45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pPr lvl="0"/>
            <a:r>
              <a:rPr lang="ru-RU" noProof="0" dirty="0" smtClean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1EC49-67F9-47A3-99F2-9616541667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572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5EE25-3833-4EA7-93BD-AABA56ABB6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73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9F133-3250-48B1-A288-493A94A669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13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DDB64-B5AD-4861-B9AA-2765BDF456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653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DB4C-B061-44F3-8A25-7FD98F48B3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68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BD9C4-C5E8-45A2-AC60-4C6278C372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6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5FC6B-34F1-4783-A3A2-F999345259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51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EAA74-4ABE-4019-95A8-232D946DB2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82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F99E4-EA1C-4013-9256-74D11064D7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39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A284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4"/>
          <p:cNvGrpSpPr>
            <a:grpSpLocks/>
          </p:cNvGrpSpPr>
          <p:nvPr/>
        </p:nvGrpSpPr>
        <p:grpSpPr bwMode="auto">
          <a:xfrm>
            <a:off x="-31750" y="-22225"/>
            <a:ext cx="9197975" cy="6907213"/>
            <a:chOff x="-20" y="-14"/>
            <a:chExt cx="5794" cy="4351"/>
          </a:xfrm>
        </p:grpSpPr>
        <p:sp>
          <p:nvSpPr>
            <p:cNvPr id="1034" name="Freeform 206"/>
            <p:cNvSpPr>
              <a:spLocks/>
            </p:cNvSpPr>
            <p:nvPr userDrawn="1"/>
          </p:nvSpPr>
          <p:spPr bwMode="hidden">
            <a:xfrm>
              <a:off x="0" y="2400"/>
              <a:ext cx="4303" cy="1464"/>
            </a:xfrm>
            <a:custGeom>
              <a:avLst/>
              <a:gdLst>
                <a:gd name="T0" fmla="*/ 0 w 4303"/>
                <a:gd name="T1" fmla="*/ 100 h 1464"/>
                <a:gd name="T2" fmla="*/ 1283 w 4303"/>
                <a:gd name="T3" fmla="*/ 266 h 1464"/>
                <a:gd name="T4" fmla="*/ 2711 w 4303"/>
                <a:gd name="T5" fmla="*/ 1117 h 1464"/>
                <a:gd name="T6" fmla="*/ 3429 w 4303"/>
                <a:gd name="T7" fmla="*/ 1368 h 1464"/>
                <a:gd name="T8" fmla="*/ 4215 w 4303"/>
                <a:gd name="T9" fmla="*/ 1429 h 1464"/>
                <a:gd name="T10" fmla="*/ 3409 w 4303"/>
                <a:gd name="T11" fmla="*/ 1395 h 1464"/>
                <a:gd name="T12" fmla="*/ 2663 w 4303"/>
                <a:gd name="T13" fmla="*/ 1192 h 1464"/>
                <a:gd name="T14" fmla="*/ 1340 w 4303"/>
                <a:gd name="T15" fmla="*/ 570 h 1464"/>
                <a:gd name="T16" fmla="*/ 15 w 4303"/>
                <a:gd name="T17" fmla="*/ 770 h 14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3" h="1464">
                  <a:moveTo>
                    <a:pt x="0" y="100"/>
                  </a:moveTo>
                  <a:cubicBezTo>
                    <a:pt x="576" y="0"/>
                    <a:pt x="837" y="95"/>
                    <a:pt x="1283" y="266"/>
                  </a:cubicBezTo>
                  <a:cubicBezTo>
                    <a:pt x="1735" y="435"/>
                    <a:pt x="2353" y="933"/>
                    <a:pt x="2711" y="1117"/>
                  </a:cubicBezTo>
                  <a:cubicBezTo>
                    <a:pt x="3069" y="1301"/>
                    <a:pt x="3178" y="1316"/>
                    <a:pt x="3429" y="1368"/>
                  </a:cubicBezTo>
                  <a:cubicBezTo>
                    <a:pt x="3680" y="1420"/>
                    <a:pt x="4218" y="1424"/>
                    <a:pt x="4215" y="1429"/>
                  </a:cubicBezTo>
                  <a:cubicBezTo>
                    <a:pt x="4303" y="1464"/>
                    <a:pt x="3671" y="1434"/>
                    <a:pt x="3409" y="1395"/>
                  </a:cubicBezTo>
                  <a:cubicBezTo>
                    <a:pt x="3150" y="1356"/>
                    <a:pt x="3008" y="1330"/>
                    <a:pt x="2663" y="1192"/>
                  </a:cubicBezTo>
                  <a:cubicBezTo>
                    <a:pt x="2320" y="1033"/>
                    <a:pt x="2031" y="841"/>
                    <a:pt x="1340" y="570"/>
                  </a:cubicBezTo>
                  <a:cubicBezTo>
                    <a:pt x="649" y="298"/>
                    <a:pt x="173" y="657"/>
                    <a:pt x="15" y="770"/>
                  </a:cubicBezTo>
                </a:path>
              </a:pathLst>
            </a:custGeom>
            <a:gradFill rotWithShape="1">
              <a:gsLst>
                <a:gs pos="0">
                  <a:srgbClr val="FFFFFF">
                    <a:alpha val="7999"/>
                  </a:srgbClr>
                </a:gs>
                <a:gs pos="100000">
                  <a:srgbClr val="767676">
                    <a:alpha val="4999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" name="Freeform 207"/>
            <p:cNvSpPr>
              <a:spLocks/>
            </p:cNvSpPr>
            <p:nvPr userDrawn="1"/>
          </p:nvSpPr>
          <p:spPr bwMode="hidden">
            <a:xfrm>
              <a:off x="0" y="1968"/>
              <a:ext cx="3102" cy="171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89" y="561"/>
                </a:cxn>
                <a:cxn ang="0">
                  <a:pos x="2067" y="1089"/>
                </a:cxn>
                <a:cxn ang="0">
                  <a:pos x="2846" y="1692"/>
                </a:cxn>
                <a:cxn ang="0">
                  <a:pos x="2846" y="1699"/>
                </a:cxn>
                <a:cxn ang="0">
                  <a:pos x="1308" y="703"/>
                </a:cxn>
                <a:cxn ang="0">
                  <a:pos x="7" y="442"/>
                </a:cxn>
                <a:cxn ang="0">
                  <a:pos x="0" y="5"/>
                </a:cxn>
              </a:cxnLst>
              <a:rect l="0" t="0" r="r" b="b"/>
              <a:pathLst>
                <a:path w="3102" h="1864">
                  <a:moveTo>
                    <a:pt x="7" y="0"/>
                  </a:moveTo>
                  <a:cubicBezTo>
                    <a:pt x="457" y="100"/>
                    <a:pt x="1064" y="324"/>
                    <a:pt x="1389" y="561"/>
                  </a:cubicBezTo>
                  <a:cubicBezTo>
                    <a:pt x="1714" y="798"/>
                    <a:pt x="1824" y="901"/>
                    <a:pt x="2067" y="1089"/>
                  </a:cubicBezTo>
                  <a:cubicBezTo>
                    <a:pt x="2310" y="1277"/>
                    <a:pt x="2716" y="1590"/>
                    <a:pt x="2846" y="1692"/>
                  </a:cubicBezTo>
                  <a:cubicBezTo>
                    <a:pt x="2976" y="1794"/>
                    <a:pt x="3102" y="1864"/>
                    <a:pt x="2846" y="1699"/>
                  </a:cubicBezTo>
                  <a:cubicBezTo>
                    <a:pt x="2590" y="1534"/>
                    <a:pt x="1525" y="798"/>
                    <a:pt x="1308" y="703"/>
                  </a:cubicBezTo>
                  <a:cubicBezTo>
                    <a:pt x="1091" y="608"/>
                    <a:pt x="768" y="447"/>
                    <a:pt x="7" y="442"/>
                  </a:cubicBezTo>
                  <a:lnTo>
                    <a:pt x="0" y="5"/>
                  </a:lnTo>
                </a:path>
              </a:pathLst>
            </a:custGeom>
            <a:gradFill rotWithShape="1">
              <a:gsLst>
                <a:gs pos="0">
                  <a:schemeClr val="tx1">
                    <a:alpha val="10001"/>
                  </a:schemeClr>
                </a:gs>
                <a:gs pos="100000">
                  <a:schemeClr val="tx1">
                    <a:gamma/>
                    <a:shade val="72549"/>
                    <a:invGamma/>
                    <a:alpha val="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6" name="Freeform 208"/>
            <p:cNvSpPr>
              <a:spLocks/>
            </p:cNvSpPr>
            <p:nvPr userDrawn="1"/>
          </p:nvSpPr>
          <p:spPr bwMode="hidden">
            <a:xfrm>
              <a:off x="2440" y="-7"/>
              <a:ext cx="2160" cy="3347"/>
            </a:xfrm>
            <a:custGeom>
              <a:avLst/>
              <a:gdLst>
                <a:gd name="T0" fmla="*/ 6 w 2160"/>
                <a:gd name="T1" fmla="*/ 7 h 3347"/>
                <a:gd name="T2" fmla="*/ 1362 w 2160"/>
                <a:gd name="T3" fmla="*/ 922 h 3347"/>
                <a:gd name="T4" fmla="*/ 1504 w 2160"/>
                <a:gd name="T5" fmla="*/ 2026 h 3347"/>
                <a:gd name="T6" fmla="*/ 1707 w 2160"/>
                <a:gd name="T7" fmla="*/ 2792 h 3347"/>
                <a:gd name="T8" fmla="*/ 2141 w 2160"/>
                <a:gd name="T9" fmla="*/ 3327 h 3347"/>
                <a:gd name="T10" fmla="*/ 1755 w 2160"/>
                <a:gd name="T11" fmla="*/ 2785 h 3347"/>
                <a:gd name="T12" fmla="*/ 1646 w 2160"/>
                <a:gd name="T13" fmla="*/ 1979 h 3347"/>
                <a:gd name="T14" fmla="*/ 1721 w 2160"/>
                <a:gd name="T15" fmla="*/ 854 h 3347"/>
                <a:gd name="T16" fmla="*/ 1328 w 2160"/>
                <a:gd name="T17" fmla="*/ 0 h 3347"/>
                <a:gd name="T18" fmla="*/ 0 w 2160"/>
                <a:gd name="T19" fmla="*/ 0 h 33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" h="3347">
                  <a:moveTo>
                    <a:pt x="6" y="7"/>
                  </a:moveTo>
                  <a:cubicBezTo>
                    <a:pt x="352" y="61"/>
                    <a:pt x="1158" y="339"/>
                    <a:pt x="1362" y="922"/>
                  </a:cubicBezTo>
                  <a:cubicBezTo>
                    <a:pt x="1566" y="1505"/>
                    <a:pt x="1477" y="1694"/>
                    <a:pt x="1504" y="2026"/>
                  </a:cubicBezTo>
                  <a:cubicBezTo>
                    <a:pt x="1531" y="2358"/>
                    <a:pt x="1601" y="2575"/>
                    <a:pt x="1707" y="2792"/>
                  </a:cubicBezTo>
                  <a:cubicBezTo>
                    <a:pt x="1813" y="3009"/>
                    <a:pt x="2133" y="3328"/>
                    <a:pt x="2141" y="3327"/>
                  </a:cubicBezTo>
                  <a:cubicBezTo>
                    <a:pt x="2160" y="3347"/>
                    <a:pt x="1837" y="3010"/>
                    <a:pt x="1755" y="2785"/>
                  </a:cubicBezTo>
                  <a:cubicBezTo>
                    <a:pt x="1673" y="2560"/>
                    <a:pt x="1652" y="2301"/>
                    <a:pt x="1646" y="1979"/>
                  </a:cubicBezTo>
                  <a:cubicBezTo>
                    <a:pt x="1640" y="1657"/>
                    <a:pt x="1774" y="1184"/>
                    <a:pt x="1721" y="854"/>
                  </a:cubicBezTo>
                  <a:cubicBezTo>
                    <a:pt x="1668" y="524"/>
                    <a:pt x="1484" y="129"/>
                    <a:pt x="1328" y="0"/>
                  </a:cubicBez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15999"/>
                  </a:srgbClr>
                </a:gs>
                <a:gs pos="100000">
                  <a:srgbClr val="8A8A8A">
                    <a:alpha val="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209"/>
            <p:cNvSpPr>
              <a:spLocks/>
            </p:cNvSpPr>
            <p:nvPr userDrawn="1"/>
          </p:nvSpPr>
          <p:spPr bwMode="hidden">
            <a:xfrm>
              <a:off x="4811" y="2069"/>
              <a:ext cx="956" cy="1613"/>
            </a:xfrm>
            <a:custGeom>
              <a:avLst/>
              <a:gdLst>
                <a:gd name="T0" fmla="*/ 942 w 956"/>
                <a:gd name="T1" fmla="*/ 38 h 1613"/>
                <a:gd name="T2" fmla="*/ 956 w 956"/>
                <a:gd name="T3" fmla="*/ 741 h 1613"/>
                <a:gd name="T4" fmla="*/ 312 w 956"/>
                <a:gd name="T5" fmla="*/ 804 h 1613"/>
                <a:gd name="T6" fmla="*/ 61 w 956"/>
                <a:gd name="T7" fmla="*/ 1570 h 1613"/>
                <a:gd name="T8" fmla="*/ 197 w 956"/>
                <a:gd name="T9" fmla="*/ 547 h 1613"/>
                <a:gd name="T10" fmla="*/ 570 w 956"/>
                <a:gd name="T11" fmla="*/ 86 h 1613"/>
                <a:gd name="T12" fmla="*/ 956 w 956"/>
                <a:gd name="T13" fmla="*/ 32 h 16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6" h="1613">
                  <a:moveTo>
                    <a:pt x="942" y="38"/>
                  </a:moveTo>
                  <a:lnTo>
                    <a:pt x="956" y="741"/>
                  </a:lnTo>
                  <a:cubicBezTo>
                    <a:pt x="773" y="622"/>
                    <a:pt x="461" y="666"/>
                    <a:pt x="312" y="804"/>
                  </a:cubicBezTo>
                  <a:cubicBezTo>
                    <a:pt x="163" y="942"/>
                    <a:pt x="80" y="1613"/>
                    <a:pt x="61" y="1570"/>
                  </a:cubicBezTo>
                  <a:cubicBezTo>
                    <a:pt x="74" y="1611"/>
                    <a:pt x="0" y="891"/>
                    <a:pt x="197" y="547"/>
                  </a:cubicBezTo>
                  <a:cubicBezTo>
                    <a:pt x="394" y="203"/>
                    <a:pt x="446" y="194"/>
                    <a:pt x="570" y="86"/>
                  </a:cubicBezTo>
                  <a:cubicBezTo>
                    <a:pt x="697" y="0"/>
                    <a:pt x="881" y="18"/>
                    <a:pt x="956" y="32"/>
                  </a:cubicBezTo>
                </a:path>
              </a:pathLst>
            </a:custGeom>
            <a:gradFill rotWithShape="1">
              <a:gsLst>
                <a:gs pos="0">
                  <a:srgbClr val="767676">
                    <a:alpha val="4999"/>
                  </a:srgbClr>
                </a:gs>
                <a:gs pos="100000">
                  <a:srgbClr val="FFFFFF">
                    <a:alpha val="6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210"/>
            <p:cNvSpPr>
              <a:spLocks/>
            </p:cNvSpPr>
            <p:nvPr userDrawn="1"/>
          </p:nvSpPr>
          <p:spPr bwMode="hidden">
            <a:xfrm>
              <a:off x="4120" y="-14"/>
              <a:ext cx="1654" cy="3877"/>
            </a:xfrm>
            <a:custGeom>
              <a:avLst/>
              <a:gdLst>
                <a:gd name="T0" fmla="*/ 0 w 1654"/>
                <a:gd name="T1" fmla="*/ 21 h 3877"/>
                <a:gd name="T2" fmla="*/ 230 w 1654"/>
                <a:gd name="T3" fmla="*/ 881 h 3877"/>
                <a:gd name="T4" fmla="*/ 61 w 1654"/>
                <a:gd name="T5" fmla="*/ 2054 h 3877"/>
                <a:gd name="T6" fmla="*/ 183 w 1654"/>
                <a:gd name="T7" fmla="*/ 2901 h 3877"/>
                <a:gd name="T8" fmla="*/ 777 w 1654"/>
                <a:gd name="T9" fmla="*/ 3867 h 3877"/>
                <a:gd name="T10" fmla="*/ 542 w 1654"/>
                <a:gd name="T11" fmla="*/ 2840 h 3877"/>
                <a:gd name="T12" fmla="*/ 705 w 1654"/>
                <a:gd name="T13" fmla="*/ 2054 h 3877"/>
                <a:gd name="T14" fmla="*/ 1410 w 1654"/>
                <a:gd name="T15" fmla="*/ 983 h 3877"/>
                <a:gd name="T16" fmla="*/ 1654 w 1654"/>
                <a:gd name="T17" fmla="*/ 0 h 3877"/>
                <a:gd name="T18" fmla="*/ 1626 w 1654"/>
                <a:gd name="T19" fmla="*/ 14 h 3877"/>
                <a:gd name="T20" fmla="*/ 95 w 1654"/>
                <a:gd name="T21" fmla="*/ 14 h 3877"/>
                <a:gd name="T22" fmla="*/ 0 w 1654"/>
                <a:gd name="T23" fmla="*/ 21 h 38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54" h="3877">
                  <a:moveTo>
                    <a:pt x="0" y="21"/>
                  </a:moveTo>
                  <a:cubicBezTo>
                    <a:pt x="129" y="312"/>
                    <a:pt x="215" y="536"/>
                    <a:pt x="230" y="881"/>
                  </a:cubicBezTo>
                  <a:cubicBezTo>
                    <a:pt x="240" y="1220"/>
                    <a:pt x="69" y="1717"/>
                    <a:pt x="61" y="2054"/>
                  </a:cubicBezTo>
                  <a:cubicBezTo>
                    <a:pt x="53" y="2391"/>
                    <a:pt x="64" y="2599"/>
                    <a:pt x="183" y="2901"/>
                  </a:cubicBezTo>
                  <a:cubicBezTo>
                    <a:pt x="302" y="3203"/>
                    <a:pt x="717" y="3877"/>
                    <a:pt x="777" y="3867"/>
                  </a:cubicBezTo>
                  <a:cubicBezTo>
                    <a:pt x="777" y="3860"/>
                    <a:pt x="566" y="3131"/>
                    <a:pt x="542" y="2840"/>
                  </a:cubicBezTo>
                  <a:cubicBezTo>
                    <a:pt x="530" y="2538"/>
                    <a:pt x="560" y="2363"/>
                    <a:pt x="705" y="2054"/>
                  </a:cubicBezTo>
                  <a:cubicBezTo>
                    <a:pt x="850" y="1745"/>
                    <a:pt x="1252" y="1325"/>
                    <a:pt x="1410" y="983"/>
                  </a:cubicBezTo>
                  <a:cubicBezTo>
                    <a:pt x="1568" y="641"/>
                    <a:pt x="1618" y="161"/>
                    <a:pt x="1654" y="0"/>
                  </a:cubicBezTo>
                  <a:lnTo>
                    <a:pt x="1626" y="14"/>
                  </a:lnTo>
                  <a:lnTo>
                    <a:pt x="95" y="14"/>
                  </a:lnTo>
                  <a:lnTo>
                    <a:pt x="0" y="2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2999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211"/>
            <p:cNvSpPr>
              <a:spLocks/>
            </p:cNvSpPr>
            <p:nvPr userDrawn="1"/>
          </p:nvSpPr>
          <p:spPr bwMode="hidden">
            <a:xfrm>
              <a:off x="-20" y="3299"/>
              <a:ext cx="4601" cy="1038"/>
            </a:xfrm>
            <a:custGeom>
              <a:avLst/>
              <a:gdLst>
                <a:gd name="T0" fmla="*/ 6 w 4601"/>
                <a:gd name="T1" fmla="*/ 604 h 1038"/>
                <a:gd name="T2" fmla="*/ 1369 w 4601"/>
                <a:gd name="T3" fmla="*/ 15 h 1038"/>
                <a:gd name="T4" fmla="*/ 3246 w 4601"/>
                <a:gd name="T5" fmla="*/ 516 h 1038"/>
                <a:gd name="T6" fmla="*/ 4574 w 4601"/>
                <a:gd name="T7" fmla="*/ 577 h 1038"/>
                <a:gd name="T8" fmla="*/ 3313 w 4601"/>
                <a:gd name="T9" fmla="*/ 679 h 1038"/>
                <a:gd name="T10" fmla="*/ 1470 w 4601"/>
                <a:gd name="T11" fmla="*/ 435 h 1038"/>
                <a:gd name="T12" fmla="*/ 691 w 4601"/>
                <a:gd name="T13" fmla="*/ 1038 h 1038"/>
                <a:gd name="T14" fmla="*/ 6 w 4601"/>
                <a:gd name="T15" fmla="*/ 1038 h 1038"/>
                <a:gd name="T16" fmla="*/ 0 w 4601"/>
                <a:gd name="T17" fmla="*/ 604 h 10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01" h="1038">
                  <a:moveTo>
                    <a:pt x="6" y="604"/>
                  </a:moveTo>
                  <a:cubicBezTo>
                    <a:pt x="61" y="428"/>
                    <a:pt x="829" y="30"/>
                    <a:pt x="1369" y="15"/>
                  </a:cubicBezTo>
                  <a:cubicBezTo>
                    <a:pt x="1909" y="0"/>
                    <a:pt x="2712" y="422"/>
                    <a:pt x="3246" y="516"/>
                  </a:cubicBezTo>
                  <a:cubicBezTo>
                    <a:pt x="3780" y="610"/>
                    <a:pt x="4547" y="577"/>
                    <a:pt x="4574" y="577"/>
                  </a:cubicBezTo>
                  <a:cubicBezTo>
                    <a:pt x="4601" y="577"/>
                    <a:pt x="3830" y="703"/>
                    <a:pt x="3313" y="679"/>
                  </a:cubicBezTo>
                  <a:cubicBezTo>
                    <a:pt x="2796" y="655"/>
                    <a:pt x="1907" y="375"/>
                    <a:pt x="1470" y="435"/>
                  </a:cubicBezTo>
                  <a:cubicBezTo>
                    <a:pt x="1033" y="495"/>
                    <a:pt x="725" y="970"/>
                    <a:pt x="691" y="1038"/>
                  </a:cubicBezTo>
                  <a:lnTo>
                    <a:pt x="6" y="1038"/>
                  </a:lnTo>
                  <a:lnTo>
                    <a:pt x="0" y="604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7999"/>
                  </a:srgbClr>
                </a:gs>
                <a:gs pos="100000">
                  <a:srgbClr val="A2A2A2">
                    <a:alpha val="4999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2362200" y="64579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457200" y="6461125"/>
            <a:ext cx="1752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4648200" y="64770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EB707CAC-A01C-4024-9D9F-626631DFBE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32" name="Picture 183" descr="0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3" b="35910"/>
          <a:stretch>
            <a:fillRect/>
          </a:stretch>
        </p:blipFill>
        <p:spPr bwMode="gray">
          <a:xfrm>
            <a:off x="6858000" y="5756275"/>
            <a:ext cx="22860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84" descr="0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924800" y="5910263"/>
            <a:ext cx="679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●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●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●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7" y="1916832"/>
            <a:ext cx="7328113" cy="1143000"/>
          </a:xfrm>
        </p:spPr>
        <p:txBody>
          <a:bodyPr/>
          <a:lstStyle/>
          <a:p>
            <a:r>
              <a:rPr lang="ru-RU" dirty="0" smtClean="0"/>
              <a:t>Приемы работы на уроках технологии в неделимых классах.</a:t>
            </a:r>
            <a:endParaRPr lang="ru-RU" dirty="0"/>
          </a:p>
        </p:txBody>
      </p:sp>
      <p:pic>
        <p:nvPicPr>
          <p:cNvPr id="4" name="Picture 6" descr="Эмблема Пансион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124AA7"/>
              </a:clrFrom>
              <a:clrTo>
                <a:srgbClr val="124AA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50" y="0"/>
            <a:ext cx="1966912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7984" y="4509120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/>
              <a:t>Ямщикова</a:t>
            </a:r>
            <a:r>
              <a:rPr lang="ru-RU" dirty="0" smtClean="0"/>
              <a:t> Е.С., </a:t>
            </a:r>
          </a:p>
          <a:p>
            <a:pPr algn="r"/>
            <a:r>
              <a:rPr lang="ru-RU" dirty="0" smtClean="0"/>
              <a:t>учитель технологии</a:t>
            </a:r>
          </a:p>
          <a:p>
            <a:pPr algn="r"/>
            <a:r>
              <a:rPr lang="ru-RU" dirty="0" smtClean="0"/>
              <a:t>МБОУ Школы «Дневной пансион-84» </a:t>
            </a:r>
          </a:p>
          <a:p>
            <a:pPr algn="r"/>
            <a:r>
              <a:rPr lang="ru-RU" dirty="0" err="1" smtClean="0"/>
              <a:t>г.о</a:t>
            </a:r>
            <a:r>
              <a:rPr lang="ru-RU" dirty="0" smtClean="0"/>
              <a:t>. Самара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83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772400" cy="648072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Структура штрихового кода</a:t>
            </a:r>
            <a:r>
              <a:rPr lang="ru-RU" sz="48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8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" name="Объект 3" descr="Описание: https://sites.google.com/site/prakticeskierabotymdk0101/_/rsrc/1398305883273/home/pr-1/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912768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591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Соотношение штриховых кодов и стран.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7964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Австралия</a:t>
            </a:r>
            <a:r>
              <a:rPr lang="ru-RU" sz="2000" dirty="0"/>
              <a:t>	93</a:t>
            </a:r>
          </a:p>
          <a:p>
            <a:pPr marL="0" indent="0">
              <a:buNone/>
            </a:pPr>
            <a:r>
              <a:rPr lang="ru-RU" sz="2000" dirty="0"/>
              <a:t>Австрия	90-91</a:t>
            </a:r>
          </a:p>
          <a:p>
            <a:pPr marL="0" indent="0">
              <a:buNone/>
            </a:pPr>
            <a:r>
              <a:rPr lang="ru-RU" sz="2000" dirty="0"/>
              <a:t>Аргентина	779</a:t>
            </a:r>
          </a:p>
          <a:p>
            <a:pPr marL="0" indent="0">
              <a:buNone/>
            </a:pPr>
            <a:r>
              <a:rPr lang="ru-RU" sz="2000" dirty="0"/>
              <a:t>Бельгия	54</a:t>
            </a:r>
          </a:p>
          <a:p>
            <a:pPr marL="0" indent="0">
              <a:buNone/>
            </a:pPr>
            <a:r>
              <a:rPr lang="ru-RU" sz="2000" dirty="0"/>
              <a:t>Болгария	380</a:t>
            </a:r>
          </a:p>
          <a:p>
            <a:pPr marL="0" indent="0">
              <a:buNone/>
            </a:pPr>
            <a:r>
              <a:rPr lang="ru-RU" sz="2000" dirty="0"/>
              <a:t>Боливия	777</a:t>
            </a:r>
          </a:p>
          <a:p>
            <a:pPr marL="0" indent="0">
              <a:buNone/>
            </a:pPr>
            <a:r>
              <a:rPr lang="ru-RU" sz="2000" dirty="0"/>
              <a:t>Босния и Герцеговина	387</a:t>
            </a:r>
          </a:p>
          <a:p>
            <a:pPr marL="0" indent="0">
              <a:buNone/>
            </a:pPr>
            <a:r>
              <a:rPr lang="ru-RU" sz="2000" dirty="0"/>
              <a:t>Бразилия	789</a:t>
            </a:r>
          </a:p>
          <a:p>
            <a:pPr marL="0" indent="0">
              <a:buNone/>
            </a:pPr>
            <a:r>
              <a:rPr lang="ru-RU" sz="2000" dirty="0"/>
              <a:t>Великобритания	50</a:t>
            </a:r>
          </a:p>
          <a:p>
            <a:pPr marL="0" indent="0">
              <a:buNone/>
            </a:pPr>
            <a:r>
              <a:rPr lang="ru-RU" sz="2000" dirty="0"/>
              <a:t>Венгрия	599</a:t>
            </a:r>
          </a:p>
          <a:p>
            <a:pPr marL="0" indent="0">
              <a:buNone/>
            </a:pPr>
            <a:r>
              <a:rPr lang="ru-RU" sz="2000" dirty="0"/>
              <a:t>Венесуэла	759</a:t>
            </a:r>
          </a:p>
          <a:p>
            <a:pPr marL="0" indent="0">
              <a:buNone/>
            </a:pPr>
            <a:r>
              <a:rPr lang="ru-RU" sz="2000" dirty="0"/>
              <a:t>Вьетнам	893</a:t>
            </a:r>
          </a:p>
          <a:p>
            <a:pPr marL="0" indent="0">
              <a:buNone/>
            </a:pPr>
            <a:r>
              <a:rPr lang="ru-RU" sz="2000" dirty="0"/>
              <a:t>Гватемала	740-745</a:t>
            </a:r>
          </a:p>
          <a:p>
            <a:pPr marL="0" indent="0">
              <a:buNone/>
            </a:pPr>
            <a:r>
              <a:rPr lang="ru-RU" sz="2000" dirty="0"/>
              <a:t>Германия	400-440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3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24000"/>
            <a:ext cx="8892480" cy="4724400"/>
          </a:xfrm>
        </p:spPr>
        <p:txBody>
          <a:bodyPr/>
          <a:lstStyle/>
          <a:p>
            <a:pPr marL="0" indent="0">
              <a:lnSpc>
                <a:spcPts val="1600"/>
              </a:lnSpc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1) Сложить цифры, стоящие на четных позициях.</a:t>
            </a:r>
          </a:p>
          <a:p>
            <a:pPr marL="114300" indent="0" algn="ctr">
              <a:lnSpc>
                <a:spcPts val="160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6 + 0 + 0 + 0 + 8 + 9 = 23</a:t>
            </a:r>
            <a:endParaRPr lang="ru-RU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ts val="1600"/>
              </a:lnSpc>
              <a:spcAft>
                <a:spcPts val="0"/>
              </a:spcAft>
              <a:buNone/>
            </a:pPr>
            <a:endParaRPr lang="ru-RU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ts val="1600"/>
              </a:lnSpc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2) Сумму, полученную в пункте 1, умножить </a:t>
            </a:r>
          </a:p>
          <a:p>
            <a:pPr marL="114300" indent="0">
              <a:lnSpc>
                <a:spcPts val="1600"/>
              </a:lnSpc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на 3.                        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23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х 3 = 69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marL="0" indent="0">
              <a:lnSpc>
                <a:spcPts val="1600"/>
              </a:lnSpc>
              <a:spcAft>
                <a:spcPts val="0"/>
              </a:spcAft>
              <a:buNone/>
            </a:pPr>
            <a:endParaRPr lang="ru-RU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ts val="1600"/>
              </a:lnSpc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3) Сложить цифры, стоящие на нечетных  </a:t>
            </a:r>
          </a:p>
          <a:p>
            <a:pPr marL="114300" indent="0">
              <a:lnSpc>
                <a:spcPts val="1600"/>
              </a:lnSpc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позициях.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4 + 0 + 1+ 4 + 0 + 4 = 13.</a:t>
            </a:r>
          </a:p>
          <a:p>
            <a:pPr marL="0" indent="0">
              <a:lnSpc>
                <a:spcPts val="1600"/>
              </a:lnSpc>
              <a:spcAft>
                <a:spcPts val="0"/>
              </a:spcAft>
              <a:buNone/>
            </a:pPr>
            <a:endParaRPr lang="ru-RU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ts val="16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4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) Сложить суммы, полученные в пункте 2 и 3.</a:t>
            </a:r>
          </a:p>
          <a:p>
            <a:pPr marL="0" indent="0" algn="ctr">
              <a:lnSpc>
                <a:spcPts val="1600"/>
              </a:lnSpc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69 + 13 = 82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ts val="1600"/>
              </a:lnSpc>
              <a:spcAft>
                <a:spcPts val="0"/>
              </a:spcAft>
              <a:buNone/>
            </a:pPr>
            <a:endParaRPr lang="ru-RU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ts val="1600"/>
              </a:lnSpc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5) Определяется контрольное число как разность </a:t>
            </a:r>
          </a:p>
          <a:p>
            <a:pPr marL="0" indent="0">
              <a:lnSpc>
                <a:spcPts val="1600"/>
              </a:lnSpc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между полученной суммой и ближайшим к нему </a:t>
            </a:r>
          </a:p>
          <a:p>
            <a:pPr marL="0" indent="0">
              <a:lnSpc>
                <a:spcPts val="1600"/>
              </a:lnSpc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большим числом, кратным 10.  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90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- 82 =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8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marL="0" indent="0">
              <a:lnSpc>
                <a:spcPts val="1600"/>
              </a:lnSpc>
              <a:spcAft>
                <a:spcPts val="0"/>
              </a:spcAft>
              <a:buNone/>
            </a:pPr>
            <a:endParaRPr lang="ru-RU" sz="28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08313" y="1713"/>
            <a:ext cx="89685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/>
                <a:ea typeface="Times New Roman"/>
                <a:cs typeface="Times New Roman"/>
              </a:rPr>
              <a:t>Определите подлинность товара </a:t>
            </a:r>
            <a:endParaRPr lang="ru-RU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/>
                <a:ea typeface="Times New Roman"/>
                <a:cs typeface="Times New Roman"/>
              </a:rPr>
              <a:t>по контрольному </a:t>
            </a:r>
            <a:r>
              <a:rPr lang="ru-RU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/>
                <a:ea typeface="Times New Roman"/>
                <a:cs typeface="Times New Roman"/>
              </a:rPr>
              <a:t>числу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/>
                <a:ea typeface="Times New Roman"/>
                <a:cs typeface="Times New Roman"/>
              </a:rPr>
              <a:t>:   </a:t>
            </a:r>
            <a:r>
              <a:rPr lang="ru-RU" sz="3600" dirty="0"/>
              <a:t>4</a:t>
            </a:r>
            <a:r>
              <a:rPr lang="ru-RU" sz="3600" u="sng" dirty="0"/>
              <a:t>6</a:t>
            </a:r>
            <a:r>
              <a:rPr lang="ru-RU" sz="3600" dirty="0"/>
              <a:t>0</a:t>
            </a:r>
            <a:r>
              <a:rPr lang="ru-RU" sz="3600" u="sng" dirty="0"/>
              <a:t>0</a:t>
            </a:r>
            <a:r>
              <a:rPr lang="ru-RU" sz="3600" dirty="0"/>
              <a:t>1</a:t>
            </a:r>
            <a:r>
              <a:rPr lang="ru-RU" sz="3600" u="sng" dirty="0"/>
              <a:t>0</a:t>
            </a:r>
            <a:r>
              <a:rPr lang="ru-RU" sz="3600" dirty="0"/>
              <a:t>4</a:t>
            </a:r>
            <a:r>
              <a:rPr lang="ru-RU" sz="3600" u="sng" dirty="0"/>
              <a:t>0</a:t>
            </a:r>
            <a:r>
              <a:rPr lang="ru-RU" sz="3600" dirty="0"/>
              <a:t>0</a:t>
            </a:r>
            <a:r>
              <a:rPr lang="ru-RU" sz="3600" u="sng" dirty="0"/>
              <a:t>8</a:t>
            </a:r>
            <a:r>
              <a:rPr lang="ru-RU" sz="3600" dirty="0"/>
              <a:t>4</a:t>
            </a:r>
            <a:r>
              <a:rPr lang="ru-RU" sz="3600" u="sng" dirty="0"/>
              <a:t>9</a:t>
            </a:r>
            <a:r>
              <a:rPr lang="ru-RU" sz="3600" dirty="0">
                <a:solidFill>
                  <a:srgbClr val="FF0000"/>
                </a:solidFill>
              </a:rPr>
              <a:t>8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444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2090172"/>
            <a:ext cx="583264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6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 внимание!</a:t>
            </a:r>
            <a:endParaRPr lang="ru-RU" sz="60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384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3"/>
          <p:cNvSpPr>
            <a:spLocks noChangeArrowheads="1"/>
          </p:cNvSpPr>
          <p:nvPr/>
        </p:nvSpPr>
        <p:spPr bwMode="auto">
          <a:xfrm>
            <a:off x="323528" y="590990"/>
            <a:ext cx="643725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dirty="0"/>
              <a:t> </a:t>
            </a:r>
          </a:p>
          <a:p>
            <a:pPr algn="just" eaLnBrk="1" hangingPunct="1"/>
            <a:r>
              <a:rPr lang="ru-RU" altLang="ru-RU" sz="2000" dirty="0"/>
              <a:t>Галстук - это один из тех элементов одежды мужчины, который подчеркивает его индивидуальность, указывает на социальный статус и говорит о чувстве вкуса и стиля его обладателя. </a:t>
            </a:r>
          </a:p>
        </p:txBody>
      </p:sp>
      <p:pic>
        <p:nvPicPr>
          <p:cNvPr id="3" name="Picture 6" descr="Эмблема Пансион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124AA7"/>
              </a:clrFrom>
              <a:clrTo>
                <a:srgbClr val="124AA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-99392"/>
            <a:ext cx="1743901" cy="138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4572000" y="415405"/>
            <a:ext cx="32844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Правила: </a:t>
            </a:r>
            <a:endParaRPr lang="ru-RU" altLang="ru-RU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2267744" y="1341437"/>
            <a:ext cx="669642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000" dirty="0" smtClean="0"/>
              <a:t>1. Если </a:t>
            </a:r>
            <a:r>
              <a:rPr lang="ru-RU" altLang="ru-RU" sz="3000" dirty="0"/>
              <a:t>Вы надели костюм, всегда одевайте и </a:t>
            </a:r>
            <a:r>
              <a:rPr lang="ru-RU" altLang="ru-RU" sz="3000" dirty="0" smtClean="0"/>
              <a:t>галстук.</a:t>
            </a:r>
            <a:endParaRPr lang="ru-RU" altLang="ru-RU" sz="3000" dirty="0"/>
          </a:p>
        </p:txBody>
      </p:sp>
      <p:pic>
        <p:nvPicPr>
          <p:cNvPr id="5127" name="Picture 4" descr="Как завязать галсту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77"/>
          <a:stretch>
            <a:fillRect/>
          </a:stretch>
        </p:blipFill>
        <p:spPr bwMode="auto">
          <a:xfrm>
            <a:off x="319582" y="410317"/>
            <a:ext cx="1804146" cy="20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84306" y="2636912"/>
            <a:ext cx="63001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000" dirty="0" smtClean="0">
                <a:solidFill>
                  <a:srgbClr val="FFFFFF"/>
                </a:solidFill>
              </a:rPr>
              <a:t>2. Не </a:t>
            </a:r>
            <a:r>
              <a:rPr lang="ru-RU" altLang="ru-RU" sz="3000" dirty="0">
                <a:solidFill>
                  <a:srgbClr val="FFFFFF"/>
                </a:solidFill>
              </a:rPr>
              <a:t>допускайте, чтобы затяжной конец галстука был на виду, выступая из-за его лицевой </a:t>
            </a:r>
            <a:r>
              <a:rPr lang="ru-RU" altLang="ru-RU" sz="3000" dirty="0" smtClean="0">
                <a:solidFill>
                  <a:srgbClr val="FFFFFF"/>
                </a:solidFill>
              </a:rPr>
              <a:t>части.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4797152"/>
            <a:ext cx="51125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3000" dirty="0" smtClean="0">
                <a:solidFill>
                  <a:srgbClr val="FFFFFF"/>
                </a:solidFill>
              </a:rPr>
              <a:t>3. Не </a:t>
            </a:r>
            <a:r>
              <a:rPr lang="ru-RU" altLang="ru-RU" sz="3000" dirty="0">
                <a:solidFill>
                  <a:srgbClr val="FFFFFF"/>
                </a:solidFill>
              </a:rPr>
              <a:t>выделяйтесь своей одеждой в рабочее </a:t>
            </a:r>
            <a:r>
              <a:rPr lang="ru-RU" altLang="ru-RU" sz="3000" dirty="0" smtClean="0">
                <a:solidFill>
                  <a:srgbClr val="FFFFFF"/>
                </a:solidFill>
              </a:rPr>
              <a:t>время.</a:t>
            </a:r>
            <a:endParaRPr lang="ru-RU" altLang="ru-RU" sz="3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Прямоугольник 3"/>
          <p:cNvSpPr>
            <a:spLocks noChangeArrowheads="1"/>
          </p:cNvSpPr>
          <p:nvPr/>
        </p:nvSpPr>
        <p:spPr bwMode="auto">
          <a:xfrm>
            <a:off x="1331640" y="738759"/>
            <a:ext cx="743155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000" dirty="0" smtClean="0"/>
              <a:t>4. В </a:t>
            </a:r>
            <a:r>
              <a:rPr lang="ru-RU" altLang="ru-RU" sz="3000" dirty="0"/>
              <a:t>завязанном состоянии галстук должен касаться нижним концом пряжки ремня</a:t>
            </a:r>
          </a:p>
        </p:txBody>
      </p:sp>
      <p:pic>
        <p:nvPicPr>
          <p:cNvPr id="8197" name="Picture 2" descr="10 вещей, который должен уметь настоящий мужчин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8" t="8051" r="19160" b="27061"/>
          <a:stretch/>
        </p:blipFill>
        <p:spPr bwMode="auto">
          <a:xfrm>
            <a:off x="79616" y="260648"/>
            <a:ext cx="1133260" cy="3182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58397"/>
            <a:ext cx="3312368" cy="101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20450" y="2269742"/>
            <a:ext cx="6462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3000" dirty="0" smtClean="0">
                <a:solidFill>
                  <a:srgbClr val="FFFFFF"/>
                </a:solidFill>
              </a:rPr>
              <a:t>5. Ширина </a:t>
            </a:r>
            <a:r>
              <a:rPr lang="ru-RU" altLang="ru-RU" sz="3000" dirty="0">
                <a:solidFill>
                  <a:srgbClr val="FFFFFF"/>
                </a:solidFill>
              </a:rPr>
              <a:t>галстука должна быть соразмерной ширине лацканов пиджака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43612" y="3933056"/>
            <a:ext cx="56807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3000" dirty="0" smtClean="0">
                <a:solidFill>
                  <a:srgbClr val="FFFFFF"/>
                </a:solidFill>
              </a:rPr>
              <a:t>6. Галстук </a:t>
            </a:r>
            <a:r>
              <a:rPr lang="ru-RU" altLang="ru-RU" sz="3000" dirty="0">
                <a:solidFill>
                  <a:srgbClr val="FFFFFF"/>
                </a:solidFill>
              </a:rPr>
              <a:t>должен быть светлее костюма и темней сорочки</a:t>
            </a: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7" t="39046" r="547" b="10816"/>
          <a:stretch/>
        </p:blipFill>
        <p:spPr bwMode="auto">
          <a:xfrm>
            <a:off x="1163341" y="3933056"/>
            <a:ext cx="2156174" cy="1900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285750" y="4929188"/>
            <a:ext cx="84296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/>
              <a:t>Подходит для тех, кто только учится завязывать галстук</a:t>
            </a:r>
            <a:br>
              <a:rPr lang="ru-RU" altLang="ru-RU" sz="2800"/>
            </a:br>
            <a:endParaRPr lang="ru-RU" altLang="ru-RU" sz="2800"/>
          </a:p>
        </p:txBody>
      </p:sp>
      <p:pic>
        <p:nvPicPr>
          <p:cNvPr id="17412" name="Рисунок 1" descr="Простой способ завяз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" r="684" b="2274"/>
          <a:stretch>
            <a:fillRect/>
          </a:stretch>
        </p:blipFill>
        <p:spPr bwMode="auto">
          <a:xfrm>
            <a:off x="428625" y="1643063"/>
            <a:ext cx="8286750" cy="307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336370"/>
            <a:ext cx="4812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ru-RU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Простой узел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2" descr="Как завязать галстук. Универсальный спосо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214438"/>
            <a:ext cx="8821738" cy="3059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214313" y="4429125"/>
            <a:ext cx="8786812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dirty="0" smtClean="0"/>
              <a:t>Подходит </a:t>
            </a:r>
            <a:r>
              <a:rPr lang="ru-RU" altLang="ru-RU" sz="2800" dirty="0"/>
              <a:t>для шелковых галстуков традиционной ширины, широких плотных и входящих в моду узких галстуков</a:t>
            </a:r>
            <a:r>
              <a:rPr lang="ru-RU" altLang="ru-RU" dirty="0"/>
              <a:t/>
            </a:r>
            <a:br>
              <a:rPr lang="ru-RU" altLang="ru-RU" dirty="0"/>
            </a:br>
            <a:endParaRPr lang="ru-RU" alt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74324" y="116632"/>
            <a:ext cx="7466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Универсальный узел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2"/>
          <p:cNvSpPr>
            <a:spLocks noChangeArrowheads="1"/>
          </p:cNvSpPr>
          <p:nvPr/>
        </p:nvSpPr>
        <p:spPr bwMode="auto">
          <a:xfrm>
            <a:off x="179512" y="260648"/>
            <a:ext cx="7416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000" dirty="0"/>
              <a:t>Одежда современного делового человека является отражением его характера и положения. И как мудро Полоний говорит нам, в "Гамлете", "Одежда говорит о человеке " . И галстук в этом ансамбле играет не последнюю роль, ведь именно он является тем завершающим элементом, который может так выгодно подчеркнуть Вашу индивидуальность и показать Ваш утонченный вкус. 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236" y="0"/>
            <a:ext cx="1418068" cy="112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774035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82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700808"/>
            <a:ext cx="7772400" cy="1143000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ОПРЕДЕЛЕНИЕ СТРАНЫ ПРОИСХОЖДЕНИЯ И ПОДЛИННОСТИ ТОВАРА ПО ШТРИХОВОМУ КОДУ</a:t>
            </a:r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6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818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8TGp_Business_dark">
  <a:themeElements>
    <a:clrScheme name="Default Design 2">
      <a:dk1>
        <a:srgbClr val="000000"/>
      </a:dk1>
      <a:lt1>
        <a:srgbClr val="FFFFFF"/>
      </a:lt1>
      <a:dk2>
        <a:srgbClr val="15559B"/>
      </a:dk2>
      <a:lt2>
        <a:srgbClr val="E7F9FF"/>
      </a:lt2>
      <a:accent1>
        <a:srgbClr val="1A98C0"/>
      </a:accent1>
      <a:accent2>
        <a:srgbClr val="B46C0C"/>
      </a:accent2>
      <a:accent3>
        <a:srgbClr val="AAB4CB"/>
      </a:accent3>
      <a:accent4>
        <a:srgbClr val="DADADA"/>
      </a:accent4>
      <a:accent5>
        <a:srgbClr val="ABCADC"/>
      </a:accent5>
      <a:accent6>
        <a:srgbClr val="A3610A"/>
      </a:accent6>
      <a:hlink>
        <a:srgbClr val="BCB808"/>
      </a:hlink>
      <a:folHlink>
        <a:srgbClr val="169E74"/>
      </a:folHlink>
    </a:clrScheme>
    <a:fontScheme name="Default Design">
      <a:majorFont>
        <a:latin typeface="Tw Cen M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19EAF"/>
        </a:dk2>
        <a:lt2>
          <a:srgbClr val="E7FFED"/>
        </a:lt2>
        <a:accent1>
          <a:srgbClr val="CE5F0C"/>
        </a:accent1>
        <a:accent2>
          <a:srgbClr val="93A719"/>
        </a:accent2>
        <a:accent3>
          <a:srgbClr val="AACCD4"/>
        </a:accent3>
        <a:accent4>
          <a:srgbClr val="DADADA"/>
        </a:accent4>
        <a:accent5>
          <a:srgbClr val="E3B6AA"/>
        </a:accent5>
        <a:accent6>
          <a:srgbClr val="859716"/>
        </a:accent6>
        <a:hlink>
          <a:srgbClr val="9720A0"/>
        </a:hlink>
        <a:folHlink>
          <a:srgbClr val="1C459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15559B"/>
        </a:dk2>
        <a:lt2>
          <a:srgbClr val="E7F9FF"/>
        </a:lt2>
        <a:accent1>
          <a:srgbClr val="1A98C0"/>
        </a:accent1>
        <a:accent2>
          <a:srgbClr val="B46C0C"/>
        </a:accent2>
        <a:accent3>
          <a:srgbClr val="AAB4CB"/>
        </a:accent3>
        <a:accent4>
          <a:srgbClr val="DADADA"/>
        </a:accent4>
        <a:accent5>
          <a:srgbClr val="ABCADC"/>
        </a:accent5>
        <a:accent6>
          <a:srgbClr val="A3610A"/>
        </a:accent6>
        <a:hlink>
          <a:srgbClr val="BCB808"/>
        </a:hlink>
        <a:folHlink>
          <a:srgbClr val="169E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8E7A00"/>
        </a:dk2>
        <a:lt2>
          <a:srgbClr val="FFF2E7"/>
        </a:lt2>
        <a:accent1>
          <a:srgbClr val="5AB02A"/>
        </a:accent1>
        <a:accent2>
          <a:srgbClr val="0D97B3"/>
        </a:accent2>
        <a:accent3>
          <a:srgbClr val="C6BEAA"/>
        </a:accent3>
        <a:accent4>
          <a:srgbClr val="DADADA"/>
        </a:accent4>
        <a:accent5>
          <a:srgbClr val="B5D4AC"/>
        </a:accent5>
        <a:accent6>
          <a:srgbClr val="0B88A2"/>
        </a:accent6>
        <a:hlink>
          <a:srgbClr val="C85E2E"/>
        </a:hlink>
        <a:folHlink>
          <a:srgbClr val="755F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598TGp_Business_dark</Template>
  <TotalTime>362</TotalTime>
  <Words>328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598TGp_Business_dark</vt:lpstr>
      <vt:lpstr>Приемы работы на уроках технологии в неделимых классах.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</vt:lpstr>
      <vt:lpstr>ОПРЕДЕЛЕНИЕ СТРАНЫ ПРОИСХОЖДЕНИЯ И ПОДЛИННОСТИ ТОВАРА ПО ШТРИХОВОМУ КОДУ </vt:lpstr>
      <vt:lpstr>Структура штрихового кода </vt:lpstr>
      <vt:lpstr>Соотношение штриховых кодов и стран.</vt:lpstr>
      <vt:lpstr>Презентация PowerPoint</vt:lpstr>
      <vt:lpstr>Презентация PowerPoint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User</dc:creator>
  <cp:lastModifiedBy>учитель</cp:lastModifiedBy>
  <cp:revision>36</cp:revision>
  <dcterms:created xsi:type="dcterms:W3CDTF">2012-05-03T12:26:12Z</dcterms:created>
  <dcterms:modified xsi:type="dcterms:W3CDTF">2016-04-24T15:53:31Z</dcterms:modified>
</cp:coreProperties>
</file>