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71" r:id="rId3"/>
    <p:sldId id="260" r:id="rId4"/>
    <p:sldId id="259" r:id="rId5"/>
    <p:sldId id="261" r:id="rId6"/>
    <p:sldId id="262" r:id="rId7"/>
    <p:sldId id="264" r:id="rId8"/>
    <p:sldId id="275" r:id="rId9"/>
    <p:sldId id="269" r:id="rId10"/>
    <p:sldId id="277" r:id="rId11"/>
    <p:sldId id="270" r:id="rId12"/>
    <p:sldId id="273" r:id="rId13"/>
    <p:sldId id="274" r:id="rId14"/>
    <p:sldId id="27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70D0"/>
    <a:srgbClr val="3E4DE0"/>
    <a:srgbClr val="3CB7E2"/>
    <a:srgbClr val="4AD4C7"/>
    <a:srgbClr val="44DA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7EC7-0F60-42C4-B535-1539973EA1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6DB-CC04-43A5-86D1-3E0B08D9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7EC7-0F60-42C4-B535-1539973EA1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6DB-CC04-43A5-86D1-3E0B08D9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7EC7-0F60-42C4-B535-1539973EA1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6DB-CC04-43A5-86D1-3E0B08D9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7EC7-0F60-42C4-B535-1539973EA1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6DB-CC04-43A5-86D1-3E0B08D9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7EC7-0F60-42C4-B535-1539973EA1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6DB-CC04-43A5-86D1-3E0B08D9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7EC7-0F60-42C4-B535-1539973EA1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6DB-CC04-43A5-86D1-3E0B08D9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7EC7-0F60-42C4-B535-1539973EA1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6DB-CC04-43A5-86D1-3E0B08D9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7EC7-0F60-42C4-B535-1539973EA1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6DB-CC04-43A5-86D1-3E0B08D9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7EC7-0F60-42C4-B535-1539973EA1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6DB-CC04-43A5-86D1-3E0B08D9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7EC7-0F60-42C4-B535-1539973EA1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6DB-CC04-43A5-86D1-3E0B08D9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7EC7-0F60-42C4-B535-1539973EA1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6DB-CC04-43A5-86D1-3E0B08D9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87EC7-0F60-42C4-B535-1539973EA1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7F6DB-CC04-43A5-86D1-3E0B08D9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layer.myshared.ru/625300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435771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Родительское 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собрание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1 классе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Разработка маршрута </a:t>
            </a:r>
            <a:b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«Дом - школа - дом»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857760"/>
            <a:ext cx="4857784" cy="150019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Из опыта работы педагога дополнительного образования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МБОУ ДОД «Центр «Меридиан» </a:t>
            </a:r>
          </a:p>
          <a:p>
            <a:pPr algn="just"/>
            <a:r>
              <a:rPr lang="ru-RU" b="1" dirty="0" err="1" smtClean="0">
                <a:solidFill>
                  <a:srgbClr val="0070C0"/>
                </a:solidFill>
              </a:rPr>
              <a:t>Устюжаниной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Ирины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Владимировны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Ира 3 на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8198" y="4929198"/>
            <a:ext cx="1007139" cy="12905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player.myshared.ru/625300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7158" y="714356"/>
            <a:ext cx="7506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Применение светоотражающих элементов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357298"/>
            <a:ext cx="67151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Присутствие светоотражающих элементов на детской одежде может значительно снизить детский травматизм на дорогах. Такой элемент позволит лучше заметить ребенка, если на улице темно, что актуально для осенне-зимнего времени года и просто в пасмурную или дождливую погоду. 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Николай\Pictures\фликеры собрание\1444916157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071942"/>
            <a:ext cx="2328874" cy="2088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5" descr="C:\Users\Николай\Documents\Мои документы\Мои рисунки\Мои рисунки\Ирина\программа\меридиан 2015\стань заметнее\IMG00196.jpg"/>
          <p:cNvPicPr>
            <a:picLocks noChangeAspect="1" noChangeArrowheads="1"/>
          </p:cNvPicPr>
          <p:nvPr/>
        </p:nvPicPr>
        <p:blipFill>
          <a:blip r:embed="rId4" cstate="print"/>
          <a:srcRect l="18320" t="11450" r="23665" b="22138"/>
          <a:stretch>
            <a:fillRect/>
          </a:stretch>
        </p:blipFill>
        <p:spPr bwMode="auto">
          <a:xfrm>
            <a:off x="2428860" y="4071942"/>
            <a:ext cx="1357322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6" descr="C:\Users\Николай\Documents\Мои документы\Мои рисунки\Мои рисунки\Ирина\программа\меридиан 2015\стань заметнее\IMG00201.jpg"/>
          <p:cNvPicPr>
            <a:picLocks noChangeAspect="1" noChangeArrowheads="1"/>
          </p:cNvPicPr>
          <p:nvPr/>
        </p:nvPicPr>
        <p:blipFill>
          <a:blip r:embed="rId5" cstate="print"/>
          <a:srcRect l="17021" t="6383" r="10639" b="10638"/>
          <a:stretch>
            <a:fillRect/>
          </a:stretch>
        </p:blipFill>
        <p:spPr bwMode="auto">
          <a:xfrm>
            <a:off x="6429388" y="4071942"/>
            <a:ext cx="1357322" cy="2075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layer.myshared.ru/625300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71612"/>
            <a:ext cx="6929486" cy="64294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714480" y="-3"/>
            <a:ext cx="3857652" cy="45719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00100" y="500042"/>
            <a:ext cx="68784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Перевозка детей в легковом автомобиле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928670"/>
            <a:ext cx="6929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Некоторые родители регулярно возят своих детей по любым маршрутам, из них по статистике только 20% делают это правильно. Перевозка детей до 12-летнего возраста в транспортных средствах, должна осуществляться с использованием специальных детских удерживающих устройств.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C:\Users\Николай\Pictures\фликеры собрание\41193_html_m198fa2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071942"/>
            <a:ext cx="2426255" cy="2133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9" descr="Поступило предложение лишать прав за отсутствие детского автокресла в машине - Автохата. . Все авто-новости"/>
          <p:cNvPicPr>
            <a:picLocks noChangeAspect="1" noChangeArrowheads="1"/>
          </p:cNvPicPr>
          <p:nvPr/>
        </p:nvPicPr>
        <p:blipFill>
          <a:blip r:embed="rId4" cstate="print"/>
          <a:srcRect l="2705" r="1373" b="11127"/>
          <a:stretch>
            <a:fillRect/>
          </a:stretch>
        </p:blipFill>
        <p:spPr bwMode="auto">
          <a:xfrm>
            <a:off x="5072066" y="4071942"/>
            <a:ext cx="3114985" cy="2163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layer.myshared.ru/625300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71612"/>
            <a:ext cx="6929486" cy="64294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«Памятки» позволяют  продолжить работу по закреплению правил дорожного движения. Внимательно их прочитайте и руководствуйтесь ими в жизни.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215082"/>
            <a:ext cx="4143404" cy="142876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3108" y="3330453"/>
            <a:ext cx="5786478" cy="400110"/>
          </a:xfrm>
          <a:prstGeom prst="rect">
            <a:avLst/>
          </a:prstGeom>
          <a:solidFill>
            <a:srgbClr val="F5F7E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00298" y="571480"/>
            <a:ext cx="3830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Работа с памяткой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Users\Николай\Pictures\фликеры собрание\1434614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928934"/>
            <a:ext cx="5214942" cy="3335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layer.myshared.ru/625300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71612"/>
            <a:ext cx="6929486" cy="64294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215082"/>
            <a:ext cx="4143404" cy="142876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0002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ли ко мне вопросы?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layer.myshared.ru/625300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71612"/>
            <a:ext cx="6929486" cy="64294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215082"/>
            <a:ext cx="4143404" cy="142876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142984"/>
            <a:ext cx="6929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 Рефлексия: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Оценка результативности собрания по 5-бальной шкале.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Предлагаю Вам оценить результативность собрания по 5-бальной шкале.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Полезность собрания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Актуальность темы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Атмосфера встречи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layer.myshared.ru/625300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71612"/>
            <a:ext cx="6929486" cy="64294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215082"/>
            <a:ext cx="4143404" cy="142876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3108" y="3330453"/>
            <a:ext cx="5786478" cy="400110"/>
          </a:xfrm>
          <a:prstGeom prst="rect">
            <a:avLst/>
          </a:prstGeom>
          <a:solidFill>
            <a:srgbClr val="F5F7E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Николай\Pictures\фликеры собрание\c64f4664160405f01e244b59502454f6_Gene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000372"/>
            <a:ext cx="4048129" cy="30388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66452" y="1071546"/>
            <a:ext cx="5313634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Берегите своих детей!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layer.myshared.ru/625300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71612"/>
            <a:ext cx="6929486" cy="64294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215082"/>
            <a:ext cx="4143404" cy="142876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3108" y="3330453"/>
            <a:ext cx="5786478" cy="400110"/>
          </a:xfrm>
          <a:prstGeom prst="rect">
            <a:avLst/>
          </a:prstGeom>
          <a:solidFill>
            <a:srgbClr val="F5F7E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C:\Users\Николай\Pictures\фликеры собрание\pomoshch_k_shkole-800x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214554"/>
            <a:ext cx="5356417" cy="34147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5984" y="7143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Разработка маршрута </a:t>
            </a:r>
            <a:b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«Дом - школа - дом»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layer.myshared.ru/625300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6929486" cy="1857388"/>
          </a:xfrm>
        </p:spPr>
        <p:txBody>
          <a:bodyPr>
            <a:noAutofit/>
          </a:bodyPr>
          <a:lstStyle/>
          <a:p>
            <a:pPr algn="just" fontAlgn="base">
              <a:spcAft>
                <a:spcPct val="0"/>
              </a:spcAft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активизация деятельности родителей  по повышению безопасности движения ребенка в школу и обратно.</a:t>
            </a: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215082"/>
            <a:ext cx="4143404" cy="142876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2071678"/>
            <a:ext cx="56436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1.Ознакомить родителей с материалами для разработки схемы  и прохождения маршрута «Дом – школа - дом»;</a:t>
            </a:r>
            <a:endParaRPr lang="ru-RU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2.Ознакомить родителей с некоторыми правилами и памятками, способствующими наиболее эффективному усвоению материалов по теме собрания.</a:t>
            </a:r>
            <a:endParaRPr lang="ru-RU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3469068"/>
            <a:ext cx="87154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213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2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2714668"/>
            <a:ext cx="9286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9213" algn="l"/>
              </a:tabLst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9213" algn="l"/>
              </a:tabLst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cs typeface="Times New Roman" pitchFamily="18" charset="0"/>
              </a:rPr>
              <a:t> </a:t>
            </a:r>
            <a:endParaRPr lang="ru-RU" sz="3600" b="1" dirty="0" smtClean="0"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85728"/>
            <a:ext cx="87154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Предварительная подготовка к собранию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Изготовление макета или схемы </a:t>
            </a:r>
            <a:r>
              <a:rPr lang="ru-RU" sz="2400" dirty="0" err="1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микроучастка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данного образовательного учреждения </a:t>
            </a:r>
            <a:endParaRPr lang="ru-RU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Подбор материала и создание  видеоролика для родителей </a:t>
            </a:r>
            <a:endParaRPr lang="ru-RU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Изготовление памяток для родителей </a:t>
            </a:r>
            <a:endParaRPr lang="ru-RU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9982" t="20722" r="34511" b="33112"/>
          <a:stretch>
            <a:fillRect/>
          </a:stretch>
        </p:blipFill>
        <p:spPr bwMode="auto">
          <a:xfrm>
            <a:off x="1214414" y="3071810"/>
            <a:ext cx="4287421" cy="2790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http://vserisunki.ru/papka2/marshrut/plan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071810"/>
            <a:ext cx="2071702" cy="2800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layer.myshared.ru/625300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6929486" cy="1857388"/>
          </a:xfrm>
        </p:spPr>
        <p:txBody>
          <a:bodyPr>
            <a:noAutofit/>
          </a:bodyPr>
          <a:lstStyle/>
          <a:p>
            <a:pPr algn="just" fontAlgn="base">
              <a:spcAft>
                <a:spcPct val="0"/>
              </a:spcAft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215082"/>
            <a:ext cx="4143404" cy="142876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928794" y="857232"/>
            <a:ext cx="642942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проведения собрания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 выбранной темы</a:t>
            </a: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Безопасный путь в лицей(школу, ДОУ) и другие учреждения</a:t>
            </a: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Просмотр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видеоролика;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Применение светоотражающих элементов</a:t>
            </a: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Перевозка детей пассажиров</a:t>
            </a: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Вручение памяток для родителей.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Рефлексия.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543956" cy="468155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555555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86182" y="1000108"/>
            <a:ext cx="1914532" cy="1700218"/>
          </a:xfrm>
          <a:prstGeom prst="ellipse">
            <a:avLst/>
          </a:prstGeom>
          <a:solidFill>
            <a:srgbClr val="3CB7E2"/>
          </a:solidFill>
          <a:ln>
            <a:solidFill>
              <a:srgbClr val="4E7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</a:p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>
            <a:endCxn id="8" idx="3"/>
          </p:cNvCxnSpPr>
          <p:nvPr/>
        </p:nvCxnSpPr>
        <p:spPr>
          <a:xfrm flipV="1">
            <a:off x="3571868" y="2451335"/>
            <a:ext cx="494691" cy="477599"/>
          </a:xfrm>
          <a:prstGeom prst="line">
            <a:avLst/>
          </a:prstGeom>
          <a:ln w="28575">
            <a:solidFill>
              <a:srgbClr val="4E7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3500430" y="4000504"/>
            <a:ext cx="2571768" cy="0"/>
          </a:xfrm>
          <a:prstGeom prst="line">
            <a:avLst/>
          </a:prstGeom>
          <a:ln w="28575">
            <a:solidFill>
              <a:srgbClr val="4E7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67" idx="2"/>
          </p:cNvCxnSpPr>
          <p:nvPr/>
        </p:nvCxnSpPr>
        <p:spPr>
          <a:xfrm rot="10800000">
            <a:off x="5000629" y="2643183"/>
            <a:ext cx="792676" cy="1996218"/>
          </a:xfrm>
          <a:prstGeom prst="line">
            <a:avLst/>
          </a:prstGeom>
          <a:ln w="28575">
            <a:solidFill>
              <a:srgbClr val="4E7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3089879" y="3268047"/>
            <a:ext cx="2035548" cy="785818"/>
          </a:xfrm>
          <a:prstGeom prst="line">
            <a:avLst/>
          </a:prstGeom>
          <a:ln w="28575">
            <a:solidFill>
              <a:srgbClr val="4E7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24" idx="1"/>
          </p:cNvCxnSpPr>
          <p:nvPr/>
        </p:nvCxnSpPr>
        <p:spPr>
          <a:xfrm>
            <a:off x="5500694" y="2357430"/>
            <a:ext cx="643250" cy="421756"/>
          </a:xfrm>
          <a:prstGeom prst="line">
            <a:avLst/>
          </a:prstGeom>
          <a:ln w="28575">
            <a:solidFill>
              <a:srgbClr val="4E7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785786" y="4214818"/>
            <a:ext cx="2938946" cy="899236"/>
          </a:xfrm>
          <a:prstGeom prst="ellipse">
            <a:avLst/>
          </a:prstGeom>
          <a:solidFill>
            <a:srgbClr val="3CB7E2"/>
          </a:solidFill>
          <a:ln>
            <a:solidFill>
              <a:srgbClr val="4E7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кружки, бассейн и др. </a:t>
            </a:r>
            <a:endParaRPr lang="ru-RU" sz="2000" dirty="0" smtClean="0"/>
          </a:p>
          <a:p>
            <a:pPr algn="ctr"/>
            <a:endParaRPr lang="ru-RU" sz="2400" dirty="0"/>
          </a:p>
        </p:txBody>
      </p:sp>
      <p:sp>
        <p:nvSpPr>
          <p:cNvPr id="66" name="Овал 65"/>
          <p:cNvSpPr/>
          <p:nvPr/>
        </p:nvSpPr>
        <p:spPr>
          <a:xfrm>
            <a:off x="3214678" y="5286388"/>
            <a:ext cx="2928958" cy="928694"/>
          </a:xfrm>
          <a:prstGeom prst="ellipse">
            <a:avLst/>
          </a:prstGeom>
          <a:solidFill>
            <a:srgbClr val="3CB7E2"/>
          </a:solidFill>
          <a:ln>
            <a:solidFill>
              <a:srgbClr val="4E7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гости, </a:t>
            </a:r>
          </a:p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магазин </a:t>
            </a:r>
          </a:p>
          <a:p>
            <a:pPr algn="ctr"/>
            <a:endParaRPr lang="ru-RU" sz="2400" dirty="0"/>
          </a:p>
        </p:txBody>
      </p:sp>
      <p:sp>
        <p:nvSpPr>
          <p:cNvPr id="67" name="Овал 66"/>
          <p:cNvSpPr/>
          <p:nvPr/>
        </p:nvSpPr>
        <p:spPr>
          <a:xfrm rot="21547775">
            <a:off x="5793136" y="4165575"/>
            <a:ext cx="2928958" cy="903158"/>
          </a:xfrm>
          <a:prstGeom prst="ellipse">
            <a:avLst/>
          </a:prstGeom>
          <a:solidFill>
            <a:srgbClr val="3CB7E2"/>
          </a:solidFill>
          <a:ln>
            <a:solidFill>
              <a:srgbClr val="4E7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поликлиника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68" name="Овал 67"/>
          <p:cNvSpPr/>
          <p:nvPr/>
        </p:nvSpPr>
        <p:spPr>
          <a:xfrm>
            <a:off x="785786" y="2643182"/>
            <a:ext cx="3000396" cy="1000132"/>
          </a:xfrm>
          <a:prstGeom prst="ellipse">
            <a:avLst/>
          </a:prstGeom>
          <a:solidFill>
            <a:srgbClr val="3CB7E2"/>
          </a:solidFill>
          <a:ln>
            <a:solidFill>
              <a:srgbClr val="4E7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 учреждение</a:t>
            </a:r>
            <a:endParaRPr lang="ru-RU" sz="2000" dirty="0" smtClean="0"/>
          </a:p>
          <a:p>
            <a:pPr algn="ctr"/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Маршруты движения с ребёнком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715008" y="2643182"/>
            <a:ext cx="2928958" cy="928694"/>
          </a:xfrm>
          <a:prstGeom prst="ellipse">
            <a:avLst/>
          </a:prstGeom>
          <a:solidFill>
            <a:srgbClr val="3CB7E2"/>
          </a:solidFill>
          <a:ln>
            <a:solidFill>
              <a:srgbClr val="4E7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прогулки, развлечения</a:t>
            </a:r>
            <a:endParaRPr lang="ru-RU" sz="2000" dirty="0"/>
          </a:p>
        </p:txBody>
      </p:sp>
      <p:cxnSp>
        <p:nvCxnSpPr>
          <p:cNvPr id="19" name="Прямая соединительная линия 18"/>
          <p:cNvCxnSpPr>
            <a:stCxn id="68" idx="6"/>
            <a:endCxn id="24" idx="2"/>
          </p:cNvCxnSpPr>
          <p:nvPr/>
        </p:nvCxnSpPr>
        <p:spPr>
          <a:xfrm flipV="1">
            <a:off x="3786182" y="3107529"/>
            <a:ext cx="1928826" cy="35719"/>
          </a:xfrm>
          <a:prstGeom prst="line">
            <a:avLst/>
          </a:prstGeom>
          <a:ln w="28575">
            <a:solidFill>
              <a:srgbClr val="4E7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66" idx="0"/>
          </p:cNvCxnSpPr>
          <p:nvPr/>
        </p:nvCxnSpPr>
        <p:spPr>
          <a:xfrm rot="16200000" flipH="1">
            <a:off x="3053942" y="3661173"/>
            <a:ext cx="1714512" cy="1535917"/>
          </a:xfrm>
          <a:prstGeom prst="line">
            <a:avLst/>
          </a:prstGeom>
          <a:ln w="28575">
            <a:solidFill>
              <a:srgbClr val="4E7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68" idx="4"/>
            <a:endCxn id="53" idx="0"/>
          </p:cNvCxnSpPr>
          <p:nvPr/>
        </p:nvCxnSpPr>
        <p:spPr>
          <a:xfrm rot="5400000">
            <a:off x="1984870" y="3913704"/>
            <a:ext cx="571504" cy="30725"/>
          </a:xfrm>
          <a:prstGeom prst="line">
            <a:avLst/>
          </a:prstGeom>
          <a:ln w="28575">
            <a:solidFill>
              <a:srgbClr val="4E7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67" idx="0"/>
            <a:endCxn id="24" idx="4"/>
          </p:cNvCxnSpPr>
          <p:nvPr/>
        </p:nvCxnSpPr>
        <p:spPr>
          <a:xfrm rot="16200000" flipV="1">
            <a:off x="6918246" y="3833118"/>
            <a:ext cx="593751" cy="71268"/>
          </a:xfrm>
          <a:prstGeom prst="line">
            <a:avLst/>
          </a:prstGeom>
          <a:ln w="28575">
            <a:solidFill>
              <a:srgbClr val="4E7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4786314" y="3571876"/>
            <a:ext cx="1785950" cy="1643074"/>
          </a:xfrm>
          <a:prstGeom prst="line">
            <a:avLst/>
          </a:prstGeom>
          <a:ln w="28575">
            <a:solidFill>
              <a:srgbClr val="4E7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81126" y="0"/>
            <a:ext cx="63172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Актуальность выбранной темы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layer.myshared.ru/625300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214554"/>
            <a:ext cx="6929486" cy="64294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2.Безопасный путь в лицей (школу, ДОУ)</a:t>
            </a:r>
            <a:r>
              <a:rPr 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другие учреждения</a:t>
            </a:r>
            <a:r>
              <a:rPr lang="ru-RU" sz="4800" b="1" u="sng" dirty="0" smtClean="0">
                <a:solidFill>
                  <a:srgbClr val="0070C0"/>
                </a:solidFill>
              </a:rPr>
              <a:t/>
            </a:r>
            <a:br>
              <a:rPr lang="ru-RU" sz="4800" b="1" u="sng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Участки повышенной опасности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b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215082"/>
            <a:ext cx="4143404" cy="142876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14546" y="2901545"/>
            <a:ext cx="5572164" cy="2554545"/>
          </a:xfrm>
          <a:prstGeom prst="rect">
            <a:avLst/>
          </a:prstGeom>
          <a:solidFill>
            <a:srgbClr val="F5F7E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выход из дома переход  проезжей части       (дорожные ловушки);</a:t>
            </a:r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переход проезжей части на перекрестках;</a:t>
            </a:r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посадка в общественный транспорт (остановка) и выход из него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(если ребенок пользуется транспортом);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заключительный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переход проезжей части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вход в школу.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layer.myshared.ru/625300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71612"/>
            <a:ext cx="6929486" cy="64294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215082"/>
            <a:ext cx="4143404" cy="142876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3108" y="3330453"/>
            <a:ext cx="5786478" cy="400110"/>
          </a:xfrm>
          <a:prstGeom prst="rect">
            <a:avLst/>
          </a:prstGeom>
          <a:solidFill>
            <a:srgbClr val="F5F7E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C:\Users\Николай\Pictures\велосипед+пешеход\1425539112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428868"/>
            <a:ext cx="5357817" cy="3214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3108" y="10001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двойному  тротуару, с велосипедной дорожкой идти по пешеходной стороне держать ребёнка за запястье, взрослый ближе к велосипедной дорожке;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layer.myshared.ru/625300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71612"/>
            <a:ext cx="6929486" cy="64294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Просмотр видеоролика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215082"/>
            <a:ext cx="4143404" cy="142876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2511</TotalTime>
  <Words>322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Родительское собрание  в 1 классе  «Разработка маршрута  «Дом - школа - дом»</vt:lpstr>
      <vt:lpstr>   </vt:lpstr>
      <vt:lpstr> Цель: активизация деятельности родителей  по повышению безопасности движения ребенка в школу и обратно.  </vt:lpstr>
      <vt:lpstr>Слайд 4</vt:lpstr>
      <vt:lpstr> </vt:lpstr>
      <vt:lpstr>Слайд 6</vt:lpstr>
      <vt:lpstr>2.Безопасный путь в лицей (школу, ДОУ) и другие учреждения Участки повышенной опасности:   </vt:lpstr>
      <vt:lpstr>   </vt:lpstr>
      <vt:lpstr>  Просмотр видеоролика </vt:lpstr>
      <vt:lpstr>Слайд 10</vt:lpstr>
      <vt:lpstr>   </vt:lpstr>
      <vt:lpstr>«Памятки» позволяют  продолжить работу по закреплению правил дорожного движения. Внимательно их прочитайте и руководствуйтесь ими в жизни.</vt:lpstr>
      <vt:lpstr>   </vt:lpstr>
      <vt:lpstr>   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«Родительское собрание  как ресурс формирования безопасного поведения  школьников на дороге»</dc:title>
  <dc:creator>Николай</dc:creator>
  <cp:lastModifiedBy>Николай</cp:lastModifiedBy>
  <cp:revision>78</cp:revision>
  <dcterms:created xsi:type="dcterms:W3CDTF">2015-05-07T14:13:39Z</dcterms:created>
  <dcterms:modified xsi:type="dcterms:W3CDTF">2016-11-01T15:13:01Z</dcterms:modified>
</cp:coreProperties>
</file>