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990000"/>
    <a:srgbClr val="D13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296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B7AD-F364-49D3-B825-B7D21282F990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E532-B4EC-4689-B933-AA8C219E0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8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B7AD-F364-49D3-B825-B7D21282F990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E532-B4EC-4689-B933-AA8C219E0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6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B7AD-F364-49D3-B825-B7D21282F990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E532-B4EC-4689-B933-AA8C219E0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11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B7AD-F364-49D3-B825-B7D21282F990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E532-B4EC-4689-B933-AA8C219E0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1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B7AD-F364-49D3-B825-B7D21282F990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E532-B4EC-4689-B933-AA8C219E0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2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B7AD-F364-49D3-B825-B7D21282F990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E532-B4EC-4689-B933-AA8C219E0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1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B7AD-F364-49D3-B825-B7D21282F990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E532-B4EC-4689-B933-AA8C219E0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B7AD-F364-49D3-B825-B7D21282F990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E532-B4EC-4689-B933-AA8C219E0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9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B7AD-F364-49D3-B825-B7D21282F990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E532-B4EC-4689-B933-AA8C219E0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12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B7AD-F364-49D3-B825-B7D21282F990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E532-B4EC-4689-B933-AA8C219E0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2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B7AD-F364-49D3-B825-B7D21282F990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E532-B4EC-4689-B933-AA8C219E0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60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7B7AD-F364-49D3-B825-B7D21282F990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CE532-B4EC-4689-B933-AA8C219E0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89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-4764" y="0"/>
            <a:ext cx="4695825" cy="6858000"/>
          </a:xfrm>
          <a:prstGeom prst="frame">
            <a:avLst>
              <a:gd name="adj1" fmla="val 1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5210175" y="0"/>
            <a:ext cx="4695825" cy="6858000"/>
          </a:xfrm>
          <a:prstGeom prst="frame">
            <a:avLst>
              <a:gd name="adj1" fmla="val 1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5" y="85725"/>
            <a:ext cx="4514850" cy="6677025"/>
          </a:xfrm>
          <a:prstGeom prst="rect">
            <a:avLst/>
          </a:prstGeom>
          <a:solidFill>
            <a:schemeClr val="bg1"/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00662" y="85724"/>
            <a:ext cx="4514850" cy="6677025"/>
          </a:xfrm>
          <a:prstGeom prst="rect">
            <a:avLst/>
          </a:prstGeom>
          <a:solidFill>
            <a:schemeClr val="bg1"/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yt3.ggpht.com/a-/AJLlDp3svDw5CBrJgpimrod_EjjkGwMe1s3cMqV59Q=s900-mo-c-c0xffffffff-rj-k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59544"/>
            <a:ext cx="907256" cy="90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255" y="159545"/>
            <a:ext cx="1040984" cy="11079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65649" y="159544"/>
            <a:ext cx="263485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b="0" cap="none" spc="0" dirty="0">
                <a:ln w="0"/>
                <a:solidFill>
                  <a:srgbClr val="0070C0"/>
                </a:solidFill>
                <a:latin typeface="Arbat" pitchFamily="2" charset="0"/>
              </a:rPr>
              <a:t>Муниципальное автономное дошкольное образовательное учреждение «Радость» комбинированного вида  </a:t>
            </a:r>
          </a:p>
          <a:p>
            <a:pPr algn="ctr"/>
            <a:r>
              <a:rPr lang="ru-RU" sz="1100" b="0" cap="none" spc="0" dirty="0">
                <a:ln w="0"/>
                <a:solidFill>
                  <a:srgbClr val="0070C0"/>
                </a:solidFill>
                <a:latin typeface="Arbat" pitchFamily="2" charset="0"/>
              </a:rPr>
              <a:t>структурное подразделение- </a:t>
            </a:r>
          </a:p>
          <a:p>
            <a:pPr algn="ctr"/>
            <a:r>
              <a:rPr lang="ru-RU" sz="1100" b="0" cap="none" spc="0" dirty="0">
                <a:ln w="0"/>
                <a:solidFill>
                  <a:srgbClr val="0070C0"/>
                </a:solidFill>
                <a:latin typeface="Arbat" pitchFamily="2" charset="0"/>
              </a:rPr>
              <a:t>детский сад № 209 «</a:t>
            </a:r>
            <a:r>
              <a:rPr lang="ru-RU" sz="1100" b="0" cap="none" spc="0" dirty="0" err="1">
                <a:ln w="0"/>
                <a:solidFill>
                  <a:srgbClr val="0070C0"/>
                </a:solidFill>
                <a:latin typeface="Arbat" pitchFamily="2" charset="0"/>
              </a:rPr>
              <a:t>Мультиград</a:t>
            </a:r>
            <a:r>
              <a:rPr lang="ru-RU" sz="1100" b="0" cap="none" spc="0" dirty="0">
                <a:ln w="0"/>
                <a:solidFill>
                  <a:srgbClr val="0070C0"/>
                </a:solidFill>
                <a:latin typeface="Arbat" pitchFamily="2" charset="0"/>
              </a:rPr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13090" y="1369513"/>
            <a:ext cx="34899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CenturyOldStyleCyr" panose="020B0800000000000000" pitchFamily="34" charset="0"/>
              </a:rPr>
              <a:t>Академия </a:t>
            </a:r>
          </a:p>
          <a:p>
            <a:pPr algn="ctr"/>
            <a:r>
              <a:rPr lang="ru-RU" sz="2400" b="1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CenturyOldStyleCyr" panose="020B0800000000000000" pitchFamily="34" charset="0"/>
              </a:rPr>
              <a:t>родительского собрания</a:t>
            </a:r>
            <a:endParaRPr lang="ru-RU" sz="2400" b="1" cap="none" spc="0" dirty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CenturyOldStyleCyr" panose="020B0800000000000000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0175" y="2110791"/>
            <a:ext cx="469582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«Гармония </a:t>
            </a:r>
            <a:r>
              <a:rPr lang="uk-UA" sz="4000" b="1" dirty="0" err="1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детства</a:t>
            </a:r>
            <a:r>
              <a:rPr lang="uk-UA" sz="4000" b="1" dirty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. </a:t>
            </a:r>
          </a:p>
          <a:p>
            <a:pPr algn="ctr"/>
            <a:r>
              <a:rPr lang="uk-UA" sz="4000" b="1" dirty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Не </a:t>
            </a:r>
            <a:r>
              <a:rPr lang="uk-UA" sz="4000" b="1" dirty="0" err="1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талантливых</a:t>
            </a:r>
            <a:r>
              <a:rPr lang="uk-UA" sz="4000" b="1" dirty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uk-UA" sz="4000" b="1" dirty="0" err="1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детей</a:t>
            </a:r>
            <a:r>
              <a:rPr lang="uk-UA" sz="4000" b="1" dirty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 </a:t>
            </a:r>
          </a:p>
          <a:p>
            <a:pPr algn="ctr"/>
            <a:r>
              <a:rPr lang="uk-UA" sz="4000" b="1" dirty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не </a:t>
            </a:r>
            <a:r>
              <a:rPr lang="uk-UA" sz="4000" b="1" dirty="0" err="1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бывает</a:t>
            </a:r>
            <a:r>
              <a:rPr lang="uk-UA" sz="4000" b="1" dirty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»</a:t>
            </a:r>
            <a:endParaRPr lang="ru-RU" sz="4000" b="1" cap="none" spc="0" dirty="0">
              <a:ln w="0"/>
              <a:solidFill>
                <a:srgbClr val="99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1026" name="Picture 2" descr="http://ribkazoloto.68edu.ru/wp-content/uploads/2014/09/kons_centr.gif">
            <a:extLst>
              <a:ext uri="{FF2B5EF4-FFF2-40B4-BE49-F238E27FC236}">
                <a16:creationId xmlns:a16="http://schemas.microsoft.com/office/drawing/2014/main" id="{394DEDDB-0A7D-4D14-AE7C-8D02AF12F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5667" y1="37531" x2="19667" y2="37281"/>
                        <a14:foregroundMark x1="27833" y1="38115" x2="30417" y2="39450"/>
                        <a14:foregroundMark x1="11083" y1="55713" x2="13167" y2="63720"/>
                        <a14:foregroundMark x1="13167" y1="63720" x2="18583" y2="67890"/>
                        <a14:foregroundMark x1="24833" y1="62969" x2="26333" y2="62969"/>
                        <a14:foregroundMark x1="28250" y1="63386" x2="25917" y2="64053"/>
                        <a14:foregroundMark x1="23917" y1="60634" x2="23500" y2="61051"/>
                        <a14:foregroundMark x1="66083" y1="33611" x2="66333" y2="33445"/>
                        <a14:foregroundMark x1="69083" y1="40534" x2="75917" y2="36447"/>
                        <a14:foregroundMark x1="75917" y1="36447" x2="76833" y2="34112"/>
                        <a14:foregroundMark x1="71250" y1="43286" x2="70417" y2="42619"/>
                        <a14:foregroundMark x1="70417" y1="42619" x2="70417" y2="42619"/>
                        <a14:foregroundMark x1="34250" y1="75813" x2="40000" y2="80817"/>
                        <a14:foregroundMark x1="40000" y1="80817" x2="46417" y2="77148"/>
                        <a14:foregroundMark x1="46417" y1="77148" x2="46417" y2="77148"/>
                        <a14:foregroundMark x1="45750" y1="74979" x2="47500" y2="74145"/>
                        <a14:foregroundMark x1="55000" y1="66222" x2="55000" y2="67473"/>
                        <a14:foregroundMark x1="60750" y1="67890" x2="62667" y2="67056"/>
                        <a14:foregroundMark x1="39750" y1="70475" x2="40250" y2="71560"/>
                        <a14:foregroundMark x1="30833" y1="79483" x2="30417" y2="80567"/>
                        <a14:foregroundMark x1="28917" y1="82485" x2="30167" y2="81568"/>
                        <a14:foregroundMark x1="40833" y1="70225" x2="40000" y2="69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738" y="3107452"/>
            <a:ext cx="4186698" cy="41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13A585-36F2-4869-AD14-E5AEFB979118}"/>
              </a:ext>
            </a:extLst>
          </p:cNvPr>
          <p:cNvSpPr txBox="1"/>
          <p:nvPr/>
        </p:nvSpPr>
        <p:spPr>
          <a:xfrm>
            <a:off x="42862" y="501361"/>
            <a:ext cx="460057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«Талант похож на жемчужину, заключённую в раковине. Иногда раковины бывают открыты, и в этом случае талант ребёнка очевиден: он прекрасно рисует, поёт, сочиняет стихи, музыку, складывает в уме трёхзначные числа… Нужно очень постараться, чтобы не заметить очевидное - этот ребёнок - талант. Таких детей очень мало».</a:t>
            </a:r>
          </a:p>
          <a:p>
            <a:pPr algn="ctr"/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Гораздо больше детей с «закрытыми раковинами». Талант есть у каждого ребенка. Но нужно приложить усилия, для того чтобы его разглядеть и развить. </a:t>
            </a:r>
          </a:p>
          <a:p>
            <a:pPr algn="ctr"/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algn="ctr"/>
            <a:r>
              <a:rPr lang="ru-RU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Базу будущего дара надо сформировать! </a:t>
            </a:r>
          </a:p>
          <a:p>
            <a:pPr algn="ctr"/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Разовьёт свой дар малыш или загубит его, во многом зависит от семьи, воспитания, педагогов. </a:t>
            </a:r>
          </a:p>
          <a:p>
            <a:pPr algn="ctr"/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Но сегодня статистика печальна: большинство детей </a:t>
            </a:r>
          </a:p>
          <a:p>
            <a:pPr algn="ctr"/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 8-10 годам теряют свои задатки. </a:t>
            </a:r>
          </a:p>
          <a:p>
            <a:pPr algn="ctr"/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Задатки каждый малыш, действительно получает с рождения, их заложили мама и папа. Конечно. Все родители понимают, что задатки ребёнка надо развивать, превращая их в способности. </a:t>
            </a:r>
          </a:p>
          <a:p>
            <a:pPr algn="ctr"/>
            <a:r>
              <a:rPr lang="ru-RU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И тогда ребенок достигнет успеха!!!</a:t>
            </a:r>
          </a:p>
        </p:txBody>
      </p:sp>
    </p:spTree>
    <p:extLst>
      <p:ext uri="{BB962C8B-B14F-4D97-AF65-F5344CB8AC3E}">
        <p14:creationId xmlns:p14="http://schemas.microsoft.com/office/powerpoint/2010/main" val="184503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4695825" cy="6858000"/>
          </a:xfrm>
          <a:prstGeom prst="frame">
            <a:avLst>
              <a:gd name="adj1" fmla="val 1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5210175" y="0"/>
            <a:ext cx="4695825" cy="6858000"/>
          </a:xfrm>
          <a:prstGeom prst="frame">
            <a:avLst>
              <a:gd name="adj1" fmla="val 1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5" y="85725"/>
            <a:ext cx="4514850" cy="6677025"/>
          </a:xfrm>
          <a:prstGeom prst="rect">
            <a:avLst/>
          </a:prstGeom>
          <a:solidFill>
            <a:schemeClr val="bg1"/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00661" y="85724"/>
            <a:ext cx="4514850" cy="6677025"/>
          </a:xfrm>
          <a:prstGeom prst="rect">
            <a:avLst/>
          </a:prstGeom>
          <a:solidFill>
            <a:schemeClr val="bg1"/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A104C5-6CF9-4980-BBA1-D58346A264BB}"/>
              </a:ext>
            </a:extLst>
          </p:cNvPr>
          <p:cNvSpPr txBox="1"/>
          <p:nvPr/>
        </p:nvSpPr>
        <p:spPr>
          <a:xfrm>
            <a:off x="26193" y="6047"/>
            <a:ext cx="4643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Круглый стол с практическими рекомендациями: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AB21A-8FA7-443C-9ECE-A11772A484B6}"/>
              </a:ext>
            </a:extLst>
          </p:cNvPr>
          <p:cNvSpPr txBox="1"/>
          <p:nvPr/>
        </p:nvSpPr>
        <p:spPr>
          <a:xfrm>
            <a:off x="42862" y="737366"/>
            <a:ext cx="455771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Цель: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Знакомство с признаками одаренности детей;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Создание условий для развития и реализации способностей одаренных детей;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Активизация и поощрения творческой деятельности.</a:t>
            </a:r>
          </a:p>
          <a:p>
            <a:pPr lvl="0" algn="ctr"/>
            <a:r>
              <a:rPr lang="ru-RU" sz="2400" b="1" u="sng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Детская одаренность </a:t>
            </a:r>
          </a:p>
          <a:p>
            <a:pPr lvl="0" algn="ctr"/>
            <a:r>
              <a:rPr lang="ru-RU" b="1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– социально – общественная проблема. </a:t>
            </a:r>
          </a:p>
          <a:p>
            <a:pPr lvl="0" algn="just"/>
            <a:r>
              <a:rPr lang="ru-RU" b="1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История знает случаи, когда многие выдающиеся люди уже с детства блистали незаурядными способностями. С другой стороны, выдающиеся умственные или творческие проявления ребенка могут оказаться лишь чем – то временным.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D06A4F-9033-45B2-A94D-0F2E35217757}"/>
              </a:ext>
            </a:extLst>
          </p:cNvPr>
          <p:cNvSpPr txBox="1"/>
          <p:nvPr/>
        </p:nvSpPr>
        <p:spPr>
          <a:xfrm>
            <a:off x="71652" y="4135183"/>
            <a:ext cx="4597978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Дошкольный возраст – </a:t>
            </a:r>
            <a:r>
              <a:rPr lang="ru-RU" sz="2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период впитывания, накопления знаний, период усвоения нового.</a:t>
            </a:r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algn="just"/>
            <a:endParaRPr lang="ru-RU" sz="700" b="1" u="sng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algn="just"/>
            <a:r>
              <a:rPr lang="ru-RU" sz="1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Фундаментальный вклад в изучение способностей человека был сделан в трудах выдающихся российских психологов Б.М. Теплова и С.Л. Рубинштейна. По мнению Б.М. Теплова - понятие одаренности имеет комплексный, синтетический характер и тесно связано с конкретными требованиями, которые предъявляет человеку практическая деятельность. Б.М. Теплов подчеркивает, что бессмысленно говорить об "одаренности вообще", поскольку возможна лишь одаренность к чему-либо, т.е. к какой-либо деятельности. </a:t>
            </a:r>
          </a:p>
          <a:p>
            <a:pPr algn="just"/>
            <a:endParaRPr lang="ru-RU" sz="1600" dirty="0"/>
          </a:p>
          <a:p>
            <a:pPr algn="ctr"/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30673A-B199-4662-83ED-C900FB352A68}"/>
              </a:ext>
            </a:extLst>
          </p:cNvPr>
          <p:cNvSpPr txBox="1"/>
          <p:nvPr/>
        </p:nvSpPr>
        <p:spPr>
          <a:xfrm>
            <a:off x="5255420" y="192233"/>
            <a:ext cx="4605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Одаренный ребенок </a:t>
            </a:r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– это ребенок, который выделяется яркими, очевидными, иногда выдающимися достижениями (или имеет внутренние предпосылки для таких достижений) в том или ином виде деятельности.</a:t>
            </a:r>
          </a:p>
          <a:p>
            <a:pPr marL="2965450" algn="ctr"/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Б.М. Теплов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C0B953-3575-42D3-B951-65DB6FE9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698" b="81025" l="12473" r="87473">
                        <a14:foregroundMark x1="9130" y1="34036" x2="7823" y2="35859"/>
                        <a14:foregroundMark x1="7823" y1="35859" x2="8753" y2="44733"/>
                        <a14:foregroundMark x1="8753" y1="44733" x2="9137" y2="45102"/>
                        <a14:foregroundMark x1="34884" y1="84733" x2="56182" y2="86797"/>
                        <a14:foregroundMark x1="56182" y1="86797" x2="66685" y2="86291"/>
                        <a14:foregroundMark x1="66685" y1="86291" x2="75656" y2="86291"/>
                        <a14:foregroundMark x1="75656" y1="86291" x2="82604" y2="85137"/>
                        <a14:foregroundMark x1="90051" y1="57072" x2="90755" y2="46753"/>
                        <a14:foregroundMark x1="90755" y1="46753" x2="94420" y2="37734"/>
                        <a14:foregroundMark x1="94420" y1="37734" x2="89974" y2="34458"/>
                        <a14:foregroundMark x1="51369" y1="10318" x2="43709" y2="6926"/>
                        <a14:foregroundMark x1="43709" y1="6926" x2="38886" y2="9883"/>
                        <a14:foregroundMark x1="13786" y1="30580" x2="13712" y2="30830"/>
                        <a14:foregroundMark x1="48971" y1="10727" x2="49453" y2="10606"/>
                        <a14:foregroundMark x1="49453" y1="10606" x2="50784" y2="10817"/>
                        <a14:foregroundMark x1="89053" y1="32053" x2="92670" y2="34704"/>
                        <a14:foregroundMark x1="92670" y1="34704" x2="94092" y2="42496"/>
                        <a14:foregroundMark x1="89807" y1="45013" x2="87903" y2="46131"/>
                        <a14:foregroundMark x1="94092" y1="42496" x2="90561" y2="44570"/>
                        <a14:foregroundMark x1="84266" y1="46428" x2="56455" y2="47330"/>
                        <a14:foregroundMark x1="56455" y1="47330" x2="50547" y2="49639"/>
                        <a14:foregroundMark x1="50547" y1="49639" x2="49289" y2="55556"/>
                        <a14:foregroundMark x1="38495" y1="36610" x2="38621" y2="36724"/>
                        <a14:foregroundMark x1="30088" y1="29004" x2="38170" y2="36316"/>
                        <a14:foregroundMark x1="38621" y1="36724" x2="40810" y2="37662"/>
                        <a14:foregroundMark x1="47213" y1="30184" x2="51751" y2="32179"/>
                        <a14:foregroundMark x1="46663" y1="29942" x2="47114" y2="30140"/>
                        <a14:foregroundMark x1="44201" y1="30447" x2="50602" y2="34127"/>
                        <a14:foregroundMark x1="50602" y1="34127" x2="57002" y2="32900"/>
                        <a14:foregroundMark x1="47356" y1="29639" x2="43982" y2="28499"/>
                        <a14:foregroundMark x1="57002" y1="32900" x2="48967" y2="30184"/>
                        <a14:foregroundMark x1="43982" y1="28499" x2="43271" y2="33478"/>
                        <a14:foregroundMark x1="66575" y1="29942" x2="61926" y2="35714"/>
                        <a14:foregroundMark x1="61926" y1="35714" x2="67177" y2="39827"/>
                        <a14:foregroundMark x1="67177" y1="39827" x2="67670" y2="31385"/>
                        <a14:foregroundMark x1="67670" y1="31385" x2="67177" y2="31241"/>
                        <a14:foregroundMark x1="13548" y1="35891" x2="18271" y2="37590"/>
                        <a14:foregroundMark x1="18271" y1="37590" x2="48578" y2="17893"/>
                        <a14:foregroundMark x1="48578" y1="17893" x2="61269" y2="23232"/>
                        <a14:foregroundMark x1="61269" y1="23232" x2="85394" y2="38889"/>
                        <a14:foregroundMark x1="85394" y1="38889" x2="81346" y2="32684"/>
                        <a14:foregroundMark x1="81346" y1="32684" x2="56531" y2="16805"/>
                        <a14:foregroundMark x1="34270" y1="21261" x2="19912" y2="31746"/>
                        <a14:foregroundMark x1="19912" y1="31746" x2="18664" y2="32279"/>
                        <a14:foregroundMark x1="52735" y1="13925" x2="50328" y2="12698"/>
                        <a14:foregroundMark x1="50875" y1="21429" x2="51641" y2="27273"/>
                        <a14:foregroundMark x1="65139" y1="66870" x2="65404" y2="67729"/>
                        <a14:foregroundMark x1="29595" y1="61400" x2="29595" y2="61400"/>
                        <a14:foregroundMark x1="51313" y1="22367" x2="48742" y2="22944"/>
                        <a14:foregroundMark x1="51149" y1="22944" x2="47648" y2="22944"/>
                        <a14:foregroundMark x1="47812" y1="22367" x2="51422" y2="20491"/>
                        <a14:foregroundMark x1="49234" y1="22150" x2="51751" y2="20851"/>
                        <a14:backgroundMark x1="20186" y1="80808" x2="33807" y2="82035"/>
                        <a14:backgroundMark x1="22210" y1="82251" x2="28337" y2="86147"/>
                        <a14:backgroundMark x1="28337" y1="86147" x2="33972" y2="83550"/>
                        <a14:backgroundMark x1="33972" y1="83550" x2="21663" y2="81962"/>
                        <a14:backgroundMark x1="21663" y1="81962" x2="31400" y2="84199"/>
                        <a14:backgroundMark x1="32330" y1="84704" x2="31018" y2="84704"/>
                        <a14:backgroundMark x1="31018" y1="84704" x2="32877" y2="84199"/>
                        <a14:backgroundMark x1="32495" y1="84416" x2="32877" y2="84199"/>
                        <a14:backgroundMark x1="35066" y1="85209" x2="32495" y2="83694"/>
                        <a14:backgroundMark x1="55853" y1="87879" x2="54540" y2="89322"/>
                        <a14:backgroundMark x1="41521" y1="82035" x2="48031" y2="81313"/>
                        <a14:backgroundMark x1="48031" y1="81313" x2="51805" y2="82251"/>
                        <a14:backgroundMark x1="89278" y1="61400" x2="87965" y2="78066"/>
                        <a14:backgroundMark x1="87965" y1="78066" x2="83534" y2="84416"/>
                        <a14:backgroundMark x1="83534" y1="84416" x2="90919" y2="70202"/>
                        <a14:backgroundMark x1="90919" y1="70202" x2="89880" y2="63131"/>
                        <a14:backgroundMark x1="89880" y1="57792" x2="90044" y2="55844"/>
                        <a14:backgroundMark x1="83807" y1="84199" x2="83260" y2="83694"/>
                        <a14:backgroundMark x1="89661" y1="57071" x2="90591" y2="55628"/>
                        <a14:backgroundMark x1="83042" y1="83478" x2="84683" y2="81025"/>
                        <a14:backgroundMark x1="90427" y1="58514" x2="90427" y2="61688"/>
                        <a14:backgroundMark x1="87856" y1="59957" x2="89497" y2="61183"/>
                        <a14:backgroundMark x1="9902" y1="36003" x2="15646" y2="33622"/>
                        <a14:backgroundMark x1="15646" y1="33622" x2="17451" y2="31818"/>
                        <a14:backgroundMark x1="11926" y1="36219" x2="41357" y2="15440"/>
                        <a14:backgroundMark x1="41357" y1="15440" x2="34902" y2="13781"/>
                        <a14:backgroundMark x1="34902" y1="13781" x2="9519" y2="28932"/>
                        <a14:backgroundMark x1="4923" y1="28716" x2="10120" y2="33478"/>
                        <a14:backgroundMark x1="10120" y1="33478" x2="16575" y2="28571"/>
                        <a14:backgroundMark x1="16575" y1="28571" x2="8643" y2="32395"/>
                        <a14:backgroundMark x1="8643" y1="32395" x2="15427" y2="26046"/>
                        <a14:backgroundMark x1="14661" y1="26551" x2="14114" y2="29437"/>
                        <a14:backgroundMark x1="14497" y1="31385" x2="13567" y2="32323"/>
                        <a14:backgroundMark x1="14880" y1="32828" x2="11543" y2="36219"/>
                        <a14:backgroundMark x1="10284" y1="27706" x2="14497" y2="33766"/>
                        <a14:backgroundMark x1="14497" y1="33766" x2="13786" y2="32107"/>
                        <a14:backgroundMark x1="24070" y1="23377" x2="43654" y2="15440"/>
                        <a14:backgroundMark x1="43654" y1="15440" x2="49289" y2="11400"/>
                        <a14:backgroundMark x1="49289" y1="11400" x2="35722" y2="10750"/>
                        <a14:backgroundMark x1="35722" y1="10750" x2="24289" y2="17172"/>
                        <a14:backgroundMark x1="24289" y1="17172" x2="30088" y2="14791"/>
                        <a14:backgroundMark x1="30088" y1="14791" x2="34628" y2="9380"/>
                        <a14:backgroundMark x1="34628" y1="9380" x2="30689" y2="15296"/>
                        <a14:backgroundMark x1="30689" y1="15296" x2="42670" y2="11688"/>
                        <a14:backgroundMark x1="42670" y1="11688" x2="48851" y2="12554"/>
                        <a14:backgroundMark x1="48851" y1="12554" x2="39770" y2="16667"/>
                        <a14:backgroundMark x1="39770" y1="16667" x2="45460" y2="13131"/>
                        <a14:backgroundMark x1="45460" y1="13131" x2="41685" y2="12482"/>
                        <a14:backgroundMark x1="29212" y1="15584" x2="22046" y2="16450"/>
                        <a14:backgroundMark x1="22046" y1="16450" x2="28556" y2="12915"/>
                        <a14:backgroundMark x1="28556" y1="12915" x2="22921" y2="18831"/>
                        <a14:backgroundMark x1="22921" y1="18831" x2="28446" y2="15873"/>
                        <a14:backgroundMark x1="28446" y1="15873" x2="23687" y2="20491"/>
                        <a14:backgroundMark x1="52675" y1="13770" x2="94092" y2="33189"/>
                        <a14:backgroundMark x1="48851" y1="11977" x2="50315" y2="12663"/>
                        <a14:backgroundMark x1="94092" y1="33189" x2="95022" y2="33333"/>
                        <a14:backgroundMark x1="50547" y1="11255" x2="69092" y2="15368"/>
                        <a14:backgroundMark x1="68709" y1="14863" x2="62199" y2="15729"/>
                        <a14:backgroundMark x1="62199" y1="15729" x2="68654" y2="15007"/>
                        <a14:backgroundMark x1="68654" y1="15007" x2="73140" y2="21284"/>
                        <a14:backgroundMark x1="73140" y1="21284" x2="79923" y2="26263"/>
                        <a14:backgroundMark x1="63184" y1="12193" x2="61160" y2="14141"/>
                        <a14:backgroundMark x1="61160" y1="14141" x2="67232" y2="16739"/>
                        <a14:backgroundMark x1="67232" y1="16739" x2="67451" y2="16595"/>
                        <a14:backgroundMark x1="61379" y1="13203" x2="61379" y2="13203"/>
                        <a14:backgroundMark x1="61543" y1="12482" x2="59737" y2="12193"/>
                        <a14:backgroundMark x1="60066" y1="12193" x2="64661" y2="12915"/>
                        <a14:backgroundMark x1="60832" y1="12193" x2="62090" y2="12915"/>
                        <a14:backgroundMark x1="66904" y1="16306" x2="70350" y2="19481"/>
                        <a14:backgroundMark x1="65591" y1="13925" x2="69475" y2="17821"/>
                        <a14:backgroundMark x1="70022" y1="19986" x2="69803" y2="19697"/>
                        <a14:backgroundMark x1="49617" y1="7864" x2="49398" y2="8802"/>
                        <a14:backgroundMark x1="79759" y1="29942" x2="90974" y2="37157"/>
                        <a14:backgroundMark x1="90974" y1="37157" x2="91302" y2="37662"/>
                        <a14:backgroundMark x1="82713" y1="28932" x2="88731" y2="32540"/>
                        <a14:backgroundMark x1="88731" y1="32540" x2="89114" y2="33766"/>
                        <a14:backgroundMark x1="89661" y1="33045" x2="88567" y2="34776"/>
                        <a14:backgroundMark x1="70733" y1="15368" x2="69803" y2="23160"/>
                        <a14:backgroundMark x1="69803" y1="23160" x2="75383" y2="19481"/>
                        <a14:backgroundMark x1="75383" y1="19481" x2="70241" y2="15584"/>
                        <a14:backgroundMark x1="70241" y1="15584" x2="69639" y2="15584"/>
                        <a14:backgroundMark x1="76258" y1="20202" x2="70022" y2="20274"/>
                        <a14:backgroundMark x1="70022" y1="20274" x2="72374" y2="18543"/>
                        <a14:backgroundMark x1="89497" y1="30159" x2="90044" y2="30664"/>
                        <a14:backgroundMark x1="89497" y1="29437" x2="88950" y2="30375"/>
                        <a14:backgroundMark x1="89278" y1="43939" x2="82877" y2="44228"/>
                        <a14:backgroundMark x1="82877" y1="44228" x2="88403" y2="47763"/>
                        <a14:backgroundMark x1="88403" y1="47763" x2="90755" y2="43939"/>
                        <a14:backgroundMark x1="39497" y1="72294" x2="41685" y2="71573"/>
                        <a14:backgroundMark x1="40427" y1="71140" x2="43709" y2="64574"/>
                        <a14:backgroundMark x1="43709" y1="64574" x2="43162" y2="59019"/>
                        <a14:backgroundMark x1="27735" y1="73088" x2="33862" y2="74242"/>
                        <a14:backgroundMark x1="33862" y1="74242" x2="40208" y2="73521"/>
                        <a14:backgroundMark x1="40208" y1="73521" x2="46663" y2="74242"/>
                        <a14:backgroundMark x1="38020" y1="39610" x2="38895" y2="30808"/>
                        <a14:backgroundMark x1="38895" y1="30808" x2="43217" y2="25180"/>
                        <a14:backgroundMark x1="43217" y1="25180" x2="45350" y2="23593"/>
                        <a14:backgroundMark x1="51864" y1="21665" x2="53993" y2="22367"/>
                        <a14:backgroundMark x1="48304" y1="20491" x2="50885" y2="21342"/>
                        <a14:backgroundMark x1="47593" y1="29149" x2="50328" y2="29149"/>
                        <a14:backgroundMark x1="65591" y1="63853" x2="66138" y2="66522"/>
                        <a14:backgroundMark x1="64661" y1="67965" x2="65427" y2="72078"/>
                        <a14:backgroundMark x1="65427" y1="57792" x2="65427" y2="57792"/>
                        <a14:backgroundMark x1="28282" y1="56349" x2="28282" y2="56349"/>
                        <a14:backgroundMark x1="28282" y1="56566" x2="28282" y2="56566"/>
                        <a14:backgroundMark x1="29595" y1="56782" x2="29595" y2="56782"/>
                        <a14:backgroundMark x1="31236" y1="56061" x2="31236" y2="56061"/>
                        <a14:backgroundMark x1="36543" y1="54401" x2="36543" y2="54401"/>
                        <a14:backgroundMark x1="38567" y1="56349" x2="38567" y2="56349"/>
                        <a14:backgroundMark x1="34190" y1="67027" x2="34190" y2="67027"/>
                        <a14:backgroundMark x1="34519" y1="62410" x2="34519" y2="62410"/>
                        <a14:backgroundMark x1="31018" y1="77706" x2="55799" y2="79726"/>
                        <a14:backgroundMark x1="55799" y1="79726" x2="63020" y2="78860"/>
                        <a14:backgroundMark x1="63020" y1="78860" x2="66028" y2="78860"/>
                        <a14:backgroundMark x1="28118" y1="79365" x2="34026" y2="74820"/>
                        <a14:backgroundMark x1="34026" y1="74820" x2="38074" y2="79004"/>
                        <a14:backgroundMark x1="38074" y1="79004" x2="43709" y2="80159"/>
                        <a14:backgroundMark x1="43709" y1="80159" x2="72538" y2="75830"/>
                        <a14:backgroundMark x1="72538" y1="75830" x2="67615" y2="77706"/>
                        <a14:backgroundMark x1="67615" y1="77706" x2="73249" y2="79509"/>
                        <a14:backgroundMark x1="73249" y1="79509" x2="67013" y2="80014"/>
                        <a14:backgroundMark x1="67013" y1="80014" x2="75328" y2="81385"/>
                        <a14:backgroundMark x1="75328" y1="81385" x2="57440" y2="79582"/>
                        <a14:backgroundMark x1="57440" y1="79582" x2="64606" y2="80375"/>
                        <a14:backgroundMark x1="64606" y1="80375" x2="58042" y2="77922"/>
                        <a14:backgroundMark x1="58042" y1="77922" x2="63293" y2="79149"/>
                        <a14:backgroundMark x1="63293" y1="79149" x2="54158" y2="77273"/>
                        <a14:backgroundMark x1="54158" y1="77273" x2="59190" y2="79942"/>
                        <a14:backgroundMark x1="59190" y1="79942" x2="47867" y2="76768"/>
                        <a14:backgroundMark x1="47867" y1="76768" x2="34026" y2="77850"/>
                        <a14:backgroundMark x1="34026" y1="77850" x2="40700" y2="78788"/>
                        <a14:backgroundMark x1="40700" y1="78788" x2="30252" y2="75036"/>
                        <a14:backgroundMark x1="30252" y1="75036" x2="14770" y2="74026"/>
                        <a14:backgroundMark x1="14770" y1="74026" x2="18654" y2="69408"/>
                        <a14:backgroundMark x1="18654" y1="69408" x2="13512" y2="66017"/>
                        <a14:backgroundMark x1="13512" y1="66017" x2="14825" y2="59740"/>
                        <a14:backgroundMark x1="14825" y1="59740" x2="14661" y2="52886"/>
                        <a14:backgroundMark x1="14661" y1="52886" x2="9792" y2="47475"/>
                        <a14:backgroundMark x1="9792" y1="47475" x2="21663" y2="52092"/>
                        <a14:backgroundMark x1="21663" y1="52092" x2="18326" y2="65945"/>
                        <a14:backgroundMark x1="18326" y1="65945" x2="15317" y2="60245"/>
                        <a14:backgroundMark x1="15317" y1="60245" x2="15755" y2="69264"/>
                        <a14:backgroundMark x1="20022" y1="76768" x2="14333" y2="65079"/>
                        <a14:backgroundMark x1="14333" y1="65079" x2="16193" y2="58009"/>
                        <a14:backgroundMark x1="16193" y1="58009" x2="16193" y2="58009"/>
                        <a14:backgroundMark x1="16193" y1="57359" x2="14114" y2="49711"/>
                        <a14:backgroundMark x1="14114" y1="49711" x2="14223" y2="57143"/>
                        <a14:backgroundMark x1="14223" y1="57143" x2="14551" y2="56566"/>
                        <a14:backgroundMark x1="12691" y1="49134" x2="15153" y2="50722"/>
                        <a14:backgroundMark x1="9956" y1="44084" x2="10394" y2="47691"/>
                        <a14:backgroundMark x1="15919" y1="55556" x2="15317" y2="59019"/>
                        <a14:backgroundMark x1="15919" y1="68687" x2="17123" y2="74315"/>
                        <a14:backgroundMark x1="17615" y1="69048" x2="18217" y2="76118"/>
                        <a14:backgroundMark x1="18217" y1="76118" x2="18217" y2="76118"/>
                        <a14:backgroundMark x1="20514" y1="74315" x2="21389" y2="81385"/>
                        <a14:backgroundMark x1="21389" y1="81385" x2="21389" y2="81385"/>
                        <a14:backgroundMark x1="14059" y1="59380" x2="16521" y2="59380"/>
                        <a14:backgroundMark x1="19420" y1="77345" x2="20350" y2="75758"/>
                        <a14:backgroundMark x1="20022" y1="80952" x2="20186" y2="79942"/>
                        <a14:backgroundMark x1="19858" y1="75902" x2="18818" y2="76768"/>
                        <a14:backgroundMark x1="25985" y1="76335" x2="29540" y2="77128"/>
                        <a14:backgroundMark x1="36433" y1="75325" x2="41630" y2="76407"/>
                        <a14:backgroundMark x1="41630" y1="76407" x2="43162" y2="75325"/>
                        <a14:backgroundMark x1="50766" y1="75108" x2="51094" y2="78355"/>
                        <a14:backgroundMark x1="57221" y1="75541" x2="57385" y2="77128"/>
                        <a14:backgroundMark x1="42834" y1="75541" x2="58206" y2="76912"/>
                        <a14:backgroundMark x1="58206" y1="76912" x2="55963" y2="76335"/>
                        <a14:backgroundMark x1="59190" y1="76912" x2="61214" y2="76768"/>
                        <a14:backgroundMark x1="52188" y1="80375" x2="56729" y2="80375"/>
                        <a14:backgroundMark x1="56127" y1="80159" x2="55853" y2="81385"/>
                        <a14:backgroundMark x1="58753" y1="80808" x2="57659" y2="80375"/>
                        <a14:backgroundMark x1="57057" y1="80375" x2="57823" y2="79365"/>
                        <a14:backgroundMark x1="58151" y1="76118" x2="59190" y2="77128"/>
                        <a14:backgroundMark x1="59190" y1="76768" x2="59190" y2="76768"/>
                        <a14:backgroundMark x1="59026" y1="76335" x2="59683" y2="76118"/>
                        <a14:backgroundMark x1="59026" y1="75902" x2="59190" y2="75902"/>
                        <a14:backgroundMark x1="59190" y1="75902" x2="59190" y2="75902"/>
                        <a14:backgroundMark x1="70077" y1="78355" x2="70678" y2="80159"/>
                        <a14:backgroundMark x1="70678" y1="79582" x2="70350" y2="78571"/>
                        <a14:backgroundMark x1="69147" y1="78571" x2="70077" y2="78788"/>
                        <a14:backgroundMark x1="70077" y1="78788" x2="70077" y2="78788"/>
                        <a14:backgroundMark x1="89770" y1="58369" x2="90263" y2="54978"/>
                        <a14:backgroundMark x1="88567" y1="59812" x2="90864" y2="58153"/>
                        <a14:backgroundMark x1="89004" y1="58153" x2="91193" y2="58009"/>
                      </a14:backgroundRemoval>
                    </a14:imgEffect>
                  </a14:imgLayer>
                </a14:imgProps>
              </a:ext>
            </a:extLst>
          </a:blip>
          <a:srcRect l="7149" t="6688" r="7553" b="14334"/>
          <a:stretch/>
        </p:blipFill>
        <p:spPr>
          <a:xfrm>
            <a:off x="7893422" y="5445693"/>
            <a:ext cx="1948865" cy="13681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92345EC-7A6F-4A55-81E1-CEB80101DEE0}"/>
              </a:ext>
            </a:extLst>
          </p:cNvPr>
          <p:cNvSpPr txBox="1"/>
          <p:nvPr/>
        </p:nvSpPr>
        <p:spPr>
          <a:xfrm>
            <a:off x="5300661" y="1789930"/>
            <a:ext cx="46053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Виды одаренности: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Одаренность в ремеслах</a:t>
            </a:r>
          </a:p>
          <a:p>
            <a:pPr marL="258763" indent="-176213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спортивная и организационная одаренность</a:t>
            </a:r>
          </a:p>
          <a:p>
            <a:pPr marL="355600" indent="-176213" defTabSz="360363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интеллектуальная одаренность различных видов</a:t>
            </a:r>
          </a:p>
          <a:p>
            <a:pPr marL="438150" indent="-176213" defTabSz="360363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хореографическая, сценическая, литературно-поэтическая одаренность</a:t>
            </a:r>
          </a:p>
          <a:p>
            <a:pPr marL="619125" indent="-176213" defTabSz="360363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изобразительная и музыкальная одаренность</a:t>
            </a:r>
          </a:p>
          <a:p>
            <a:pPr marL="720725" indent="-180975" defTabSz="360363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лидерская одаренность, т.е. способность привлекать, притягивать к себе других людей, вызывать у них чувство симпатии</a:t>
            </a:r>
          </a:p>
          <a:p>
            <a:pPr marL="984250" indent="-180975" defTabSz="360363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одаренность в создании новых духовных ценностей и смыслов, служение людям.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761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</TotalTime>
  <Words>455</Words>
  <Application>Microsoft Office PowerPoint</Application>
  <PresentationFormat>Лист A4 (210x297 мм)</PresentationFormat>
  <Paragraphs>38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AGCenturyOldStyleCyr</vt:lpstr>
      <vt:lpstr>Arbat</vt:lpstr>
      <vt:lpstr>Arial</vt:lpstr>
      <vt:lpstr>Calibri</vt:lpstr>
      <vt:lpstr>Calibri Light</vt:lpstr>
      <vt:lpstr>Gabriola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Яна Сюткина</cp:lastModifiedBy>
  <cp:revision>40</cp:revision>
  <cp:lastPrinted>2018-10-12T08:38:09Z</cp:lastPrinted>
  <dcterms:created xsi:type="dcterms:W3CDTF">2018-08-08T17:32:13Z</dcterms:created>
  <dcterms:modified xsi:type="dcterms:W3CDTF">2018-10-12T09:06:24Z</dcterms:modified>
</cp:coreProperties>
</file>