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91" r:id="rId2"/>
    <p:sldId id="304" r:id="rId3"/>
    <p:sldId id="305" r:id="rId4"/>
    <p:sldId id="303" r:id="rId5"/>
    <p:sldId id="292" r:id="rId6"/>
    <p:sldId id="293" r:id="rId7"/>
    <p:sldId id="294" r:id="rId8"/>
    <p:sldId id="260" r:id="rId9"/>
    <p:sldId id="289" r:id="rId10"/>
    <p:sldId id="280" r:id="rId11"/>
    <p:sldId id="261" r:id="rId12"/>
    <p:sldId id="262" r:id="rId13"/>
    <p:sldId id="283" r:id="rId14"/>
    <p:sldId id="263" r:id="rId15"/>
    <p:sldId id="264" r:id="rId16"/>
    <p:sldId id="286" r:id="rId17"/>
    <p:sldId id="265" r:id="rId18"/>
    <p:sldId id="266" r:id="rId19"/>
    <p:sldId id="284" r:id="rId20"/>
    <p:sldId id="285" r:id="rId21"/>
    <p:sldId id="295" r:id="rId22"/>
    <p:sldId id="267" r:id="rId23"/>
    <p:sldId id="298" r:id="rId24"/>
    <p:sldId id="296" r:id="rId25"/>
    <p:sldId id="268" r:id="rId26"/>
    <p:sldId id="269" r:id="rId27"/>
    <p:sldId id="271" r:id="rId28"/>
    <p:sldId id="299" r:id="rId29"/>
    <p:sldId id="301" r:id="rId30"/>
    <p:sldId id="273" r:id="rId31"/>
    <p:sldId id="274" r:id="rId32"/>
    <p:sldId id="276" r:id="rId33"/>
    <p:sldId id="278" r:id="rId34"/>
    <p:sldId id="290" r:id="rId35"/>
    <p:sldId id="30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70" d="100"/>
          <a:sy n="70" d="100"/>
        </p:scale>
        <p:origin x="-83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EC989-B37F-4761-B8CD-5E7EA1911485}" type="datetimeFigureOut">
              <a:rPr lang="ru-RU" smtClean="0"/>
              <a:pPr/>
              <a:t>05.09.2019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495CA8-AC0E-4E67-8ECD-E3B26841816F}" type="slidenum">
              <a:rPr lang="ru-RU" smtClean="0"/>
              <a:pPr/>
              <a:t>‹#›</a:t>
            </a:fld>
            <a:endParaRPr lang="ru-RU"/>
          </a:p>
        </p:txBody>
      </p:sp>
    </p:spTree>
    <p:extLst>
      <p:ext uri="{BB962C8B-B14F-4D97-AF65-F5344CB8AC3E}">
        <p14:creationId xmlns:p14="http://schemas.microsoft.com/office/powerpoint/2010/main" val="73096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8495CA8-AC0E-4E67-8ECD-E3B26841816F}"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8495CA8-AC0E-4E67-8ECD-E3B26841816F}"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7E61A19-F0D9-477E-892A-3BC12ECF89E7}" type="datetimeFigureOut">
              <a:rPr lang="ru-RU" smtClean="0"/>
              <a:pPr/>
              <a:t>05.09.2019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ABDEC71-5D32-402A-AECE-0359DD9922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7E61A19-F0D9-477E-892A-3BC12ECF89E7}" type="datetimeFigureOut">
              <a:rPr lang="ru-RU" smtClean="0"/>
              <a:pPr/>
              <a:t>05.09.2019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DEC71-5D32-402A-AECE-0359DD9922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7E61A19-F0D9-477E-892A-3BC12ECF89E7}" type="datetimeFigureOut">
              <a:rPr lang="ru-RU" smtClean="0"/>
              <a:pPr/>
              <a:t>05.09.2019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DEC71-5D32-402A-AECE-0359DD9922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77E61A19-F0D9-477E-892A-3BC12ECF89E7}" type="datetimeFigureOut">
              <a:rPr lang="ru-RU" smtClean="0"/>
              <a:pPr/>
              <a:t>05.09.2019</a:t>
            </a:fld>
            <a:endParaRPr lang="ru-RU"/>
          </a:p>
        </p:txBody>
      </p:sp>
      <p:sp>
        <p:nvSpPr>
          <p:cNvPr id="9" name="Номер слайда 8"/>
          <p:cNvSpPr>
            <a:spLocks noGrp="1"/>
          </p:cNvSpPr>
          <p:nvPr>
            <p:ph type="sldNum" sz="quarter" idx="15"/>
          </p:nvPr>
        </p:nvSpPr>
        <p:spPr/>
        <p:txBody>
          <a:bodyPr rtlCol="0"/>
          <a:lstStyle/>
          <a:p>
            <a:fld id="{7ABDEC71-5D32-402A-AECE-0359DD99220A}"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7E61A19-F0D9-477E-892A-3BC12ECF89E7}" type="datetimeFigureOut">
              <a:rPr lang="ru-RU" smtClean="0"/>
              <a:pPr/>
              <a:t>05.09.2019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ABDEC71-5D32-402A-AECE-0359DD9922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77E61A19-F0D9-477E-892A-3BC12ECF89E7}" type="datetimeFigureOut">
              <a:rPr lang="ru-RU" smtClean="0"/>
              <a:pPr/>
              <a:t>05.09.2019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BDEC71-5D32-402A-AECE-0359DD99220A}"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77E61A19-F0D9-477E-892A-3BC12ECF89E7}" type="datetimeFigureOut">
              <a:rPr lang="ru-RU" smtClean="0"/>
              <a:pPr/>
              <a:t>05.09.2019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BDEC71-5D32-402A-AECE-0359DD99220A}"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77E61A19-F0D9-477E-892A-3BC12ECF89E7}" type="datetimeFigureOut">
              <a:rPr lang="ru-RU" smtClean="0"/>
              <a:pPr/>
              <a:t>05.09.2019</a:t>
            </a:fld>
            <a:endParaRPr lang="ru-RU"/>
          </a:p>
        </p:txBody>
      </p:sp>
      <p:sp>
        <p:nvSpPr>
          <p:cNvPr id="7" name="Номер слайда 6"/>
          <p:cNvSpPr>
            <a:spLocks noGrp="1"/>
          </p:cNvSpPr>
          <p:nvPr>
            <p:ph type="sldNum" sz="quarter" idx="11"/>
          </p:nvPr>
        </p:nvSpPr>
        <p:spPr/>
        <p:txBody>
          <a:bodyPr rtlCol="0"/>
          <a:lstStyle/>
          <a:p>
            <a:fld id="{7ABDEC71-5D32-402A-AECE-0359DD99220A}"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E61A19-F0D9-477E-892A-3BC12ECF89E7}" type="datetimeFigureOut">
              <a:rPr lang="ru-RU" smtClean="0"/>
              <a:pPr/>
              <a:t>05.09.2019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BDEC71-5D32-402A-AECE-0359DD9922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77E61A19-F0D9-477E-892A-3BC12ECF89E7}" type="datetimeFigureOut">
              <a:rPr lang="ru-RU" smtClean="0"/>
              <a:pPr/>
              <a:t>05.09.2019</a:t>
            </a:fld>
            <a:endParaRPr lang="ru-RU"/>
          </a:p>
        </p:txBody>
      </p:sp>
      <p:sp>
        <p:nvSpPr>
          <p:cNvPr id="22" name="Номер слайда 21"/>
          <p:cNvSpPr>
            <a:spLocks noGrp="1"/>
          </p:cNvSpPr>
          <p:nvPr>
            <p:ph type="sldNum" sz="quarter" idx="15"/>
          </p:nvPr>
        </p:nvSpPr>
        <p:spPr/>
        <p:txBody>
          <a:bodyPr rtlCol="0"/>
          <a:lstStyle/>
          <a:p>
            <a:fld id="{7ABDEC71-5D32-402A-AECE-0359DD99220A}"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7E61A19-F0D9-477E-892A-3BC12ECF89E7}" type="datetimeFigureOut">
              <a:rPr lang="ru-RU" smtClean="0"/>
              <a:pPr/>
              <a:t>05.09.2019</a:t>
            </a:fld>
            <a:endParaRPr lang="ru-RU"/>
          </a:p>
        </p:txBody>
      </p:sp>
      <p:sp>
        <p:nvSpPr>
          <p:cNvPr id="18" name="Номер слайда 17"/>
          <p:cNvSpPr>
            <a:spLocks noGrp="1"/>
          </p:cNvSpPr>
          <p:nvPr>
            <p:ph type="sldNum" sz="quarter" idx="11"/>
          </p:nvPr>
        </p:nvSpPr>
        <p:spPr/>
        <p:txBody>
          <a:bodyPr rtlCol="0"/>
          <a:lstStyle/>
          <a:p>
            <a:fld id="{7ABDEC71-5D32-402A-AECE-0359DD99220A}"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7E61A19-F0D9-477E-892A-3BC12ECF89E7}" type="datetimeFigureOut">
              <a:rPr lang="ru-RU" smtClean="0"/>
              <a:pPr/>
              <a:t>05.09.2019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BDEC71-5D32-402A-AECE-0359DD9922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0"/>
            <a:ext cx="3888432" cy="3383008"/>
          </a:xfrm>
        </p:spPr>
        <p:txBody>
          <a:bodyPr>
            <a:normAutofit/>
          </a:bodyPr>
          <a:lstStyle/>
          <a:p>
            <a:pPr algn="ctr"/>
            <a: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угольник 4"/>
          <p:cNvSpPr/>
          <p:nvPr/>
        </p:nvSpPr>
        <p:spPr>
          <a:xfrm>
            <a:off x="1243640" y="428604"/>
            <a:ext cx="7900360" cy="523220"/>
          </a:xfrm>
          <a:prstGeom prst="rect">
            <a:avLst/>
          </a:prstGeom>
        </p:spPr>
        <p:txBody>
          <a:bodyPr wrap="square">
            <a:spAutoFit/>
          </a:bodyPr>
          <a:lstStyle/>
          <a:p>
            <a:pPr algn="ctr"/>
            <a:r>
              <a:rPr lang="ru-RU" sz="1400" b="1" dirty="0">
                <a:latin typeface="Times New Roman" pitchFamily="18" charset="0"/>
                <a:cs typeface="Times New Roman" pitchFamily="18" charset="0"/>
              </a:rPr>
              <a:t/>
            </a:r>
            <a:br>
              <a:rPr lang="ru-RU" sz="1400" b="1" dirty="0">
                <a:latin typeface="Times New Roman" pitchFamily="18" charset="0"/>
                <a:cs typeface="Times New Roman" pitchFamily="18" charset="0"/>
              </a:rPr>
            </a:br>
            <a:endParaRPr lang="ru-RU" sz="1400" b="1" dirty="0"/>
          </a:p>
        </p:txBody>
      </p:sp>
      <p:sp>
        <p:nvSpPr>
          <p:cNvPr id="6" name="Прямоугольник 5"/>
          <p:cNvSpPr/>
          <p:nvPr/>
        </p:nvSpPr>
        <p:spPr>
          <a:xfrm>
            <a:off x="3786182" y="2714620"/>
            <a:ext cx="5072098" cy="668388"/>
          </a:xfrm>
          <a:prstGeom prst="rect">
            <a:avLst/>
          </a:prstGeom>
        </p:spPr>
        <p:txBody>
          <a:bodyPr wrap="square">
            <a:spAutoFit/>
          </a:bodyPr>
          <a:lstStyle/>
          <a:p>
            <a:pPr algn="r"/>
            <a:endParaRPr lang="ru-RU" dirty="0"/>
          </a:p>
          <a:p>
            <a:pPr>
              <a:lnSpc>
                <a:spcPct val="120000"/>
              </a:lnSpc>
              <a:spcBef>
                <a:spcPts val="0"/>
              </a:spcBef>
            </a:pPr>
            <a:endParaRPr lang="ru-RU" dirty="0"/>
          </a:p>
        </p:txBody>
      </p:sp>
      <p:pic>
        <p:nvPicPr>
          <p:cNvPr id="7" name="Рисунок 6">
            <a:extLst>
              <a:ext uri="{FF2B5EF4-FFF2-40B4-BE49-F238E27FC236}">
                <a16:creationId xmlns="" xmlns:a16="http://schemas.microsoft.com/office/drawing/2014/main" id="{40B5507A-0748-45A4-9025-DAE3CD89D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999" y="0"/>
            <a:ext cx="4142046" cy="6322856"/>
          </a:xfrm>
          <a:prstGeom prst="rect">
            <a:avLst/>
          </a:prstGeom>
        </p:spPr>
      </p:pic>
      <p:sp>
        <p:nvSpPr>
          <p:cNvPr id="8" name="Прямоугольник 7">
            <a:extLst>
              <a:ext uri="{FF2B5EF4-FFF2-40B4-BE49-F238E27FC236}">
                <a16:creationId xmlns="" xmlns:a16="http://schemas.microsoft.com/office/drawing/2014/main" id="{7E4DB78A-F2D1-488F-9112-A3405AC2DB17}"/>
              </a:ext>
            </a:extLst>
          </p:cNvPr>
          <p:cNvSpPr/>
          <p:nvPr/>
        </p:nvSpPr>
        <p:spPr>
          <a:xfrm>
            <a:off x="827584" y="428604"/>
            <a:ext cx="3744416" cy="5380640"/>
          </a:xfrm>
          <a:prstGeom prst="rect">
            <a:avLst/>
          </a:prstGeom>
        </p:spPr>
        <p:txBody>
          <a:bodyPr wrap="square">
            <a:spAutoFit/>
          </a:bodyPr>
          <a:lstStyle/>
          <a:p>
            <a:pPr algn="ctr">
              <a:lnSpc>
                <a:spcPct val="107000"/>
              </a:lnSpc>
              <a:spcAft>
                <a:spcPts val="800"/>
              </a:spcAft>
            </a:pPr>
            <a:r>
              <a:rPr lang="ru-RU" sz="3600" b="1" i="1" dirty="0">
                <a:solidFill>
                  <a:schemeClr val="accent6">
                    <a:lumMod val="50000"/>
                  </a:schemeClr>
                </a:solidFill>
                <a:latin typeface="Times New Roman" panose="02020603050405020304" pitchFamily="18" charset="0"/>
                <a:ea typeface="Times New Roman" panose="02020603050405020304" pitchFamily="18" charset="0"/>
              </a:rPr>
              <a:t>Корифеи российской медицины.</a:t>
            </a:r>
            <a:endParaRPr lang="ru-RU" sz="3600" b="1" i="1" dirty="0">
              <a:solidFill>
                <a:schemeClr val="accent6">
                  <a:lumMod val="50000"/>
                </a:schemeClr>
              </a:solidFill>
              <a:latin typeface="Times New Roman" panose="02020603050405020304" pitchFamily="18" charset="0"/>
              <a:ea typeface="Calibri" panose="020F0502020204030204" pitchFamily="34" charset="0"/>
            </a:endParaRPr>
          </a:p>
          <a:p>
            <a:pPr algn="ctr">
              <a:lnSpc>
                <a:spcPct val="107000"/>
              </a:lnSpc>
              <a:spcAft>
                <a:spcPts val="800"/>
              </a:spcAft>
            </a:pPr>
            <a:r>
              <a:rPr lang="ru-RU" sz="3600" b="1" i="1" dirty="0">
                <a:solidFill>
                  <a:schemeClr val="accent6">
                    <a:lumMod val="50000"/>
                  </a:schemeClr>
                </a:solidFill>
                <a:latin typeface="Times New Roman" panose="02020603050405020304" pitchFamily="18" charset="0"/>
                <a:ea typeface="Times New Roman" panose="02020603050405020304" pitchFamily="18" charset="0"/>
              </a:rPr>
              <a:t>«Человек судьбы.</a:t>
            </a:r>
          </a:p>
          <a:p>
            <a:pPr algn="ctr">
              <a:lnSpc>
                <a:spcPct val="107000"/>
              </a:lnSpc>
              <a:spcAft>
                <a:spcPts val="800"/>
              </a:spcAft>
            </a:pPr>
            <a:r>
              <a:rPr lang="ru-RU" sz="3600" b="1" i="1" dirty="0">
                <a:solidFill>
                  <a:schemeClr val="accent6">
                    <a:lumMod val="50000"/>
                  </a:schemeClr>
                </a:solidFill>
                <a:latin typeface="Times New Roman" panose="02020603050405020304" pitchFamily="18" charset="0"/>
                <a:ea typeface="Times New Roman" panose="02020603050405020304" pitchFamily="18" charset="0"/>
              </a:rPr>
              <a:t> Сергей Петрович Боткин»</a:t>
            </a:r>
            <a:endParaRPr lang="ru-RU" sz="3600" b="1" i="1" dirty="0">
              <a:solidFill>
                <a:schemeClr val="accent6">
                  <a:lumMod val="50000"/>
                </a:schemeClr>
              </a:solidFill>
              <a:latin typeface="Times New Roman" panose="02020603050405020304" pitchFamily="18" charset="0"/>
              <a:ea typeface="Calibri" panose="020F0502020204030204" pitchFamily="34" charset="0"/>
            </a:endParaRPr>
          </a:p>
          <a:p>
            <a:pPr>
              <a:lnSpc>
                <a:spcPct val="150000"/>
              </a:lnSpc>
              <a:spcAft>
                <a:spcPts val="800"/>
              </a:spcAft>
            </a:pPr>
            <a:r>
              <a:rPr lang="ru-RU" sz="3600" b="1" i="1" dirty="0">
                <a:solidFill>
                  <a:schemeClr val="accent6">
                    <a:lumMod val="50000"/>
                  </a:schemeClr>
                </a:solidFill>
                <a:latin typeface="Times New Roman" panose="02020603050405020304" pitchFamily="18" charset="0"/>
                <a:ea typeface="Calibri" panose="020F0502020204030204" pitchFamily="34" charset="0"/>
              </a:rPr>
              <a:t> </a:t>
            </a:r>
            <a:endParaRPr lang="ru-RU" sz="3600" b="1" i="1" dirty="0">
              <a:solidFill>
                <a:schemeClr val="accent6">
                  <a:lumMod val="50000"/>
                </a:schemeClr>
              </a:solidFill>
              <a:effectLst/>
              <a:latin typeface="Times New Roman" panose="02020603050405020304" pitchFamily="18" charset="0"/>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8229600" cy="6169080"/>
          </a:xfrm>
        </p:spPr>
        <p:txBody>
          <a:bodyPr>
            <a:normAutofit fontScale="85000" lnSpcReduction="20000"/>
          </a:bodyPr>
          <a:lstStyle/>
          <a:p>
            <a:pPr>
              <a:buNone/>
            </a:pPr>
            <a:r>
              <a:rPr lang="ru-RU" sz="3200" dirty="0"/>
              <a:t>Сергей Петрович писал:</a:t>
            </a:r>
          </a:p>
          <a:p>
            <a:pPr>
              <a:buNone/>
            </a:pPr>
            <a:endParaRPr lang="ru-RU" sz="3200" dirty="0"/>
          </a:p>
          <a:p>
            <a:pPr>
              <a:buNone/>
            </a:pPr>
            <a:r>
              <a:rPr lang="ru-RU" sz="3200" dirty="0"/>
              <a:t>«Добиться того, чтобы кусок мяса или хлеба, назначенный больному, дошёл до него в полной сохранности не уменьшившись до минимума, дело было нелёгкое в те времена и в том слое общества, который относился к казённой собственности, как к общественному именинному пирогу, предлагаемому на съедание… По распоряжению Пирогова мы принимали на кухне мясо по весу, запечатывали котлы так, чтобы нельзя было вытащить из него объёмистого содержимого, тем не менее всё-таки наш бульон не удавался: находили возможность и при таком надзоре лишать больных их законной порции»</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3568" y="4293096"/>
            <a:ext cx="8064896" cy="1938992"/>
          </a:xfrm>
          <a:prstGeom prst="rect">
            <a:avLst/>
          </a:prstGeom>
          <a:noFill/>
        </p:spPr>
        <p:txBody>
          <a:bodyPr wrap="square" rtlCol="0">
            <a:spAutoFit/>
          </a:bodyPr>
          <a:lstStyle/>
          <a:p>
            <a:pPr>
              <a:buFont typeface="Wingdings" pitchFamily="2" charset="2"/>
              <a:buNone/>
            </a:pPr>
            <a:r>
              <a:rPr lang="ru-RU" dirty="0"/>
              <a:t> </a:t>
            </a:r>
            <a:r>
              <a:rPr lang="ru-RU" sz="2000" dirty="0"/>
              <a:t>В 1855 году Боткин, не удовлетворенный полученными в университете знаниями, отправился за границу для продолжения  дальнейшего образования.               </a:t>
            </a:r>
          </a:p>
          <a:p>
            <a:pPr>
              <a:buFont typeface="Wingdings" pitchFamily="2" charset="2"/>
              <a:buNone/>
            </a:pPr>
            <a:r>
              <a:rPr lang="ru-RU" sz="2000" dirty="0"/>
              <a:t>       </a:t>
            </a:r>
          </a:p>
          <a:p>
            <a:pPr>
              <a:buFont typeface="Wingdings" pitchFamily="2" charset="2"/>
              <a:buNone/>
            </a:pPr>
            <a:r>
              <a:rPr lang="ru-RU" sz="2000" dirty="0"/>
              <a:t> Он учился и практиковался в таких центрах европейской медицины, как Берлин, Вена и Париж.</a:t>
            </a:r>
          </a:p>
        </p:txBody>
      </p:sp>
      <p:pic>
        <p:nvPicPr>
          <p:cNvPr id="10" name="Picture 5"/>
          <p:cNvPicPr>
            <a:picLocks noGrp="1" noChangeAspect="1" noChangeArrowheads="1"/>
          </p:cNvPicPr>
          <p:nvPr>
            <p:ph sz="quarter" idx="1"/>
          </p:nvPr>
        </p:nvPicPr>
        <p:blipFill>
          <a:blip r:embed="rId2" cstate="print"/>
          <a:srcRect/>
          <a:stretch>
            <a:fillRect/>
          </a:stretch>
        </p:blipFill>
        <p:spPr>
          <a:xfrm>
            <a:off x="457200" y="476250"/>
            <a:ext cx="4038600" cy="3529013"/>
          </a:xfrm>
        </p:spPr>
      </p:pic>
      <p:pic>
        <p:nvPicPr>
          <p:cNvPr id="11" name="Picture 6"/>
          <p:cNvPicPr>
            <a:picLocks noChangeAspect="1" noChangeArrowheads="1"/>
          </p:cNvPicPr>
          <p:nvPr/>
        </p:nvPicPr>
        <p:blipFill>
          <a:blip r:embed="rId3" cstate="print"/>
          <a:srcRect/>
          <a:stretch>
            <a:fillRect/>
          </a:stretch>
        </p:blipFill>
        <p:spPr>
          <a:xfrm>
            <a:off x="4648200" y="476250"/>
            <a:ext cx="4244975" cy="35290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260648"/>
            <a:ext cx="7848872" cy="1800200"/>
          </a:xfrm>
        </p:spPr>
        <p:txBody>
          <a:bodyPr>
            <a:normAutofit fontScale="85000" lnSpcReduction="20000"/>
          </a:bodyPr>
          <a:lstStyle/>
          <a:p>
            <a:pPr>
              <a:buNone/>
            </a:pPr>
            <a:r>
              <a:rPr lang="ru-RU" sz="1800" dirty="0"/>
              <a:t>      </a:t>
            </a:r>
            <a:r>
              <a:rPr lang="ru-RU" sz="2400" dirty="0"/>
              <a:t>В 1865 году С. П. Боткин выступил инициатором создания эпидемиологического общества, целью которого была борьба с распространением эпидемических заболеваний. Общество было малочисленным, но деятельным, его печатным органом был «Эпидемический листок». В рамках работы общества Боткин изучал эпидемию чумы, холеры, тифов, натуральной оспы, дифтерии и скарлатины. </a:t>
            </a:r>
          </a:p>
        </p:txBody>
      </p:sp>
      <p:pic>
        <p:nvPicPr>
          <p:cNvPr id="4" name="Рисунок 3" descr="sergey-botkin2.jpg"/>
          <p:cNvPicPr>
            <a:picLocks noChangeAspect="1"/>
          </p:cNvPicPr>
          <p:nvPr/>
        </p:nvPicPr>
        <p:blipFill>
          <a:blip r:embed="rId2" cstate="print"/>
          <a:stretch>
            <a:fillRect/>
          </a:stretch>
        </p:blipFill>
        <p:spPr>
          <a:xfrm>
            <a:off x="899592" y="2060848"/>
            <a:ext cx="7848872" cy="44644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214290"/>
            <a:ext cx="8686800" cy="5865835"/>
          </a:xfrm>
        </p:spPr>
        <p:txBody>
          <a:bodyPr>
            <a:normAutofit/>
          </a:bodyPr>
          <a:lstStyle/>
          <a:p>
            <a:r>
              <a:rPr lang="ru-RU" dirty="0"/>
              <a:t>Наблюдая заболевания печени, протекающие с высокой температурой, С. П. Боткин впервые описал болезнь, которую до него считали желудочно-кишечным катаром с механической задержкой жёлчи. Заболевание это проявлялось не только желтухой, но и увеличением селезёнки, иногда заболеванием почек. </a:t>
            </a:r>
          </a:p>
          <a:p>
            <a:r>
              <a:rPr lang="ru-RU" dirty="0"/>
              <a:t>Болезнь, как указывал С. П. Боткин, тянется несколько недель, в дальнейшем может привести к тяжелейшему осложнению — циррозу печени. </a:t>
            </a:r>
          </a:p>
          <a:p>
            <a:r>
              <a:rPr lang="ru-RU" dirty="0"/>
              <a:t>Отыскивая причины болезни, С. П. Боткин пришёл к выводу, что источником заражения служат загрязнённые пищевые продукты. Этот вид катаральной желтухи он отнес к инфекционным болезням, что и было подтверждено в дальнейшем (болезнь Боткина, вирусный гепатит А).</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2025914"/>
          </a:xfrm>
        </p:spPr>
        <p:txBody>
          <a:bodyPr>
            <a:normAutofit/>
          </a:bodyPr>
          <a:lstStyle/>
          <a:p>
            <a:pPr>
              <a:buNone/>
            </a:pPr>
            <a:r>
              <a:rPr lang="ru-RU" sz="1800" dirty="0"/>
              <a:t>      С. П. Боткин положил начало санитарным организациям в Санкт-Петербурге. С первых лет существования Александровской барачной больницы становится её попечителем по врачебной части (отсюда и название, употребляемое в Санкт-Петербурге — </a:t>
            </a:r>
            <a:r>
              <a:rPr lang="ru-RU" sz="1800" dirty="0" err="1"/>
              <a:t>Боткинские</a:t>
            </a:r>
            <a:r>
              <a:rPr lang="ru-RU" sz="1800" dirty="0"/>
              <a:t> бараки - ныне клиническая инфекционная больница им. С. П. Боткина). Во многом именно благодаря деятельности С. П. Боткина появилась первая санитарная карета, как прообраз будущей "Скорой помощи" .</a:t>
            </a:r>
          </a:p>
        </p:txBody>
      </p:sp>
      <p:pic>
        <p:nvPicPr>
          <p:cNvPr id="4" name="Рисунок 3" descr="photo_92-94651.jpg"/>
          <p:cNvPicPr>
            <a:picLocks noChangeAspect="1"/>
          </p:cNvPicPr>
          <p:nvPr/>
        </p:nvPicPr>
        <p:blipFill>
          <a:blip r:embed="rId2" cstate="print"/>
          <a:stretch>
            <a:fillRect/>
          </a:stretch>
        </p:blipFill>
        <p:spPr>
          <a:xfrm>
            <a:off x="1071538" y="2357430"/>
            <a:ext cx="7676926" cy="43119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pPr>
              <a:buNone/>
            </a:pPr>
            <a:r>
              <a:rPr lang="ru-RU" sz="1800" dirty="0"/>
              <a:t>     Боткин стоял у истоков женского медицинского образования в России. В 1874 году он организовал школу фельдшериц, а в 1876 году — «Женские врачебные курсы». </a:t>
            </a:r>
          </a:p>
        </p:txBody>
      </p:sp>
      <p:pic>
        <p:nvPicPr>
          <p:cNvPr id="4" name="Рисунок 3" descr="2.jpg"/>
          <p:cNvPicPr>
            <a:picLocks noChangeAspect="1"/>
          </p:cNvPicPr>
          <p:nvPr/>
        </p:nvPicPr>
        <p:blipFill>
          <a:blip r:embed="rId2" cstate="print"/>
          <a:stretch>
            <a:fillRect/>
          </a:stretch>
        </p:blipFill>
        <p:spPr>
          <a:xfrm>
            <a:off x="179512" y="3861048"/>
            <a:ext cx="4320480" cy="2808312"/>
          </a:xfrm>
          <a:prstGeom prst="rect">
            <a:avLst/>
          </a:prstGeom>
        </p:spPr>
      </p:pic>
      <p:sp>
        <p:nvSpPr>
          <p:cNvPr id="5" name="TextBox 4"/>
          <p:cNvSpPr txBox="1"/>
          <p:nvPr/>
        </p:nvSpPr>
        <p:spPr>
          <a:xfrm>
            <a:off x="4714876" y="5715016"/>
            <a:ext cx="2808312" cy="923330"/>
          </a:xfrm>
          <a:prstGeom prst="rect">
            <a:avLst/>
          </a:prstGeom>
          <a:noFill/>
        </p:spPr>
        <p:txBody>
          <a:bodyPr wrap="square" rtlCol="0">
            <a:spAutoFit/>
          </a:bodyPr>
          <a:lstStyle/>
          <a:p>
            <a:r>
              <a:rPr lang="ru-RU" dirty="0"/>
              <a:t>Община сестер милосердия св. Георгия</a:t>
            </a:r>
          </a:p>
        </p:txBody>
      </p:sp>
      <p:pic>
        <p:nvPicPr>
          <p:cNvPr id="6" name="Рисунок 5" descr="bestk02.gif"/>
          <p:cNvPicPr>
            <a:picLocks noChangeAspect="1"/>
          </p:cNvPicPr>
          <p:nvPr/>
        </p:nvPicPr>
        <p:blipFill>
          <a:blip r:embed="rId3" cstate="print"/>
          <a:stretch>
            <a:fillRect/>
          </a:stretch>
        </p:blipFill>
        <p:spPr>
          <a:xfrm>
            <a:off x="4643438" y="1428736"/>
            <a:ext cx="4242048" cy="3312368"/>
          </a:xfrm>
          <a:prstGeom prst="rect">
            <a:avLst/>
          </a:prstGeom>
        </p:spPr>
      </p:pic>
      <p:sp>
        <p:nvSpPr>
          <p:cNvPr id="7" name="Прямоугольник 6"/>
          <p:cNvSpPr/>
          <p:nvPr/>
        </p:nvSpPr>
        <p:spPr>
          <a:xfrm>
            <a:off x="539552" y="3000372"/>
            <a:ext cx="3997470" cy="369332"/>
          </a:xfrm>
          <a:prstGeom prst="rect">
            <a:avLst/>
          </a:prstGeom>
        </p:spPr>
        <p:txBody>
          <a:bodyPr wrap="square">
            <a:spAutoFit/>
          </a:bodyPr>
          <a:lstStyle/>
          <a:p>
            <a:r>
              <a:rPr lang="ru-RU" dirty="0"/>
              <a:t>Женские врачебные курсы 1886 г.</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980728"/>
            <a:ext cx="8686800" cy="5544616"/>
          </a:xfrm>
        </p:spPr>
        <p:txBody>
          <a:bodyPr>
            <a:normAutofit/>
          </a:bodyPr>
          <a:lstStyle/>
          <a:p>
            <a:r>
              <a:rPr lang="ru-RU" dirty="0"/>
              <a:t>В 1876 году Боткин был назначен членом Медицинского совета министерства внутренних дел. </a:t>
            </a:r>
          </a:p>
          <a:p>
            <a:r>
              <a:rPr lang="ru-RU" dirty="0"/>
              <a:t>Активная жизненная позиция, интерес к общественной деятельности позволили врачебной общественности избрать С. П. Боткина в 1878 году председателем Общества русских врачей. </a:t>
            </a:r>
          </a:p>
          <a:p>
            <a:r>
              <a:rPr lang="ru-RU" dirty="0"/>
              <a:t>Одновременно с этим он являлся членом главного управления Общества попечения о раненых и больных воинах, гласным Петербургской думы и заместителем председателя Комиссии общественного здравия Санкт-Петербурга.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60648"/>
            <a:ext cx="8229600" cy="6194160"/>
          </a:xfrm>
        </p:spPr>
        <p:txBody>
          <a:bodyPr>
            <a:normAutofit/>
          </a:bodyPr>
          <a:lstStyle/>
          <a:p>
            <a:pPr>
              <a:buNone/>
            </a:pPr>
            <a:r>
              <a:rPr lang="ru-RU" sz="1800" dirty="0"/>
              <a:t>      </a:t>
            </a:r>
          </a:p>
        </p:txBody>
      </p:sp>
      <p:sp>
        <p:nvSpPr>
          <p:cNvPr id="6" name="TextBox 5"/>
          <p:cNvSpPr txBox="1"/>
          <p:nvPr/>
        </p:nvSpPr>
        <p:spPr>
          <a:xfrm>
            <a:off x="467544" y="476672"/>
            <a:ext cx="8136904" cy="2456057"/>
          </a:xfrm>
          <a:prstGeom prst="rect">
            <a:avLst/>
          </a:prstGeom>
          <a:noFill/>
        </p:spPr>
        <p:txBody>
          <a:bodyPr wrap="square" rtlCol="0">
            <a:spAutoFit/>
          </a:bodyPr>
          <a:lstStyle/>
          <a:p>
            <a:pPr>
              <a:lnSpc>
                <a:spcPct val="80000"/>
              </a:lnSpc>
              <a:buFont typeface="Wingdings" pitchFamily="2" charset="2"/>
              <a:buNone/>
            </a:pPr>
            <a:r>
              <a:rPr lang="ru-RU" dirty="0"/>
              <a:t> </a:t>
            </a:r>
            <a:r>
              <a:rPr lang="ru-RU" sz="2400" dirty="0"/>
              <a:t>В 1861 г. получив в свое распоряжение академическую клинику внутренних болезней, Боткин в высшей степени энергично повел дело. </a:t>
            </a:r>
          </a:p>
          <a:p>
            <a:pPr>
              <a:lnSpc>
                <a:spcPct val="80000"/>
              </a:lnSpc>
              <a:buFont typeface="Wingdings" pitchFamily="2" charset="2"/>
              <a:buNone/>
            </a:pPr>
            <a:r>
              <a:rPr lang="ru-RU" sz="2400" dirty="0"/>
              <a:t>Он устроил при клинике бесплатный  прием приходящих больных, что было совершенной новостью, и во время этого приема прочитывал для студентов и врачей целые лекции, представлявшие тщательный разбор больных. </a:t>
            </a:r>
          </a:p>
        </p:txBody>
      </p:sp>
      <p:pic>
        <p:nvPicPr>
          <p:cNvPr id="4" name="Рисунок 3" descr="000012.jpg"/>
          <p:cNvPicPr>
            <a:picLocks noChangeAspect="1"/>
          </p:cNvPicPr>
          <p:nvPr/>
        </p:nvPicPr>
        <p:blipFill>
          <a:blip r:embed="rId2" cstate="print"/>
          <a:stretch>
            <a:fillRect/>
          </a:stretch>
        </p:blipFill>
        <p:spPr>
          <a:xfrm>
            <a:off x="1331640" y="2924944"/>
            <a:ext cx="5976664" cy="35283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60648"/>
            <a:ext cx="8229600" cy="6194160"/>
          </a:xfrm>
        </p:spPr>
        <p:txBody>
          <a:bodyPr>
            <a:normAutofit/>
          </a:bodyPr>
          <a:lstStyle/>
          <a:p>
            <a:r>
              <a:rPr lang="ru-RU" sz="2000" dirty="0"/>
              <a:t>Сергей Петрович Боткин впервые в своей работе ввел  новейший метод исследования - клинический разбор больных. </a:t>
            </a:r>
          </a:p>
          <a:p>
            <a:pPr>
              <a:buNone/>
            </a:pPr>
            <a:endParaRPr lang="ru-RU" sz="1800" dirty="0"/>
          </a:p>
        </p:txBody>
      </p:sp>
      <p:pic>
        <p:nvPicPr>
          <p:cNvPr id="4" name="Рисунок 3" descr="text_1892_botkin-8.jpg"/>
          <p:cNvPicPr>
            <a:picLocks noChangeAspect="1"/>
          </p:cNvPicPr>
          <p:nvPr/>
        </p:nvPicPr>
        <p:blipFill>
          <a:blip r:embed="rId2" cstate="print"/>
          <a:stretch>
            <a:fillRect/>
          </a:stretch>
        </p:blipFill>
        <p:spPr>
          <a:xfrm>
            <a:off x="683568" y="1196752"/>
            <a:ext cx="7200800" cy="4392488"/>
          </a:xfrm>
          <a:prstGeom prst="rect">
            <a:avLst/>
          </a:prstGeom>
        </p:spPr>
      </p:pic>
      <p:sp>
        <p:nvSpPr>
          <p:cNvPr id="5" name="TextBox 4"/>
          <p:cNvSpPr txBox="1"/>
          <p:nvPr/>
        </p:nvSpPr>
        <p:spPr>
          <a:xfrm>
            <a:off x="2411760" y="5805264"/>
            <a:ext cx="5256584" cy="369332"/>
          </a:xfrm>
          <a:prstGeom prst="rect">
            <a:avLst/>
          </a:prstGeom>
          <a:noFill/>
        </p:spPr>
        <p:txBody>
          <a:bodyPr wrap="square" rtlCol="0">
            <a:spAutoFit/>
          </a:bodyPr>
          <a:lstStyle/>
          <a:p>
            <a:r>
              <a:rPr lang="ru-RU" dirty="0"/>
              <a:t>Боткин С.П  на обходе в клинике 80-е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285728"/>
            <a:ext cx="8686800" cy="5794397"/>
          </a:xfrm>
        </p:spPr>
        <p:txBody>
          <a:bodyPr>
            <a:normAutofit/>
          </a:bodyPr>
          <a:lstStyle/>
          <a:p>
            <a:r>
              <a:rPr lang="ru-RU" dirty="0"/>
              <a:t>Боткин считал весьма важным для успехов лечения посмертное подтверждение диагнозов. С этой целью ни один случай не проходил без вскрытия и слушатели имели возможность убеждаться, насколько патологоанатомические изменения соответствовали прижизненному распознаванию болезни. </a:t>
            </a:r>
          </a:p>
        </p:txBody>
      </p:sp>
      <p:pic>
        <p:nvPicPr>
          <p:cNvPr id="5" name="Рисунок 4" descr="365-012.jpg"/>
          <p:cNvPicPr>
            <a:picLocks noChangeAspect="1"/>
          </p:cNvPicPr>
          <p:nvPr/>
        </p:nvPicPr>
        <p:blipFill>
          <a:blip r:embed="rId2" cstate="print"/>
          <a:stretch>
            <a:fillRect/>
          </a:stretch>
        </p:blipFill>
        <p:spPr>
          <a:xfrm>
            <a:off x="1331640" y="2708920"/>
            <a:ext cx="6192688" cy="38884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EF105620-B988-4B5A-B939-3F290B8DC289}"/>
              </a:ext>
            </a:extLst>
          </p:cNvPr>
          <p:cNvSpPr/>
          <p:nvPr/>
        </p:nvSpPr>
        <p:spPr>
          <a:xfrm>
            <a:off x="251520" y="188640"/>
            <a:ext cx="8352928" cy="2308324"/>
          </a:xfrm>
          <a:prstGeom prst="rect">
            <a:avLst/>
          </a:prstGeom>
        </p:spPr>
        <p:txBody>
          <a:bodyPr wrap="square">
            <a:spAutoFit/>
          </a:bodyPr>
          <a:lstStyle/>
          <a:p>
            <a:pPr algn="just">
              <a:lnSpc>
                <a:spcPct val="150000"/>
              </a:lnSpc>
              <a:spcAft>
                <a:spcPts val="0"/>
              </a:spcAft>
            </a:pPr>
            <a:r>
              <a:rPr lang="ru-RU" dirty="0">
                <a:latin typeface="Times New Roman" panose="02020603050405020304" pitchFamily="18" charset="0"/>
                <a:ea typeface="Calibri" panose="020F0502020204030204" pitchFamily="34" charset="0"/>
              </a:rPr>
              <a:t> </a:t>
            </a:r>
            <a:r>
              <a:rPr lang="ru-RU" sz="2400" b="1" u="sng" dirty="0">
                <a:latin typeface="Times New Roman" panose="02020603050405020304" pitchFamily="18" charset="0"/>
                <a:ea typeface="Calibri" panose="020F0502020204030204" pitchFamily="34" charset="0"/>
              </a:rPr>
              <a:t>Цель мероприятия: </a:t>
            </a:r>
            <a:r>
              <a:rPr lang="ru-RU" sz="2400" dirty="0">
                <a:latin typeface="Times New Roman" panose="02020603050405020304" pitchFamily="18" charset="0"/>
                <a:ea typeface="Calibri" panose="020F0502020204030204" pitchFamily="34" charset="0"/>
              </a:rPr>
              <a:t>Оценить жизненный путь и клиническую практику выдающегося русского врача и общественного деятеля С</a:t>
            </a:r>
            <a:r>
              <a:rPr lang="ru-RU" sz="2400" dirty="0" smtClean="0">
                <a:latin typeface="Times New Roman" panose="02020603050405020304" pitchFamily="18" charset="0"/>
                <a:ea typeface="Calibri" panose="020F0502020204030204" pitchFamily="34" charset="0"/>
              </a:rPr>
              <a:t>. П. Боткина</a:t>
            </a:r>
            <a:r>
              <a:rPr lang="ru-RU" sz="2400" dirty="0">
                <a:latin typeface="Times New Roman" panose="02020603050405020304" pitchFamily="18" charset="0"/>
                <a:ea typeface="Calibri" panose="020F0502020204030204" pitchFamily="34" charset="0"/>
              </a:rPr>
              <a:t>, как величайший вклад в развитии Отечественной медицины.</a:t>
            </a:r>
            <a:endParaRPr lang="ru-RU" sz="2400" dirty="0">
              <a:effectLst/>
              <a:latin typeface="Times New Roman" panose="02020603050405020304" pitchFamily="18" charset="0"/>
              <a:ea typeface="Calibri" panose="020F0502020204030204" pitchFamily="34" charset="0"/>
            </a:endParaRPr>
          </a:p>
        </p:txBody>
      </p:sp>
      <p:pic>
        <p:nvPicPr>
          <p:cNvPr id="6" name="Рисунок 5">
            <a:extLst>
              <a:ext uri="{FF2B5EF4-FFF2-40B4-BE49-F238E27FC236}">
                <a16:creationId xmlns="" xmlns:a16="http://schemas.microsoft.com/office/drawing/2014/main" id="{79AE32BA-3553-4229-B460-891EA9BE1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81" y="2708920"/>
            <a:ext cx="6926673" cy="3960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8050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357166"/>
            <a:ext cx="8686800" cy="5722959"/>
          </a:xfrm>
        </p:spPr>
        <p:txBody>
          <a:bodyPr/>
          <a:lstStyle/>
          <a:p>
            <a:r>
              <a:rPr lang="ru-RU" dirty="0"/>
              <a:t>Под руководством Боткина работала всегда масса молодых людей по различным вопросам научной и практической медицины.</a:t>
            </a:r>
          </a:p>
          <a:p>
            <a:endParaRPr lang="ru-RU" dirty="0"/>
          </a:p>
        </p:txBody>
      </p:sp>
      <p:pic>
        <p:nvPicPr>
          <p:cNvPr id="4" name="Picture 6"/>
          <p:cNvPicPr>
            <a:picLocks noChangeAspect="1" noChangeArrowheads="1"/>
          </p:cNvPicPr>
          <p:nvPr/>
        </p:nvPicPr>
        <p:blipFill>
          <a:blip r:embed="rId2" cstate="print"/>
          <a:srcRect/>
          <a:stretch>
            <a:fillRect/>
          </a:stretch>
        </p:blipFill>
        <p:spPr>
          <a:xfrm>
            <a:off x="1979712" y="1556792"/>
            <a:ext cx="4464496" cy="5040312"/>
          </a:xfrm>
          <a:prstGeom prst="rect">
            <a:avLst/>
          </a:prstGeo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404664"/>
            <a:ext cx="4608512" cy="5767536"/>
          </a:xfrm>
        </p:spPr>
        <p:txBody>
          <a:bodyPr>
            <a:normAutofit/>
          </a:bodyPr>
          <a:lstStyle/>
          <a:p>
            <a:pPr>
              <a:lnSpc>
                <a:spcPct val="80000"/>
              </a:lnSpc>
              <a:buFont typeface="Wingdings" pitchFamily="2" charset="2"/>
              <a:buNone/>
            </a:pPr>
            <a:r>
              <a:rPr lang="ru-RU" sz="2200" dirty="0">
                <a:latin typeface="Times New Roman" pitchFamily="18" charset="0"/>
                <a:cs typeface="Times New Roman" pitchFamily="18" charset="0"/>
              </a:rPr>
              <a:t>Особенно замечательный диагноз он поставил в 1862—1863 учебном году, распознав у больного при жизни тромбоз воротной вены. </a:t>
            </a:r>
          </a:p>
          <a:p>
            <a:pPr>
              <a:lnSpc>
                <a:spcPct val="80000"/>
              </a:lnSpc>
              <a:buFont typeface="Wingdings" pitchFamily="2" charset="2"/>
              <a:buNone/>
            </a:pPr>
            <a:r>
              <a:rPr lang="ru-RU" sz="2200" dirty="0">
                <a:latin typeface="Times New Roman" pitchFamily="18" charset="0"/>
                <a:cs typeface="Times New Roman" pitchFamily="18" charset="0"/>
              </a:rPr>
              <a:t>Враги Боткина смеялись над этим диагнозом, будучи наперед уверены в том, что он не оправдается; но вскрытие показало, что распознавание было верным. </a:t>
            </a:r>
          </a:p>
          <a:p>
            <a:pPr>
              <a:lnSpc>
                <a:spcPct val="80000"/>
              </a:lnSpc>
              <a:buFont typeface="Wingdings" pitchFamily="2" charset="2"/>
              <a:buNone/>
            </a:pPr>
            <a:r>
              <a:rPr lang="ru-RU" sz="2200" dirty="0">
                <a:latin typeface="Times New Roman" pitchFamily="18" charset="0"/>
                <a:cs typeface="Times New Roman" pitchFamily="18" charset="0"/>
              </a:rPr>
              <a:t> В 1865 г. Боткин доказал, что возвратная горячка, которая считалась уже давно исчезнувшей в Европе, существует и тщательно изучил ее клиническую картину</a:t>
            </a:r>
          </a:p>
          <a:p>
            <a:endParaRPr lang="ru-RU" dirty="0"/>
          </a:p>
        </p:txBody>
      </p:sp>
      <p:pic>
        <p:nvPicPr>
          <p:cNvPr id="5" name="Picture 8"/>
          <p:cNvPicPr>
            <a:picLocks noGrp="1" noChangeAspect="1" noChangeArrowheads="1"/>
          </p:cNvPicPr>
          <p:nvPr>
            <p:ph sz="quarter" idx="2"/>
          </p:nvPr>
        </p:nvPicPr>
        <p:blipFill>
          <a:blip r:embed="rId3" cstate="print"/>
          <a:srcRect/>
          <a:stretch>
            <a:fillRect/>
          </a:stretch>
        </p:blipFill>
        <p:spPr>
          <a:xfrm>
            <a:off x="4932040" y="1700808"/>
            <a:ext cx="3816424" cy="4896544"/>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8229600" cy="6097642"/>
          </a:xfrm>
        </p:spPr>
        <p:txBody>
          <a:bodyPr>
            <a:normAutofit/>
          </a:bodyPr>
          <a:lstStyle/>
          <a:p>
            <a:r>
              <a:rPr lang="ru-RU" dirty="0"/>
              <a:t>С. П. Боткин создал целую школу учеников. Из них многие приобрели мировую известность: проф. Кошлаков, проф. В. А. </a:t>
            </a:r>
            <a:r>
              <a:rPr lang="ru-RU" dirty="0" err="1"/>
              <a:t>Манассеин</a:t>
            </a:r>
            <a:r>
              <a:rPr lang="ru-RU" dirty="0"/>
              <a:t>, Полотебнов, Стольников и многие другие.</a:t>
            </a:r>
          </a:p>
          <a:p>
            <a:pPr>
              <a:buNone/>
            </a:pPr>
            <a:endParaRPr lang="ru-RU" dirty="0"/>
          </a:p>
        </p:txBody>
      </p:sp>
      <p:pic>
        <p:nvPicPr>
          <p:cNvPr id="4" name="Рисунок 3" descr="m_22980.jpg"/>
          <p:cNvPicPr>
            <a:picLocks noChangeAspect="1"/>
          </p:cNvPicPr>
          <p:nvPr/>
        </p:nvPicPr>
        <p:blipFill>
          <a:blip r:embed="rId2" cstate="print"/>
          <a:stretch>
            <a:fillRect/>
          </a:stretch>
        </p:blipFill>
        <p:spPr>
          <a:xfrm>
            <a:off x="539552" y="2276872"/>
            <a:ext cx="3672408" cy="4005064"/>
          </a:xfrm>
          <a:prstGeom prst="rect">
            <a:avLst/>
          </a:prstGeom>
        </p:spPr>
      </p:pic>
      <p:sp>
        <p:nvSpPr>
          <p:cNvPr id="5" name="TextBox 4"/>
          <p:cNvSpPr txBox="1"/>
          <p:nvPr/>
        </p:nvSpPr>
        <p:spPr>
          <a:xfrm>
            <a:off x="683568" y="6309320"/>
            <a:ext cx="3528392" cy="369332"/>
          </a:xfrm>
          <a:prstGeom prst="rect">
            <a:avLst/>
          </a:prstGeom>
          <a:noFill/>
        </p:spPr>
        <p:txBody>
          <a:bodyPr wrap="square" rtlCol="0">
            <a:spAutoFit/>
          </a:bodyPr>
          <a:lstStyle/>
          <a:p>
            <a:r>
              <a:rPr lang="ru-RU" dirty="0"/>
              <a:t>Профессор Кошлаков</a:t>
            </a:r>
          </a:p>
        </p:txBody>
      </p:sp>
      <p:pic>
        <p:nvPicPr>
          <p:cNvPr id="6" name="Рисунок 5" descr="kkkvb1.jpg"/>
          <p:cNvPicPr>
            <a:picLocks noChangeAspect="1"/>
          </p:cNvPicPr>
          <p:nvPr/>
        </p:nvPicPr>
        <p:blipFill>
          <a:blip r:embed="rId3" cstate="print"/>
          <a:stretch>
            <a:fillRect/>
          </a:stretch>
        </p:blipFill>
        <p:spPr>
          <a:xfrm>
            <a:off x="5436096" y="2276872"/>
            <a:ext cx="3371478" cy="4032448"/>
          </a:xfrm>
          <a:prstGeom prst="rect">
            <a:avLst/>
          </a:prstGeom>
        </p:spPr>
      </p:pic>
      <p:sp>
        <p:nvSpPr>
          <p:cNvPr id="7" name="TextBox 6"/>
          <p:cNvSpPr txBox="1"/>
          <p:nvPr/>
        </p:nvSpPr>
        <p:spPr>
          <a:xfrm>
            <a:off x="5580112" y="6309320"/>
            <a:ext cx="3563888" cy="369332"/>
          </a:xfrm>
          <a:prstGeom prst="rect">
            <a:avLst/>
          </a:prstGeom>
          <a:noFill/>
        </p:spPr>
        <p:txBody>
          <a:bodyPr wrap="square" rtlCol="0">
            <a:spAutoFit/>
          </a:bodyPr>
          <a:lstStyle/>
          <a:p>
            <a:r>
              <a:rPr lang="ru-RU" dirty="0"/>
              <a:t>Профессор Полотебнов</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764704"/>
            <a:ext cx="4176464" cy="5407496"/>
          </a:xfrm>
        </p:spPr>
        <p:txBody>
          <a:bodyPr>
            <a:normAutofit/>
          </a:bodyPr>
          <a:lstStyle/>
          <a:p>
            <a:r>
              <a:rPr lang="ru-RU" dirty="0"/>
              <a:t> В 1866 г. он предпринял издание своих лекций под общим названием "Курс клиники внутренних болезней".     </a:t>
            </a:r>
          </a:p>
          <a:p>
            <a:r>
              <a:rPr lang="ru-RU" dirty="0"/>
              <a:t>Первый выпуск этих лекций вышел в 1867 г.; он содержит разбор одного больного со сложным заболеванием сердца.</a:t>
            </a:r>
          </a:p>
        </p:txBody>
      </p:sp>
      <p:pic>
        <p:nvPicPr>
          <p:cNvPr id="5" name="Picture 6" descr="книга боткина"/>
          <p:cNvPicPr>
            <a:picLocks noGrp="1" noChangeAspect="1" noChangeArrowheads="1"/>
          </p:cNvPicPr>
          <p:nvPr>
            <p:ph sz="quarter" idx="2"/>
          </p:nvPr>
        </p:nvPicPr>
        <p:blipFill>
          <a:blip r:embed="rId2" cstate="print"/>
          <a:srcRect/>
          <a:stretch>
            <a:fillRect/>
          </a:stretch>
        </p:blipFill>
        <p:spPr>
          <a:xfrm>
            <a:off x="4572000" y="908720"/>
            <a:ext cx="4176463" cy="547492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07504" y="476672"/>
            <a:ext cx="4536504" cy="6381328"/>
          </a:xfrm>
        </p:spPr>
        <p:txBody>
          <a:bodyPr>
            <a:normAutofit/>
          </a:bodyPr>
          <a:lstStyle/>
          <a:p>
            <a:pPr>
              <a:lnSpc>
                <a:spcPct val="80000"/>
              </a:lnSpc>
              <a:buFont typeface="Wingdings" pitchFamily="2" charset="2"/>
              <a:buNone/>
            </a:pPr>
            <a:r>
              <a:rPr lang="ru-RU" sz="1800" dirty="0"/>
              <a:t>В следующем году вышел в свет 2-й выпуск лекций (разбор больного сыпным тифом и подробное изложение учения о лихорадочных заболеваниях) </a:t>
            </a:r>
          </a:p>
          <a:p>
            <a:pPr>
              <a:lnSpc>
                <a:spcPct val="80000"/>
              </a:lnSpc>
              <a:buFont typeface="Wingdings" pitchFamily="2" charset="2"/>
              <a:buNone/>
            </a:pPr>
            <a:r>
              <a:rPr lang="ru-RU" sz="1800" dirty="0"/>
              <a:t> 3-й выпуск их вышел только в 1875 г.; он заключает в себе 2 статьи: </a:t>
            </a:r>
          </a:p>
          <a:p>
            <a:pPr>
              <a:lnSpc>
                <a:spcPct val="80000"/>
              </a:lnSpc>
              <a:buFont typeface="Wingdings" pitchFamily="2" charset="2"/>
              <a:buNone/>
            </a:pPr>
            <a:r>
              <a:rPr lang="ru-RU" sz="1800" dirty="0"/>
              <a:t>	1) о  </a:t>
            </a:r>
            <a:r>
              <a:rPr lang="ru-RU" sz="1800" dirty="0" err="1"/>
              <a:t>сократительности</a:t>
            </a:r>
            <a:r>
              <a:rPr lang="ru-RU" sz="1800" dirty="0"/>
              <a:t> селезенки и об отношении к заразным болезням селезенки, печени, почек и сердца, </a:t>
            </a:r>
          </a:p>
          <a:p>
            <a:pPr>
              <a:lnSpc>
                <a:spcPct val="80000"/>
              </a:lnSpc>
              <a:buFont typeface="Wingdings" pitchFamily="2" charset="2"/>
              <a:buNone/>
            </a:pPr>
            <a:r>
              <a:rPr lang="ru-RU" sz="1800" dirty="0"/>
              <a:t>	2) о рефлекторных явлениях в сосудах кожи и о рефлекторном поте.</a:t>
            </a:r>
          </a:p>
          <a:p>
            <a:pPr>
              <a:lnSpc>
                <a:spcPct val="80000"/>
              </a:lnSpc>
              <a:buFont typeface="Wingdings" pitchFamily="2" charset="2"/>
              <a:buNone/>
            </a:pPr>
            <a:r>
              <a:rPr lang="ru-RU" sz="1800" dirty="0"/>
              <a:t>В конце 60-х годов Боткин начал </a:t>
            </a:r>
          </a:p>
          <a:p>
            <a:pPr lvl="1">
              <a:lnSpc>
                <a:spcPct val="80000"/>
              </a:lnSpc>
              <a:buFont typeface="Wingdings" pitchFamily="2" charset="2"/>
              <a:buNone/>
            </a:pPr>
            <a:r>
              <a:rPr lang="ru-RU" sz="1800" dirty="0"/>
              <a:t>издавать сборник под названием</a:t>
            </a:r>
          </a:p>
          <a:p>
            <a:pPr lvl="1">
              <a:lnSpc>
                <a:spcPct val="80000"/>
              </a:lnSpc>
              <a:buFont typeface="Wingdings" pitchFamily="2" charset="2"/>
              <a:buNone/>
            </a:pPr>
            <a:r>
              <a:rPr lang="ru-RU" sz="1800" dirty="0"/>
              <a:t>"Архив клиники внутренних</a:t>
            </a:r>
          </a:p>
          <a:p>
            <a:pPr lvl="1">
              <a:lnSpc>
                <a:spcPct val="80000"/>
              </a:lnSpc>
              <a:buFont typeface="Wingdings" pitchFamily="2" charset="2"/>
              <a:buNone/>
            </a:pPr>
            <a:r>
              <a:rPr lang="ru-RU" sz="1800" dirty="0"/>
              <a:t>болезней проф. Боткина", в </a:t>
            </a:r>
          </a:p>
          <a:p>
            <a:pPr lvl="1">
              <a:lnSpc>
                <a:spcPct val="80000"/>
              </a:lnSpc>
              <a:buFont typeface="Wingdings" pitchFamily="2" charset="2"/>
              <a:buNone/>
            </a:pPr>
            <a:r>
              <a:rPr lang="ru-RU" sz="1800" dirty="0"/>
              <a:t>котором помещал наиболее </a:t>
            </a:r>
          </a:p>
          <a:p>
            <a:pPr lvl="1">
              <a:lnSpc>
                <a:spcPct val="80000"/>
              </a:lnSpc>
              <a:buFont typeface="Wingdings" pitchFamily="2" charset="2"/>
              <a:buNone/>
            </a:pPr>
            <a:r>
              <a:rPr lang="ru-RU" sz="1800" dirty="0"/>
              <a:t>интересные в научном отношении </a:t>
            </a:r>
          </a:p>
          <a:p>
            <a:pPr lvl="1">
              <a:lnSpc>
                <a:spcPct val="80000"/>
              </a:lnSpc>
              <a:buFont typeface="Wingdings" pitchFamily="2" charset="2"/>
              <a:buNone/>
            </a:pPr>
            <a:r>
              <a:rPr lang="ru-RU" sz="1800" dirty="0"/>
              <a:t>работы своих учеников. </a:t>
            </a:r>
          </a:p>
          <a:p>
            <a:endParaRPr lang="ru-RU" dirty="0"/>
          </a:p>
        </p:txBody>
      </p:sp>
      <p:pic>
        <p:nvPicPr>
          <p:cNvPr id="5" name="Picture 6"/>
          <p:cNvPicPr>
            <a:picLocks noGrp="1" noChangeAspect="1" noChangeArrowheads="1"/>
          </p:cNvPicPr>
          <p:nvPr>
            <p:ph sz="quarter" idx="2"/>
          </p:nvPr>
        </p:nvPicPr>
        <p:blipFill>
          <a:blip r:embed="rId3" cstate="print"/>
          <a:srcRect/>
          <a:stretch>
            <a:fillRect/>
          </a:stretch>
        </p:blipFill>
        <p:spPr>
          <a:xfrm>
            <a:off x="4716016" y="1988840"/>
            <a:ext cx="4032447" cy="4320479"/>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27984" y="620688"/>
            <a:ext cx="4283968" cy="3231654"/>
          </a:xfrm>
          <a:prstGeom prst="rect">
            <a:avLst/>
          </a:prstGeom>
        </p:spPr>
        <p:txBody>
          <a:bodyPr wrap="square">
            <a:spAutoFit/>
          </a:bodyPr>
          <a:lstStyle/>
          <a:p>
            <a:pPr algn="ctr"/>
            <a:r>
              <a:rPr lang="ru-RU" sz="3600" dirty="0"/>
              <a:t> </a:t>
            </a:r>
            <a:r>
              <a:rPr lang="ru-RU" sz="2800" dirty="0">
                <a:latin typeface="Times New Roman" pitchFamily="18" charset="0"/>
                <a:cs typeface="Times New Roman" pitchFamily="18" charset="0"/>
              </a:rPr>
              <a:t>В 1870 году Сергей Петрович Боткин стал лейб-медиком императорской семьи, что налагало на него большую ответственность и занимало много времени. </a:t>
            </a:r>
          </a:p>
        </p:txBody>
      </p:sp>
      <p:pic>
        <p:nvPicPr>
          <p:cNvPr id="3" name="Рисунок 2">
            <a:extLst>
              <a:ext uri="{FF2B5EF4-FFF2-40B4-BE49-F238E27FC236}">
                <a16:creationId xmlns="" xmlns:a16="http://schemas.microsoft.com/office/drawing/2014/main" id="{326CC3EF-4501-4AA1-BDFD-BD213F847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3672408" cy="52565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r>
              <a:rPr lang="ru-RU" sz="2000" dirty="0"/>
              <a:t>В 1886 г. Сергей Петрович Боткин был назначен председателем комиссии по вопросу об оздоровлении России. Комиссия эта собрала драгоценный материал по вопросу о санитарном состоянии нашего обширного Отечества. </a:t>
            </a:r>
          </a:p>
          <a:p>
            <a:pPr>
              <a:buNone/>
            </a:pPr>
            <a:endParaRPr lang="ru-RU" sz="1800" dirty="0"/>
          </a:p>
          <a:p>
            <a:pPr>
              <a:buNone/>
            </a:pPr>
            <a:endParaRPr lang="ru-RU" sz="1800" dirty="0"/>
          </a:p>
        </p:txBody>
      </p:sp>
      <p:pic>
        <p:nvPicPr>
          <p:cNvPr id="4" name="Рисунок 3" descr="365-010.jpg"/>
          <p:cNvPicPr>
            <a:picLocks noChangeAspect="1"/>
          </p:cNvPicPr>
          <p:nvPr/>
        </p:nvPicPr>
        <p:blipFill>
          <a:blip r:embed="rId2" cstate="print"/>
          <a:stretch>
            <a:fillRect/>
          </a:stretch>
        </p:blipFill>
        <p:spPr>
          <a:xfrm>
            <a:off x="1187624" y="1628800"/>
            <a:ext cx="7560840" cy="489654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r>
              <a:rPr lang="ru-RU" sz="2000" dirty="0"/>
              <a:t>Сергей Петрович создал первую  лабораторию, где проводил исследования, изучая действия лекарств на организм и организовал впервые бесплатную амбулаторию в России. Так же впервые он применил медицинский термометр для измерения температуры. </a:t>
            </a:r>
          </a:p>
          <a:p>
            <a:pPr>
              <a:buNone/>
            </a:pPr>
            <a:endParaRPr lang="ru-RU" sz="2000" dirty="0"/>
          </a:p>
        </p:txBody>
      </p:sp>
      <p:pic>
        <p:nvPicPr>
          <p:cNvPr id="5" name="Рисунок 4" descr="botkina_laboratoriya.jpg"/>
          <p:cNvPicPr>
            <a:picLocks noChangeAspect="1"/>
          </p:cNvPicPr>
          <p:nvPr/>
        </p:nvPicPr>
        <p:blipFill>
          <a:blip r:embed="rId2" cstate="print"/>
          <a:stretch>
            <a:fillRect/>
          </a:stretch>
        </p:blipFill>
        <p:spPr>
          <a:xfrm>
            <a:off x="1043608" y="1988840"/>
            <a:ext cx="6350000" cy="388843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980728"/>
            <a:ext cx="5112568" cy="5191472"/>
          </a:xfrm>
        </p:spPr>
        <p:txBody>
          <a:bodyPr>
            <a:normAutofit/>
          </a:bodyPr>
          <a:lstStyle/>
          <a:p>
            <a:r>
              <a:rPr lang="ru-RU" dirty="0"/>
              <a:t>Сергей Петрович писал брату: «Работаю 40 часов в сутки». </a:t>
            </a:r>
          </a:p>
          <a:p>
            <a:r>
              <a:rPr lang="ru-RU" dirty="0"/>
              <a:t>Но даже при этом находил полчаса, чтобы посвятить любимому занятию - игре на виолончели. </a:t>
            </a:r>
          </a:p>
          <a:p>
            <a:r>
              <a:rPr lang="ru-RU" dirty="0"/>
              <a:t>«Это моя освежающая ванна», любил он повторять. </a:t>
            </a:r>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6588224" y="1700808"/>
            <a:ext cx="2127880" cy="4572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51920" y="188640"/>
            <a:ext cx="4850904" cy="6474296"/>
          </a:xfrm>
          <a:prstGeom prst="rect">
            <a:avLst/>
          </a:prstGeom>
          <a:noFill/>
          <a:ln w="9525">
            <a:noFill/>
            <a:miter lim="800000"/>
            <a:headEnd/>
            <a:tailEnd/>
          </a:ln>
        </p:spPr>
      </p:pic>
      <p:sp>
        <p:nvSpPr>
          <p:cNvPr id="3" name="Содержимое 2"/>
          <p:cNvSpPr>
            <a:spLocks noGrp="1"/>
          </p:cNvSpPr>
          <p:nvPr>
            <p:ph sz="quarter" idx="1"/>
          </p:nvPr>
        </p:nvSpPr>
        <p:spPr>
          <a:xfrm>
            <a:off x="107504" y="188640"/>
            <a:ext cx="3672408" cy="6669360"/>
          </a:xfrm>
        </p:spPr>
        <p:txBody>
          <a:bodyPr>
            <a:normAutofit fontScale="92500" lnSpcReduction="10000"/>
          </a:bodyPr>
          <a:lstStyle/>
          <a:p>
            <a:pPr>
              <a:buNone/>
            </a:pPr>
            <a:r>
              <a:rPr lang="ru-RU" sz="1800" dirty="0"/>
              <a:t>  Боткин первым из русских врачей рекомендует ехать в Ялту, открытую им как «лечебная станция для слабогрудых» (больных с заболеваниями легких). </a:t>
            </a:r>
          </a:p>
          <a:p>
            <a:pPr>
              <a:buNone/>
            </a:pPr>
            <a:r>
              <a:rPr lang="ru-RU" sz="1800" dirty="0"/>
              <a:t>Неповторимый южнобережный воздух, настоянный на аромате хвойных деревьев, горных трав, «блистательное действие морских купаний» очень полезны для здоровья. </a:t>
            </a:r>
          </a:p>
          <a:p>
            <a:pPr>
              <a:buNone/>
            </a:pPr>
            <a:r>
              <a:rPr lang="ru-RU" sz="1800" dirty="0"/>
              <a:t>Но Боткин отмечал:</a:t>
            </a:r>
          </a:p>
          <a:p>
            <a:pPr>
              <a:buNone/>
            </a:pPr>
            <a:r>
              <a:rPr lang="ru-RU" sz="1800" i="1" dirty="0"/>
              <a:t>«Живописность Крыма, прелестный его климат стоят в неимоверном контрасте с отсутствием всего похожего на комфорт для злополучного путешественника. Как больничная станция он имеет большую будущность, лишь бы появились необходимые удобства».</a:t>
            </a:r>
            <a:endParaRPr lang="ru-RU" sz="1800" dirty="0">
              <a:solidFill>
                <a:schemeClr val="accent1">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A14BA1FC-32FA-4D9D-889C-B3317C6EBF94}"/>
              </a:ext>
            </a:extLst>
          </p:cNvPr>
          <p:cNvSpPr/>
          <p:nvPr/>
        </p:nvSpPr>
        <p:spPr>
          <a:xfrm>
            <a:off x="251520" y="116633"/>
            <a:ext cx="8280920" cy="6186309"/>
          </a:xfrm>
          <a:prstGeom prst="rect">
            <a:avLst/>
          </a:prstGeom>
        </p:spPr>
        <p:txBody>
          <a:bodyPr wrap="square">
            <a:spAutoFit/>
          </a:bodyPr>
          <a:lstStyle/>
          <a:p>
            <a:pPr>
              <a:lnSpc>
                <a:spcPct val="150000"/>
              </a:lnSpc>
              <a:spcAft>
                <a:spcPts val="0"/>
              </a:spcAft>
            </a:pPr>
            <a:r>
              <a:rPr lang="ru-RU" sz="2400" b="1" u="sng" dirty="0">
                <a:latin typeface="Times New Roman" panose="02020603050405020304" pitchFamily="18" charset="0"/>
                <a:ea typeface="Calibri" panose="020F0502020204030204" pitchFamily="34" charset="0"/>
              </a:rPr>
              <a:t>Задачи мероприятия:</a:t>
            </a:r>
          </a:p>
          <a:p>
            <a:pPr marL="457200" indent="-457200" algn="just">
              <a:lnSpc>
                <a:spcPct val="150000"/>
              </a:lnSpc>
              <a:spcAft>
                <a:spcPts val="0"/>
              </a:spcAft>
              <a:buAutoNum type="arabicPeriod"/>
            </a:pPr>
            <a:r>
              <a:rPr lang="ru-RU" sz="2400" dirty="0">
                <a:latin typeface="Times New Roman" panose="02020603050405020304" pitchFamily="18" charset="0"/>
                <a:ea typeface="Calibri" panose="020F0502020204030204" pitchFamily="34" charset="0"/>
              </a:rPr>
              <a:t>Изучить биографию и жизненный </a:t>
            </a:r>
          </a:p>
          <a:p>
            <a:pPr algn="just">
              <a:lnSpc>
                <a:spcPct val="150000"/>
              </a:lnSpc>
              <a:spcAft>
                <a:spcPts val="0"/>
              </a:spcAft>
            </a:pPr>
            <a:r>
              <a:rPr lang="ru-RU" sz="2400" dirty="0">
                <a:latin typeface="Times New Roman" panose="02020603050405020304" pitchFamily="18" charset="0"/>
                <a:ea typeface="Calibri" panose="020F0502020204030204" pitchFamily="34" charset="0"/>
              </a:rPr>
              <a:t>путь врача-терапевта С</a:t>
            </a:r>
            <a:r>
              <a:rPr lang="ru-RU" sz="2400" dirty="0" smtClean="0">
                <a:latin typeface="Times New Roman" panose="02020603050405020304" pitchFamily="18" charset="0"/>
                <a:ea typeface="Calibri" panose="020F0502020204030204" pitchFamily="34" charset="0"/>
              </a:rPr>
              <a:t>. П. Боткина</a:t>
            </a:r>
            <a:r>
              <a:rPr lang="ru-RU" sz="2400" dirty="0">
                <a:latin typeface="Times New Roman" panose="02020603050405020304" pitchFamily="18" charset="0"/>
                <a:ea typeface="Calibri" panose="020F0502020204030204" pitchFamily="34" charset="0"/>
              </a:rPr>
              <a:t>, </a:t>
            </a:r>
          </a:p>
          <a:p>
            <a:pPr algn="just">
              <a:lnSpc>
                <a:spcPct val="150000"/>
              </a:lnSpc>
              <a:spcAft>
                <a:spcPts val="0"/>
              </a:spcAft>
            </a:pPr>
            <a:r>
              <a:rPr lang="ru-RU" sz="2400" dirty="0">
                <a:latin typeface="Times New Roman" panose="02020603050405020304" pitchFamily="18" charset="0"/>
                <a:ea typeface="Calibri" panose="020F0502020204030204" pitchFamily="34" charset="0"/>
              </a:rPr>
              <a:t>как одного из основоположников </a:t>
            </a:r>
          </a:p>
          <a:p>
            <a:pPr algn="just">
              <a:lnSpc>
                <a:spcPct val="150000"/>
              </a:lnSpc>
              <a:spcAft>
                <a:spcPts val="0"/>
              </a:spcAft>
            </a:pPr>
            <a:r>
              <a:rPr lang="ru-RU" sz="2400" dirty="0">
                <a:latin typeface="Times New Roman" panose="02020603050405020304" pitchFamily="18" charset="0"/>
                <a:ea typeface="Calibri" panose="020F0502020204030204" pitchFamily="34" charset="0"/>
              </a:rPr>
              <a:t>современной доказательной медицины.</a:t>
            </a:r>
          </a:p>
          <a:p>
            <a:pPr algn="just">
              <a:lnSpc>
                <a:spcPct val="150000"/>
              </a:lnSpc>
              <a:spcAft>
                <a:spcPts val="0"/>
              </a:spcAft>
            </a:pPr>
            <a:r>
              <a:rPr lang="ru-RU" sz="2400" dirty="0">
                <a:latin typeface="Times New Roman" panose="02020603050405020304" pitchFamily="18" charset="0"/>
                <a:ea typeface="Calibri" panose="020F0502020204030204" pitchFamily="34" charset="0"/>
              </a:rPr>
              <a:t>2. Ознакомиться с особенностями </a:t>
            </a:r>
          </a:p>
          <a:p>
            <a:pPr algn="just">
              <a:lnSpc>
                <a:spcPct val="150000"/>
              </a:lnSpc>
              <a:spcAft>
                <a:spcPts val="0"/>
              </a:spcAft>
            </a:pPr>
            <a:r>
              <a:rPr lang="ru-RU" sz="2400" dirty="0">
                <a:latin typeface="Times New Roman" panose="02020603050405020304" pitchFamily="18" charset="0"/>
                <a:ea typeface="Calibri" panose="020F0502020204030204" pitchFamily="34" charset="0"/>
              </a:rPr>
              <a:t>клинической практики врача </a:t>
            </a:r>
          </a:p>
          <a:p>
            <a:pPr algn="just">
              <a:lnSpc>
                <a:spcPct val="150000"/>
              </a:lnSpc>
              <a:spcAft>
                <a:spcPts val="0"/>
              </a:spcAft>
            </a:pPr>
            <a:r>
              <a:rPr lang="ru-RU" sz="2400" dirty="0">
                <a:latin typeface="Times New Roman" panose="02020603050405020304" pitchFamily="18" charset="0"/>
                <a:ea typeface="Calibri" panose="020F0502020204030204" pitchFamily="34" charset="0"/>
              </a:rPr>
              <a:t>С</a:t>
            </a:r>
            <a:r>
              <a:rPr lang="ru-RU" sz="2400" dirty="0" smtClean="0">
                <a:latin typeface="Times New Roman" panose="02020603050405020304" pitchFamily="18" charset="0"/>
                <a:ea typeface="Calibri" panose="020F0502020204030204" pitchFamily="34" charset="0"/>
              </a:rPr>
              <a:t>. П. Боткина</a:t>
            </a:r>
            <a:r>
              <a:rPr lang="ru-RU" sz="2400" dirty="0">
                <a:latin typeface="Times New Roman" panose="02020603050405020304" pitchFamily="18" charset="0"/>
                <a:ea typeface="Calibri" panose="020F0502020204030204" pitchFamily="34" charset="0"/>
              </a:rPr>
              <a:t>.</a:t>
            </a:r>
          </a:p>
          <a:p>
            <a:pPr algn="just">
              <a:lnSpc>
                <a:spcPct val="150000"/>
              </a:lnSpc>
              <a:spcAft>
                <a:spcPts val="0"/>
              </a:spcAft>
            </a:pPr>
            <a:r>
              <a:rPr lang="ru-RU" sz="2400" dirty="0">
                <a:latin typeface="Times New Roman" panose="02020603050405020304" pitchFamily="18" charset="0"/>
                <a:ea typeface="Calibri" panose="020F0502020204030204" pitchFamily="34" charset="0"/>
              </a:rPr>
              <a:t>3. Оценить значение медицинской и общественной деятельности С</a:t>
            </a:r>
            <a:r>
              <a:rPr lang="ru-RU" sz="2400" dirty="0" smtClean="0">
                <a:latin typeface="Times New Roman" panose="02020603050405020304" pitchFamily="18" charset="0"/>
                <a:ea typeface="Calibri" panose="020F0502020204030204" pitchFamily="34" charset="0"/>
              </a:rPr>
              <a:t>. П. Боткина </a:t>
            </a:r>
            <a:r>
              <a:rPr lang="ru-RU" sz="2400" dirty="0">
                <a:latin typeface="Times New Roman" panose="02020603050405020304" pitchFamily="18" charset="0"/>
                <a:ea typeface="Calibri" panose="020F0502020204030204" pitchFamily="34" charset="0"/>
              </a:rPr>
              <a:t>в подготовке учеников и клинических школ.</a:t>
            </a:r>
            <a:endParaRPr lang="ru-RU" sz="2400" dirty="0">
              <a:effectLst/>
              <a:latin typeface="Times New Roman" panose="02020603050405020304" pitchFamily="18" charset="0"/>
              <a:ea typeface="Calibri" panose="020F0502020204030204" pitchFamily="34" charset="0"/>
            </a:endParaRPr>
          </a:p>
        </p:txBody>
      </p:sp>
      <p:pic>
        <p:nvPicPr>
          <p:cNvPr id="4" name="Рисунок 3">
            <a:extLst>
              <a:ext uri="{FF2B5EF4-FFF2-40B4-BE49-F238E27FC236}">
                <a16:creationId xmlns="" xmlns:a16="http://schemas.microsoft.com/office/drawing/2014/main" id="{9E98889A-2E11-4D53-963A-D3F402C31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300" y="260648"/>
            <a:ext cx="2684140" cy="3888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24118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r>
              <a:rPr lang="ru-RU" sz="1800" dirty="0"/>
              <a:t>В Крым Боткин приезжал с членами императорской семьи, особенно с матерью и женой Александра II Александрой Фёдоровной и Марией Александровной. Он разрабатывал маршруты лечебных прогулок, а для своих монарших пациентов дворцовые курорты. Дворцы, в советское время в большинстве своём ставшие доступными всем санаториями, рекомендовал строить в 300–500 метрах от моря, с обязательным хвойным парком вокруг. Так в </a:t>
            </a:r>
            <a:r>
              <a:rPr lang="ru-RU" sz="1800" dirty="0" err="1"/>
              <a:t>Эриклике</a:t>
            </a:r>
            <a:r>
              <a:rPr lang="ru-RU" sz="1800" dirty="0"/>
              <a:t> (ныне п. Горное) по рекомендации Боткина появился санаторий для императрицы, а в Ялте на </a:t>
            </a:r>
            <a:r>
              <a:rPr lang="ru-RU" sz="1800" dirty="0" err="1"/>
              <a:t>Поликуровском</a:t>
            </a:r>
            <a:r>
              <a:rPr lang="ru-RU" sz="1800" dirty="0"/>
              <a:t> холме лечебный корпус.</a:t>
            </a:r>
          </a:p>
        </p:txBody>
      </p:sp>
      <p:pic>
        <p:nvPicPr>
          <p:cNvPr id="4" name="Рисунок 3" descr="yaltaold4.jpg"/>
          <p:cNvPicPr>
            <a:picLocks noChangeAspect="1"/>
          </p:cNvPicPr>
          <p:nvPr/>
        </p:nvPicPr>
        <p:blipFill>
          <a:blip r:embed="rId2" cstate="print"/>
          <a:stretch>
            <a:fillRect/>
          </a:stretch>
        </p:blipFill>
        <p:spPr>
          <a:xfrm>
            <a:off x="2483768" y="3000372"/>
            <a:ext cx="4762500" cy="3121549"/>
          </a:xfrm>
          <a:prstGeom prst="rect">
            <a:avLst/>
          </a:prstGeom>
        </p:spPr>
      </p:pic>
      <p:sp>
        <p:nvSpPr>
          <p:cNvPr id="5" name="TextBox 4"/>
          <p:cNvSpPr txBox="1"/>
          <p:nvPr/>
        </p:nvSpPr>
        <p:spPr>
          <a:xfrm>
            <a:off x="2267744" y="6165304"/>
            <a:ext cx="5400600" cy="369332"/>
          </a:xfrm>
          <a:prstGeom prst="rect">
            <a:avLst/>
          </a:prstGeom>
          <a:noFill/>
        </p:spPr>
        <p:txBody>
          <a:bodyPr wrap="square" rtlCol="0">
            <a:spAutoFit/>
          </a:bodyPr>
          <a:lstStyle/>
          <a:p>
            <a:r>
              <a:rPr lang="ru-RU" dirty="0" err="1"/>
              <a:t>Поликуровский</a:t>
            </a:r>
            <a:r>
              <a:rPr lang="ru-RU" dirty="0"/>
              <a:t>  холм в Ялте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r>
              <a:rPr lang="ru-RU" sz="2000" dirty="0"/>
              <a:t>Сергей Петрович Боткин первым из придворных медиков стал не только слушать об ощущениях болеющих членов императорской семьи, но и применять для постановки диагноза анализы, постукивания, ощупывание, прослушивание дыхания через трубку.</a:t>
            </a:r>
          </a:p>
          <a:p>
            <a:pPr>
              <a:buNone/>
            </a:pPr>
            <a:endParaRPr lang="ru-RU" sz="1800" dirty="0"/>
          </a:p>
        </p:txBody>
      </p:sp>
      <p:pic>
        <p:nvPicPr>
          <p:cNvPr id="4" name="Рисунок 3" descr="text_1892_botkin-14.jpg"/>
          <p:cNvPicPr>
            <a:picLocks noChangeAspect="1"/>
          </p:cNvPicPr>
          <p:nvPr/>
        </p:nvPicPr>
        <p:blipFill>
          <a:blip r:embed="rId2" cstate="print"/>
          <a:stretch>
            <a:fillRect/>
          </a:stretch>
        </p:blipFill>
        <p:spPr>
          <a:xfrm>
            <a:off x="1619672" y="1844824"/>
            <a:ext cx="5256584" cy="439248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pPr>
              <a:buNone/>
            </a:pPr>
            <a:r>
              <a:rPr lang="ru-RU" sz="1800" dirty="0"/>
              <a:t>Сергей Петрович Боткин любил ходить пешком, считая это лучшим средством для укрепления </a:t>
            </a:r>
            <a:r>
              <a:rPr lang="ru-RU" sz="1800" dirty="0" err="1"/>
              <a:t>сердечно-сосудистой</a:t>
            </a:r>
            <a:r>
              <a:rPr lang="ru-RU" sz="1800" dirty="0"/>
              <a:t> и дыхательной систем. Особенно полюбил тропку меж соснами, где шумят воды ручья Святого </a:t>
            </a:r>
            <a:r>
              <a:rPr lang="ru-RU" sz="1800" dirty="0" err="1"/>
              <a:t>Димитрия</a:t>
            </a:r>
            <a:r>
              <a:rPr lang="ru-RU" sz="1800" dirty="0"/>
              <a:t> и двух водопадов, открывается прекрасный вид на склоны Крымских гор. </a:t>
            </a:r>
          </a:p>
        </p:txBody>
      </p:sp>
      <p:pic>
        <p:nvPicPr>
          <p:cNvPr id="4" name="Рисунок 3" descr="botkinskaya-tropa.jpg"/>
          <p:cNvPicPr>
            <a:picLocks noChangeAspect="1"/>
          </p:cNvPicPr>
          <p:nvPr/>
        </p:nvPicPr>
        <p:blipFill>
          <a:blip r:embed="rId2" cstate="print"/>
          <a:stretch>
            <a:fillRect/>
          </a:stretch>
        </p:blipFill>
        <p:spPr>
          <a:xfrm>
            <a:off x="1403648" y="1700808"/>
            <a:ext cx="6624736" cy="4392488"/>
          </a:xfrm>
          <a:prstGeom prst="rect">
            <a:avLst/>
          </a:prstGeom>
        </p:spPr>
      </p:pic>
      <p:sp>
        <p:nvSpPr>
          <p:cNvPr id="5" name="TextBox 4"/>
          <p:cNvSpPr txBox="1"/>
          <p:nvPr/>
        </p:nvSpPr>
        <p:spPr>
          <a:xfrm>
            <a:off x="1547664" y="6165304"/>
            <a:ext cx="6480720" cy="369332"/>
          </a:xfrm>
          <a:prstGeom prst="rect">
            <a:avLst/>
          </a:prstGeom>
          <a:noFill/>
        </p:spPr>
        <p:txBody>
          <a:bodyPr wrap="square" rtlCol="0">
            <a:spAutoFit/>
          </a:bodyPr>
          <a:lstStyle/>
          <a:p>
            <a:r>
              <a:rPr lang="ru-RU" dirty="0"/>
              <a:t>                            </a:t>
            </a:r>
            <a:r>
              <a:rPr lang="ru-RU" dirty="0" err="1"/>
              <a:t>Боткинская</a:t>
            </a:r>
            <a:r>
              <a:rPr lang="ru-RU" dirty="0"/>
              <a:t> Тропа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pPr>
              <a:buNone/>
            </a:pPr>
            <a:endParaRPr lang="ru-RU" sz="2800" dirty="0"/>
          </a:p>
          <a:p>
            <a:pPr>
              <a:buNone/>
            </a:pPr>
            <a:endParaRPr lang="ru-RU" sz="1800" dirty="0"/>
          </a:p>
        </p:txBody>
      </p:sp>
      <p:pic>
        <p:nvPicPr>
          <p:cNvPr id="4" name="Рисунок 3" descr="200px-SergeyBotkinGrave.jpg"/>
          <p:cNvPicPr>
            <a:picLocks noChangeAspect="1"/>
          </p:cNvPicPr>
          <p:nvPr/>
        </p:nvPicPr>
        <p:blipFill>
          <a:blip r:embed="rId2" cstate="print"/>
          <a:stretch>
            <a:fillRect/>
          </a:stretch>
        </p:blipFill>
        <p:spPr>
          <a:xfrm>
            <a:off x="3995936" y="908720"/>
            <a:ext cx="4824536" cy="5544616"/>
          </a:xfrm>
          <a:prstGeom prst="rect">
            <a:avLst/>
          </a:prstGeom>
        </p:spPr>
      </p:pic>
      <p:sp>
        <p:nvSpPr>
          <p:cNvPr id="5" name="TextBox 4"/>
          <p:cNvSpPr txBox="1"/>
          <p:nvPr/>
        </p:nvSpPr>
        <p:spPr>
          <a:xfrm>
            <a:off x="179512" y="764704"/>
            <a:ext cx="3960440" cy="2554545"/>
          </a:xfrm>
          <a:prstGeom prst="rect">
            <a:avLst/>
          </a:prstGeom>
          <a:noFill/>
        </p:spPr>
        <p:txBody>
          <a:bodyPr wrap="square" rtlCol="0">
            <a:spAutoFit/>
          </a:bodyPr>
          <a:lstStyle/>
          <a:p>
            <a:r>
              <a:rPr lang="ru-RU" sz="2000" dirty="0"/>
              <a:t>Напряженная жизнь и самоотверженный труд не могли не подорвать сил Сергея Петровича Боткина, и в 1889 году он скончался в </a:t>
            </a:r>
            <a:r>
              <a:rPr lang="ru-RU" sz="2000" dirty="0" err="1"/>
              <a:t>Ментоне</a:t>
            </a:r>
            <a:r>
              <a:rPr lang="ru-RU" sz="2000" dirty="0"/>
              <a:t>, во Франции, погребен в Санкт-Петербурге на Новодевичьем кладбище.</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04664"/>
            <a:ext cx="8892480" cy="4997408"/>
          </a:xfrm>
        </p:spPr>
        <p:txBody>
          <a:bodyPr>
            <a:normAutofit/>
          </a:bodyPr>
          <a:lstStyle/>
          <a:p>
            <a:pPr>
              <a:buNone/>
            </a:pPr>
            <a:r>
              <a:rPr lang="ru-RU" sz="1800" b="1" dirty="0"/>
              <a:t>	Сергею Петровичу Боткину современная медицина обязана: </a:t>
            </a:r>
          </a:p>
          <a:p>
            <a:pPr>
              <a:buNone/>
            </a:pPr>
            <a:r>
              <a:rPr lang="ru-RU" sz="1800" dirty="0"/>
              <a:t>Введением клинического разбора больных; описанием вирусного гепатита А;</a:t>
            </a:r>
          </a:p>
          <a:p>
            <a:pPr>
              <a:buNone/>
            </a:pPr>
            <a:r>
              <a:rPr lang="ru-RU" sz="1800" dirty="0"/>
              <a:t>применением медицинского термометра; взятием анализов; созданием</a:t>
            </a:r>
          </a:p>
          <a:p>
            <a:pPr>
              <a:buNone/>
            </a:pPr>
            <a:r>
              <a:rPr lang="ru-RU" sz="1800" dirty="0"/>
              <a:t>санитарно ­ эпидемиологической службы; развитием бесплатной медицины;</a:t>
            </a:r>
          </a:p>
          <a:p>
            <a:pPr>
              <a:buNone/>
            </a:pPr>
            <a:r>
              <a:rPr lang="ru-RU" sz="1800" dirty="0"/>
              <a:t>появлением  женщин-врачей; открытием крымских курортов; понятием</a:t>
            </a:r>
          </a:p>
          <a:p>
            <a:pPr>
              <a:buNone/>
            </a:pPr>
            <a:r>
              <a:rPr lang="ru-RU" sz="1800" dirty="0"/>
              <a:t>«бархатный сезон», когда вслед за императрицей, приезжавшей в Крым</a:t>
            </a:r>
          </a:p>
          <a:p>
            <a:pPr>
              <a:buNone/>
            </a:pPr>
            <a:r>
              <a:rPr lang="ru-RU" sz="1800" dirty="0"/>
              <a:t>осенью, потянулись светские дамы в бархатных платьях.</a:t>
            </a:r>
          </a:p>
          <a:p>
            <a:pPr>
              <a:buNone/>
            </a:pPr>
            <a:endParaRPr lang="ru-RU" sz="1800" dirty="0"/>
          </a:p>
        </p:txBody>
      </p:sp>
      <p:pic>
        <p:nvPicPr>
          <p:cNvPr id="4" name="Рисунок 3" descr="botkina2.jpg"/>
          <p:cNvPicPr>
            <a:picLocks noChangeAspect="1"/>
          </p:cNvPicPr>
          <p:nvPr/>
        </p:nvPicPr>
        <p:blipFill>
          <a:blip r:embed="rId2" cstate="print"/>
          <a:stretch>
            <a:fillRect/>
          </a:stretch>
        </p:blipFill>
        <p:spPr>
          <a:xfrm>
            <a:off x="323528" y="3573016"/>
            <a:ext cx="3744416" cy="2937123"/>
          </a:xfrm>
          <a:prstGeom prst="rect">
            <a:avLst/>
          </a:prstGeom>
        </p:spPr>
      </p:pic>
      <p:pic>
        <p:nvPicPr>
          <p:cNvPr id="5" name="Рисунок 4" descr="param2_20000015.jpg"/>
          <p:cNvPicPr>
            <a:picLocks noChangeAspect="1"/>
          </p:cNvPicPr>
          <p:nvPr/>
        </p:nvPicPr>
        <p:blipFill>
          <a:blip r:embed="rId3" cstate="print"/>
          <a:stretch>
            <a:fillRect/>
          </a:stretch>
        </p:blipFill>
        <p:spPr>
          <a:xfrm>
            <a:off x="4644008" y="3573016"/>
            <a:ext cx="4176464" cy="2979712"/>
          </a:xfrm>
          <a:prstGeom prst="rect">
            <a:avLst/>
          </a:prstGeom>
        </p:spPr>
      </p:pic>
      <p:sp>
        <p:nvSpPr>
          <p:cNvPr id="6" name="TextBox 5"/>
          <p:cNvSpPr txBox="1"/>
          <p:nvPr/>
        </p:nvSpPr>
        <p:spPr>
          <a:xfrm>
            <a:off x="4572000" y="6525344"/>
            <a:ext cx="4572000" cy="369332"/>
          </a:xfrm>
          <a:prstGeom prst="rect">
            <a:avLst/>
          </a:prstGeom>
          <a:noFill/>
        </p:spPr>
        <p:txBody>
          <a:bodyPr wrap="square" rtlCol="0">
            <a:spAutoFit/>
          </a:bodyPr>
          <a:lstStyle/>
          <a:p>
            <a:r>
              <a:rPr lang="ru-RU" dirty="0"/>
              <a:t>Клиника им. С. П. Боткина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648E6FA1-EBF1-4725-877D-16713983A893}"/>
              </a:ext>
            </a:extLst>
          </p:cNvPr>
          <p:cNvSpPr>
            <a:spLocks noGrp="1"/>
          </p:cNvSpPr>
          <p:nvPr>
            <p:ph type="title"/>
          </p:nvPr>
        </p:nvSpPr>
        <p:spPr>
          <a:xfrm>
            <a:off x="971600" y="274638"/>
            <a:ext cx="6953200" cy="2146250"/>
          </a:xfrm>
        </p:spPr>
        <p:txBody>
          <a:bodyPr/>
          <a:lstStyle/>
          <a:p>
            <a:pPr algn="ctr"/>
            <a:r>
              <a:rPr lang="ru-RU" b="1" i="1" dirty="0">
                <a:effectLst>
                  <a:outerShdw blurRad="38100" dist="38100" dir="2700000" algn="tl">
                    <a:srgbClr val="000000">
                      <a:alpha val="43137"/>
                    </a:srgbClr>
                  </a:outerShdw>
                </a:effectLst>
              </a:rPr>
              <a:t>БЛАГОДАРИМ ЗА ВНИМАНИЕ!</a:t>
            </a:r>
          </a:p>
        </p:txBody>
      </p:sp>
    </p:spTree>
    <p:extLst>
      <p:ext uri="{BB962C8B-B14F-4D97-AF65-F5344CB8AC3E}">
        <p14:creationId xmlns:p14="http://schemas.microsoft.com/office/powerpoint/2010/main" val="376667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95536" y="476672"/>
            <a:ext cx="8208912" cy="5997153"/>
          </a:xfrm>
        </p:spPr>
        <p:txBody>
          <a:bodyPr>
            <a:normAutofit/>
          </a:bodyPr>
          <a:lstStyle/>
          <a:p>
            <a:pPr>
              <a:buFont typeface="Wingdings" pitchFamily="2" charset="2"/>
              <a:buChar char="q"/>
            </a:pPr>
            <a:r>
              <a:rPr lang="ru-RU" dirty="0">
                <a:latin typeface="Times New Roman" pitchFamily="18" charset="0"/>
                <a:cs typeface="Times New Roman" pitchFamily="18" charset="0"/>
              </a:rPr>
              <a:t>Формирование общих компетенций, включающих в себя способность:</a:t>
            </a:r>
          </a:p>
          <a:p>
            <a:pPr>
              <a:buFont typeface="Wingdings" pitchFamily="2" charset="2"/>
              <a:buChar char="q"/>
            </a:pPr>
            <a:r>
              <a:rPr lang="ru-RU" b="1" dirty="0">
                <a:latin typeface="Times New Roman" pitchFamily="18" charset="0"/>
                <a:cs typeface="Times New Roman" pitchFamily="18" charset="0"/>
              </a:rPr>
              <a:t>ОК 4</a:t>
            </a:r>
            <a:r>
              <a:rPr lang="ru-RU" dirty="0">
                <a:latin typeface="Times New Roman" pitchFamily="18" charset="0"/>
                <a:cs typeface="Times New Roman" pitchFamily="18" charset="0"/>
              </a:rPr>
              <a:t>. Осуществлять поиск и использование информации, необходимой для эффективного выполнения профессиональных задач, профессионального и личностного развития.</a:t>
            </a:r>
          </a:p>
          <a:p>
            <a:pPr>
              <a:buFont typeface="Wingdings" pitchFamily="2" charset="2"/>
              <a:buChar char="q"/>
            </a:pPr>
            <a:r>
              <a:rPr lang="ru-RU" b="1" dirty="0">
                <a:latin typeface="Times New Roman" pitchFamily="18" charset="0"/>
                <a:cs typeface="Times New Roman" pitchFamily="18" charset="0"/>
              </a:rPr>
              <a:t>ОК 5.</a:t>
            </a:r>
            <a:r>
              <a:rPr lang="ru-RU" dirty="0">
                <a:latin typeface="Times New Roman" pitchFamily="18" charset="0"/>
                <a:cs typeface="Times New Roman" pitchFamily="18" charset="0"/>
              </a:rPr>
              <a:t> Использовать информационно-коммуникационные технологии в профессиональной деятельности.</a:t>
            </a:r>
          </a:p>
          <a:p>
            <a:pPr>
              <a:buFont typeface="Wingdings" pitchFamily="2" charset="2"/>
              <a:buChar char="q"/>
            </a:pPr>
            <a:r>
              <a:rPr lang="ru-RU" b="1" dirty="0">
                <a:latin typeface="Times New Roman" pitchFamily="18" charset="0"/>
                <a:cs typeface="Times New Roman" pitchFamily="18" charset="0"/>
              </a:rPr>
              <a:t>ОК 6.</a:t>
            </a:r>
            <a:r>
              <a:rPr lang="ru-RU" dirty="0">
                <a:latin typeface="Times New Roman" pitchFamily="18" charset="0"/>
                <a:cs typeface="Times New Roman" pitchFamily="18" charset="0"/>
              </a:rPr>
              <a:t> Работать в коллективе и команде, эффективно общаться с коллегами, руководством, потребителями.</a:t>
            </a:r>
          </a:p>
          <a:p>
            <a:pPr>
              <a:buFont typeface="Wingdings" pitchFamily="2" charset="2"/>
              <a:buChar char="q"/>
            </a:pPr>
            <a:r>
              <a:rPr lang="ru-RU" b="1" dirty="0">
                <a:latin typeface="Times New Roman" pitchFamily="18" charset="0"/>
                <a:cs typeface="Times New Roman" pitchFamily="18" charset="0"/>
              </a:rPr>
              <a:t>ОК 10</a:t>
            </a:r>
            <a:r>
              <a:rPr lang="ru-RU" dirty="0">
                <a:latin typeface="Times New Roman" pitchFamily="18" charset="0"/>
                <a:cs typeface="Times New Roman" pitchFamily="18" charset="0"/>
              </a:rPr>
              <a:t>. Бережно относиться к историческому наследию и культурным традициям народа, уважать социальные, культурные и религиозные различия.</a:t>
            </a:r>
          </a:p>
          <a:p>
            <a:pPr marL="0" indent="0">
              <a:buNone/>
            </a:pPr>
            <a:endParaRPr lang="ru-RU" dirty="0">
              <a:latin typeface="Times New Roman" pitchFamily="18" charset="0"/>
              <a:cs typeface="Times New Roman" pitchFamily="18" charset="0"/>
            </a:endParaRPr>
          </a:p>
          <a:p>
            <a:endParaRPr lang="ru-RU" dirty="0"/>
          </a:p>
        </p:txBody>
      </p:sp>
      <p:sp>
        <p:nvSpPr>
          <p:cNvPr id="2" name="TextBox 1"/>
          <p:cNvSpPr txBox="1"/>
          <p:nvPr/>
        </p:nvSpPr>
        <p:spPr>
          <a:xfrm>
            <a:off x="5796136" y="6381328"/>
            <a:ext cx="1296144" cy="369332"/>
          </a:xfrm>
          <a:prstGeom prst="rect">
            <a:avLst/>
          </a:prstGeom>
          <a:noFill/>
        </p:spPr>
        <p:txBody>
          <a:bodyPr wrap="square" rtlCol="0">
            <a:spAutoFit/>
          </a:bodyPr>
          <a:lstStyle/>
          <a:p>
            <a:r>
              <a:rPr lang="ru-RU" dirty="0" smtClean="0"/>
              <a:t>Фильм 1</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147248" cy="1656184"/>
          </a:xfrm>
        </p:spPr>
        <p:txBody>
          <a:bodyPr>
            <a:noAutofit/>
          </a:bodyPr>
          <a:lstStyle/>
          <a:p>
            <a:r>
              <a:rPr lang="ru-RU" sz="2000" b="1" dirty="0"/>
              <a:t>Сергей Петрович Боткин (1832-1889) был выдающимся врачом-терапевтом, основоположником русской клинической медицины. </a:t>
            </a:r>
            <a:br>
              <a:rPr lang="ru-RU" sz="2000" b="1" dirty="0"/>
            </a:br>
            <a:r>
              <a:rPr lang="ru-RU" sz="2000" dirty="0"/>
              <a:t>Человеческий организм он рассматривал во взаимосвязи с внешней средой, а болезнь или здоровье- как результат воздействия внешней среды на организм. </a:t>
            </a:r>
            <a:r>
              <a:rPr lang="ru-RU" sz="1600" dirty="0"/>
              <a:t/>
            </a:r>
            <a:br>
              <a:rPr lang="ru-RU" sz="1600" dirty="0"/>
            </a:br>
            <a:endParaRPr lang="ru-RU" sz="1600" dirty="0"/>
          </a:p>
        </p:txBody>
      </p:sp>
      <p:sp>
        <p:nvSpPr>
          <p:cNvPr id="3" name="Содержимое 2"/>
          <p:cNvSpPr>
            <a:spLocks noGrp="1"/>
          </p:cNvSpPr>
          <p:nvPr>
            <p:ph sz="quarter" idx="1"/>
          </p:nvPr>
        </p:nvSpPr>
        <p:spPr>
          <a:xfrm>
            <a:off x="457200" y="2276872"/>
            <a:ext cx="3970784" cy="3895328"/>
          </a:xfrm>
        </p:spPr>
        <p:txBody>
          <a:bodyPr>
            <a:normAutofit fontScale="92500" lnSpcReduction="20000"/>
          </a:bodyPr>
          <a:lstStyle/>
          <a:p>
            <a:r>
              <a:rPr lang="ru-RU" dirty="0"/>
              <a:t> Боткин стал родоначальником нового направления в медицине - нервизма, установил инфекционный характер вирусного гепатита («катаральная желтуха»), исследовал и описал один из видов инфекционной желтухи (болезнь Боткина), участвовал в создании военно-полевой терапии. </a:t>
            </a:r>
          </a:p>
        </p:txBody>
      </p:sp>
      <p:pic>
        <p:nvPicPr>
          <p:cNvPr id="5" name="Picture 12"/>
          <p:cNvPicPr>
            <a:picLocks noGrp="1" noChangeAspect="1" noChangeArrowheads="1"/>
          </p:cNvPicPr>
          <p:nvPr>
            <p:ph sz="quarter" idx="2"/>
          </p:nvPr>
        </p:nvPicPr>
        <p:blipFill>
          <a:blip r:embed="rId2" cstate="print"/>
          <a:srcRect/>
          <a:stretch>
            <a:fillRect/>
          </a:stretch>
        </p:blipFill>
        <p:spPr>
          <a:xfrm>
            <a:off x="4932040" y="2204864"/>
            <a:ext cx="3816424" cy="4104456"/>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32656"/>
            <a:ext cx="8219256" cy="2160240"/>
          </a:xfrm>
        </p:spPr>
        <p:txBody>
          <a:bodyPr>
            <a:normAutofit fontScale="77500" lnSpcReduction="20000"/>
          </a:bodyPr>
          <a:lstStyle/>
          <a:p>
            <a:r>
              <a:rPr lang="ru-RU" dirty="0"/>
              <a:t>С детства Сергей Петрович отличался большими способностями, тягой к знаниям и, несмотря на плохое зрение, большим трудолюбием. Благодаря стараниям своего старшего брата обучался в одном из лучших московских пансионов, а затем собирался поступать на математический факультет Московского университета, но в это время вышел императорский указ о принятии на все факультеты, кроме медицинского только лучших выпускников московских гимназий из дворянских семей.</a:t>
            </a:r>
          </a:p>
          <a:p>
            <a:endParaRPr lang="ru-RU" dirty="0"/>
          </a:p>
        </p:txBody>
      </p:sp>
      <p:pic>
        <p:nvPicPr>
          <p:cNvPr id="4" name="Picture 6"/>
          <p:cNvPicPr>
            <a:picLocks noChangeAspect="1" noChangeArrowheads="1"/>
          </p:cNvPicPr>
          <p:nvPr/>
        </p:nvPicPr>
        <p:blipFill>
          <a:blip r:embed="rId2" cstate="print"/>
          <a:srcRect/>
          <a:stretch>
            <a:fillRect/>
          </a:stretch>
        </p:blipFill>
        <p:spPr>
          <a:xfrm>
            <a:off x="2195736" y="2276872"/>
            <a:ext cx="6552727" cy="44645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714202"/>
          </a:xfrm>
        </p:spPr>
        <p:txBody>
          <a:bodyPr>
            <a:noAutofit/>
          </a:bodyPr>
          <a:lstStyle/>
          <a:p>
            <a:r>
              <a:rPr lang="ru-RU" sz="1800" dirty="0"/>
              <a:t>В результате в 1850 году Сергей Петрович Боткин поступил на медицинский факультет Московского университета, и с этого момента вся его жизнь была посвящена медицине. Боткин единственный из всех окончил университет со званием доктора, а не лекаря, что было в то время большой редкостью.</a:t>
            </a:r>
          </a:p>
        </p:txBody>
      </p:sp>
      <p:pic>
        <p:nvPicPr>
          <p:cNvPr id="5" name="Picture 11"/>
          <p:cNvPicPr>
            <a:picLocks noGrp="1" noChangeAspect="1" noChangeArrowheads="1"/>
          </p:cNvPicPr>
          <p:nvPr>
            <p:ph sz="quarter" idx="1"/>
          </p:nvPr>
        </p:nvPicPr>
        <p:blipFill>
          <a:blip r:embed="rId2" cstate="print"/>
          <a:srcRect/>
          <a:stretch>
            <a:fillRect/>
          </a:stretch>
        </p:blipFill>
        <p:spPr>
          <a:xfrm>
            <a:off x="457200" y="2420888"/>
            <a:ext cx="3970784" cy="3960440"/>
          </a:xfrm>
          <a:noFill/>
          <a:ln/>
        </p:spPr>
      </p:pic>
      <p:pic>
        <p:nvPicPr>
          <p:cNvPr id="6" name="Picture 8"/>
          <p:cNvPicPr>
            <a:picLocks noGrp="1" noChangeAspect="1" noChangeArrowheads="1"/>
          </p:cNvPicPr>
          <p:nvPr>
            <p:ph sz="quarter" idx="2"/>
          </p:nvPr>
        </p:nvPicPr>
        <p:blipFill>
          <a:blip r:embed="rId3" cstate="print"/>
          <a:srcRect/>
          <a:stretch>
            <a:fillRect/>
          </a:stretch>
        </p:blipFill>
        <p:spPr>
          <a:xfrm>
            <a:off x="4788024" y="2348880"/>
            <a:ext cx="4032448" cy="4032448"/>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r>
              <a:rPr lang="ru-RU" sz="2000" dirty="0">
                <a:solidFill>
                  <a:schemeClr val="tx1"/>
                </a:solidFill>
              </a:rPr>
              <a:t>В 1855 году Сергей Петрович участвовал в Крымской кампании под руководством Николая Ивановича Пирогова в качестве ординатора Симферопольского госпиталя. Уже в этот период сформировалась у С. П. Боткина концепция военной медицины и правильного питания солдат.</a:t>
            </a:r>
          </a:p>
          <a:p>
            <a:pPr>
              <a:buNone/>
            </a:pPr>
            <a:endParaRPr lang="ru-RU" sz="1800" dirty="0">
              <a:solidFill>
                <a:schemeClr val="accent1">
                  <a:lumMod val="40000"/>
                  <a:lumOff val="60000"/>
                </a:schemeClr>
              </a:solidFill>
            </a:endParaRPr>
          </a:p>
          <a:p>
            <a:pPr>
              <a:buNone/>
            </a:pPr>
            <a:endParaRPr lang="ru-RU" sz="1800" dirty="0"/>
          </a:p>
        </p:txBody>
      </p:sp>
      <p:pic>
        <p:nvPicPr>
          <p:cNvPr id="4" name="Picture 7"/>
          <p:cNvPicPr>
            <a:picLocks noChangeAspect="1" noChangeArrowheads="1"/>
          </p:cNvPicPr>
          <p:nvPr/>
        </p:nvPicPr>
        <p:blipFill>
          <a:blip r:embed="rId2" cstate="print"/>
          <a:srcRect/>
          <a:stretch>
            <a:fillRect/>
          </a:stretch>
        </p:blipFill>
        <p:spPr>
          <a:xfrm>
            <a:off x="467544" y="1916832"/>
            <a:ext cx="8280920" cy="4824536"/>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6266168"/>
          </a:xfrm>
        </p:spPr>
        <p:txBody>
          <a:bodyPr>
            <a:normAutofit/>
          </a:bodyPr>
          <a:lstStyle/>
          <a:p>
            <a:r>
              <a:rPr lang="ru-RU" sz="1800" dirty="0"/>
              <a:t>В симферопольском госпитале Сергей Петрович Боткин лечил раненых и больных; дежурил на кухне, чтобы никто не мог воспользоваться рационом раненых; изучал влияние контузий на возникновение внутренних болезней. Неудивительно, что заслужил похвалу Николая  Ивановича Пирогова. Возможно, именно это окончательно убедило в правильности выбора медицины.</a:t>
            </a:r>
          </a:p>
        </p:txBody>
      </p:sp>
      <p:pic>
        <p:nvPicPr>
          <p:cNvPr id="4" name="Рисунок 3" descr="botkin-pacient.jpg"/>
          <p:cNvPicPr>
            <a:picLocks noChangeAspect="1"/>
          </p:cNvPicPr>
          <p:nvPr/>
        </p:nvPicPr>
        <p:blipFill>
          <a:blip r:embed="rId2" cstate="print"/>
          <a:stretch>
            <a:fillRect/>
          </a:stretch>
        </p:blipFill>
        <p:spPr>
          <a:xfrm>
            <a:off x="251520" y="1988840"/>
            <a:ext cx="8496944" cy="475252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937</TotalTime>
  <Words>1010</Words>
  <Application>Microsoft Office PowerPoint</Application>
  <PresentationFormat>Экран (4:3)</PresentationFormat>
  <Paragraphs>98</Paragraphs>
  <Slides>35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Эркер</vt:lpstr>
      <vt:lpstr>    </vt:lpstr>
      <vt:lpstr>Презентация PowerPoint</vt:lpstr>
      <vt:lpstr>Презентация PowerPoint</vt:lpstr>
      <vt:lpstr>Презентация PowerPoint</vt:lpstr>
      <vt:lpstr>Сергей Петрович Боткин (1832-1889) был выдающимся врачом-терапевтом, основоположником русской клинической медицины.  Человеческий организм он рассматривал во взаимосвязи с внешней средой, а болезнь или здоровье- как результат воздействия внешней среды на организм.  </vt:lpstr>
      <vt:lpstr>Презентация PowerPoint</vt:lpstr>
      <vt:lpstr>В результате в 1850 году Сергей Петрович Боткин поступил на медицинский факультет Московского университета, и с этого момента вся его жизнь была посвящена медицине. Боткин единственный из всех окончил университет со званием доктора, а не лекаря, что было в то время большой редкостью.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БЛАГОДАРИМ ЗА ВНИМАНИЕ!</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Сергей Петрович Боткин - великий русский врач</dc:title>
  <dc:creator>Женя</dc:creator>
  <cp:lastModifiedBy>Татьяна</cp:lastModifiedBy>
  <cp:revision>108</cp:revision>
  <dcterms:created xsi:type="dcterms:W3CDTF">2013-01-17T16:41:57Z</dcterms:created>
  <dcterms:modified xsi:type="dcterms:W3CDTF">2019-09-05T19:21:38Z</dcterms:modified>
</cp:coreProperties>
</file>