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4.1839181510078233E-2"/>
          <c:y val="3.2052326544277469E-2"/>
          <c:w val="0.95816081848992174"/>
          <c:h val="0.79762382673073462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2007-2008</c:v>
                </c:pt>
              </c:strCache>
            </c:strRef>
          </c:tx>
          <c:dLbls>
            <c:txPr>
              <a:bodyPr/>
              <a:lstStyle/>
              <a:p>
                <a:pPr>
                  <a:defRPr sz="11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Лист1!$A$2:$A$9</c:f>
              <c:strCache>
                <c:ptCount val="8"/>
                <c:pt idx="0">
                  <c:v>6а-7а</c:v>
                </c:pt>
                <c:pt idx="1">
                  <c:v>6б-7б</c:v>
                </c:pt>
                <c:pt idx="2">
                  <c:v>6б-8б</c:v>
                </c:pt>
                <c:pt idx="3">
                  <c:v>7б-9б</c:v>
                </c:pt>
                <c:pt idx="4">
                  <c:v>7в-9в</c:v>
                </c:pt>
                <c:pt idx="5">
                  <c:v>8а-10а</c:v>
                </c:pt>
                <c:pt idx="6">
                  <c:v>8б-10б</c:v>
                </c:pt>
                <c:pt idx="7">
                  <c:v>8в-9в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2">
                  <c:v>3.9</c:v>
                </c:pt>
                <c:pt idx="3">
                  <c:v>3.8</c:v>
                </c:pt>
                <c:pt idx="4">
                  <c:v>3.9</c:v>
                </c:pt>
                <c:pt idx="5">
                  <c:v>4</c:v>
                </c:pt>
                <c:pt idx="6">
                  <c:v>3.9</c:v>
                </c:pt>
                <c:pt idx="7">
                  <c:v>4.0999999999999996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2008-2009</c:v>
                </c:pt>
              </c:strCache>
            </c:strRef>
          </c:tx>
          <c:dLbls>
            <c:txPr>
              <a:bodyPr/>
              <a:lstStyle/>
              <a:p>
                <a:pPr>
                  <a:defRPr sz="11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Лист1!$A$2:$A$9</c:f>
              <c:strCache>
                <c:ptCount val="8"/>
                <c:pt idx="0">
                  <c:v>6а-7а</c:v>
                </c:pt>
                <c:pt idx="1">
                  <c:v>6б-7б</c:v>
                </c:pt>
                <c:pt idx="2">
                  <c:v>6б-8б</c:v>
                </c:pt>
                <c:pt idx="3">
                  <c:v>7б-9б</c:v>
                </c:pt>
                <c:pt idx="4">
                  <c:v>7в-9в</c:v>
                </c:pt>
                <c:pt idx="5">
                  <c:v>8а-10а</c:v>
                </c:pt>
                <c:pt idx="6">
                  <c:v>8б-10б</c:v>
                </c:pt>
                <c:pt idx="7">
                  <c:v>8в-9в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4.0999999999999996</c:v>
                </c:pt>
                <c:pt idx="1">
                  <c:v>3.9</c:v>
                </c:pt>
                <c:pt idx="2">
                  <c:v>4.2</c:v>
                </c:pt>
                <c:pt idx="3">
                  <c:v>4.8</c:v>
                </c:pt>
                <c:pt idx="4">
                  <c:v>4</c:v>
                </c:pt>
                <c:pt idx="5">
                  <c:v>4</c:v>
                </c:pt>
                <c:pt idx="6">
                  <c:v>3.9</c:v>
                </c:pt>
                <c:pt idx="7">
                  <c:v>4.3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2009-2010</c:v>
                </c:pt>
              </c:strCache>
            </c:strRef>
          </c:tx>
          <c:dLbls>
            <c:txPr>
              <a:bodyPr/>
              <a:lstStyle/>
              <a:p>
                <a:pPr>
                  <a:defRPr sz="11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Лист1!$A$2:$A$9</c:f>
              <c:strCache>
                <c:ptCount val="8"/>
                <c:pt idx="0">
                  <c:v>6а-7а</c:v>
                </c:pt>
                <c:pt idx="1">
                  <c:v>6б-7б</c:v>
                </c:pt>
                <c:pt idx="2">
                  <c:v>6б-8б</c:v>
                </c:pt>
                <c:pt idx="3">
                  <c:v>7б-9б</c:v>
                </c:pt>
                <c:pt idx="4">
                  <c:v>7в-9в</c:v>
                </c:pt>
                <c:pt idx="5">
                  <c:v>8а-10а</c:v>
                </c:pt>
                <c:pt idx="6">
                  <c:v>8б-10б</c:v>
                </c:pt>
                <c:pt idx="7">
                  <c:v>8в-9в</c:v>
                </c:pt>
              </c:strCache>
            </c:strRef>
          </c:cat>
          <c:val>
            <c:numRef>
              <c:f>Лист1!$D$2:$D$9</c:f>
              <c:numCache>
                <c:formatCode>General</c:formatCode>
                <c:ptCount val="8"/>
                <c:pt idx="0">
                  <c:v>4.2</c:v>
                </c:pt>
                <c:pt idx="1">
                  <c:v>4.2</c:v>
                </c:pt>
                <c:pt idx="2">
                  <c:v>4.5999999999999996</c:v>
                </c:pt>
                <c:pt idx="3">
                  <c:v>4.8</c:v>
                </c:pt>
                <c:pt idx="4">
                  <c:v>4.5999999999999996</c:v>
                </c:pt>
                <c:pt idx="5">
                  <c:v>4</c:v>
                </c:pt>
                <c:pt idx="6">
                  <c:v>4</c:v>
                </c:pt>
              </c:numCache>
            </c:numRef>
          </c:val>
        </c:ser>
        <c:dLbls>
          <c:showVal val="1"/>
        </c:dLbls>
        <c:axId val="120553472"/>
        <c:axId val="120555008"/>
      </c:barChart>
      <c:catAx>
        <c:axId val="120553472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20555008"/>
        <c:crosses val="autoZero"/>
        <c:auto val="1"/>
        <c:lblAlgn val="ctr"/>
        <c:lblOffset val="100"/>
      </c:catAx>
      <c:valAx>
        <c:axId val="12055500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1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20553472"/>
        <c:crosses val="autoZero"/>
        <c:crossBetween val="between"/>
      </c:valAx>
    </c:plotArea>
    <c:legend>
      <c:legendPos val="b"/>
      <c:txPr>
        <a:bodyPr/>
        <a:lstStyle/>
        <a:p>
          <a:pPr>
            <a:defRPr sz="12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2007-2008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Лист1!$A$2:$A$3</c:f>
              <c:strCache>
                <c:ptCount val="2"/>
                <c:pt idx="0">
                  <c:v>СОУ</c:v>
                </c:pt>
                <c:pt idx="1">
                  <c:v>Качество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66.48</c:v>
                </c:pt>
                <c:pt idx="1">
                  <c:v>74.2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2008-2009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Лист1!$A$2:$A$3</c:f>
              <c:strCache>
                <c:ptCount val="2"/>
                <c:pt idx="0">
                  <c:v>СОУ</c:v>
                </c:pt>
                <c:pt idx="1">
                  <c:v>Качество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71.489999999999995</c:v>
                </c:pt>
                <c:pt idx="1">
                  <c:v>84.3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2009-2010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Лист1!$A$2:$A$3</c:f>
              <c:strCache>
                <c:ptCount val="2"/>
                <c:pt idx="0">
                  <c:v>СОУ</c:v>
                </c:pt>
                <c:pt idx="1">
                  <c:v>Качество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71.89</c:v>
                </c:pt>
                <c:pt idx="1">
                  <c:v>86</c:v>
                </c:pt>
              </c:numCache>
            </c:numRef>
          </c:val>
        </c:ser>
        <c:dLbls>
          <c:showVal val="1"/>
        </c:dLbls>
        <c:axId val="139052160"/>
        <c:axId val="139053696"/>
      </c:barChart>
      <c:catAx>
        <c:axId val="139052160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9053696"/>
        <c:crosses val="autoZero"/>
        <c:auto val="1"/>
        <c:lblAlgn val="ctr"/>
        <c:lblOffset val="100"/>
      </c:catAx>
      <c:valAx>
        <c:axId val="13905369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1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9052160"/>
        <c:crosses val="autoZero"/>
        <c:crossBetween val="between"/>
      </c:valAx>
    </c:plotArea>
    <c:legend>
      <c:legendPos val="r"/>
      <c:txPr>
        <a:bodyPr/>
        <a:lstStyle/>
        <a:p>
          <a:pPr>
            <a:defRPr sz="12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353E4-485F-4B79-B2EC-74EC3F3A0E03}" type="datetimeFigureOut">
              <a:rPr lang="ru-RU" smtClean="0"/>
              <a:pPr/>
              <a:t>06.09.2019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F0C2-2122-40E4-93CF-E12F7E329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353E4-485F-4B79-B2EC-74EC3F3A0E03}" type="datetimeFigureOut">
              <a:rPr lang="ru-RU" smtClean="0"/>
              <a:pPr/>
              <a:t>06.09.2019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F0C2-2122-40E4-93CF-E12F7E329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353E4-485F-4B79-B2EC-74EC3F3A0E03}" type="datetimeFigureOut">
              <a:rPr lang="ru-RU" smtClean="0"/>
              <a:pPr/>
              <a:t>06.09.2019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F0C2-2122-40E4-93CF-E12F7E329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353E4-485F-4B79-B2EC-74EC3F3A0E03}" type="datetimeFigureOut">
              <a:rPr lang="ru-RU" smtClean="0"/>
              <a:pPr/>
              <a:t>06.09.2019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F0C2-2122-40E4-93CF-E12F7E329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353E4-485F-4B79-B2EC-74EC3F3A0E03}" type="datetimeFigureOut">
              <a:rPr lang="ru-RU" smtClean="0"/>
              <a:pPr/>
              <a:t>06.09.2019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F0C2-2122-40E4-93CF-E12F7E329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353E4-485F-4B79-B2EC-74EC3F3A0E03}" type="datetimeFigureOut">
              <a:rPr lang="ru-RU" smtClean="0"/>
              <a:pPr/>
              <a:t>06.09.2019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F0C2-2122-40E4-93CF-E12F7E329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353E4-485F-4B79-B2EC-74EC3F3A0E03}" type="datetimeFigureOut">
              <a:rPr lang="ru-RU" smtClean="0"/>
              <a:pPr/>
              <a:t>06.09.2019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F0C2-2122-40E4-93CF-E12F7E329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353E4-485F-4B79-B2EC-74EC3F3A0E03}" type="datetimeFigureOut">
              <a:rPr lang="ru-RU" smtClean="0"/>
              <a:pPr/>
              <a:t>06.09.2019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F0C2-2122-40E4-93CF-E12F7E329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353E4-485F-4B79-B2EC-74EC3F3A0E03}" type="datetimeFigureOut">
              <a:rPr lang="ru-RU" smtClean="0"/>
              <a:pPr/>
              <a:t>06.09.2019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F0C2-2122-40E4-93CF-E12F7E329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353E4-485F-4B79-B2EC-74EC3F3A0E03}" type="datetimeFigureOut">
              <a:rPr lang="ru-RU" smtClean="0"/>
              <a:pPr/>
              <a:t>06.09.2019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F0C2-2122-40E4-93CF-E12F7E329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353E4-485F-4B79-B2EC-74EC3F3A0E03}" type="datetimeFigureOut">
              <a:rPr lang="ru-RU" smtClean="0"/>
              <a:pPr/>
              <a:t>06.09.2019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AF0C2-2122-40E4-93CF-E12F7E329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353E4-485F-4B79-B2EC-74EC3F3A0E03}" type="datetimeFigureOut">
              <a:rPr lang="ru-RU" smtClean="0"/>
              <a:pPr/>
              <a:t>06.09.2019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AF0C2-2122-40E4-93CF-E12F7E329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002060"/>
                </a:solidFill>
              </a:rPr>
              <a:t>Учебный успех ученика.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714876" cy="5257800"/>
          </a:xfrm>
        </p:spPr>
        <p:txBody>
          <a:bodyPr>
            <a:normAutofit fontScale="92500"/>
          </a:bodyPr>
          <a:lstStyle/>
          <a:p>
            <a:r>
              <a:rPr lang="ru-RU" sz="3200" b="1" dirty="0" smtClean="0">
                <a:solidFill>
                  <a:srgbClr val="FFFF00"/>
                </a:solidFill>
              </a:rPr>
              <a:t>Исходя из темпов информационной осведомленности, требований современности и изменившегося качества жизни, одним из главных средств повышения активизации учебного процесса являются инновации.</a:t>
            </a:r>
            <a:endParaRPr lang="ru-RU" sz="3200" b="1" dirty="0">
              <a:solidFill>
                <a:srgbClr val="FFFF00"/>
              </a:solidFill>
            </a:endParaRPr>
          </a:p>
        </p:txBody>
      </p:sp>
      <p:pic>
        <p:nvPicPr>
          <p:cNvPr id="1026" name="Picture 2" descr="C:\Users\Марина\Desktop\инновации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62720" y="1600200"/>
            <a:ext cx="4181280" cy="5257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solidFill>
                  <a:srgbClr val="002060"/>
                </a:solidFill>
              </a:rPr>
              <a:t>Воспитание грамотного ориентирования в современном мире.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i="1" u="sng" dirty="0" smtClean="0">
                <a:solidFill>
                  <a:schemeClr val="bg1"/>
                </a:solidFill>
              </a:rPr>
              <a:t>Метод анализа и синтеза.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Применяется при изучении книг, учебников, пособий, картин, электронных источников.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Получение практического или теоретического результата , при самостоятельности усилий.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42" name="Picture 2" descr="C:\Users\Марина\Desktop\анализ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643050"/>
            <a:ext cx="4495800" cy="50720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solidFill>
                  <a:srgbClr val="002060"/>
                </a:solidFill>
              </a:rPr>
              <a:t>При методе проектов используются контакты речевого взаимодействия.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857364"/>
            <a:ext cx="4495800" cy="4786346"/>
          </a:xfrm>
        </p:spPr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</a:rPr>
              <a:t>Обращение по имени.</a:t>
            </a:r>
          </a:p>
          <a:p>
            <a:r>
              <a:rPr lang="ru-RU" b="1" dirty="0" smtClean="0">
                <a:solidFill>
                  <a:srgbClr val="FFFF00"/>
                </a:solidFill>
              </a:rPr>
              <a:t>Приветствие.</a:t>
            </a:r>
          </a:p>
          <a:p>
            <a:r>
              <a:rPr lang="ru-RU" b="1" dirty="0" smtClean="0">
                <a:solidFill>
                  <a:srgbClr val="FFFF00"/>
                </a:solidFill>
              </a:rPr>
              <a:t>Добрая тональность.</a:t>
            </a:r>
          </a:p>
          <a:p>
            <a:r>
              <a:rPr lang="ru-RU" b="1" dirty="0" smtClean="0">
                <a:solidFill>
                  <a:srgbClr val="FFFF00"/>
                </a:solidFill>
              </a:rPr>
              <a:t>Просьба.</a:t>
            </a:r>
          </a:p>
          <a:p>
            <a:r>
              <a:rPr lang="ru-RU" b="1" dirty="0" smtClean="0">
                <a:solidFill>
                  <a:srgbClr val="FFFF00"/>
                </a:solidFill>
              </a:rPr>
              <a:t>Одобрение.</a:t>
            </a:r>
          </a:p>
          <a:p>
            <a:r>
              <a:rPr lang="ru-RU" b="1" dirty="0" smtClean="0">
                <a:solidFill>
                  <a:srgbClr val="FFFF00"/>
                </a:solidFill>
              </a:rPr>
              <a:t>Пожелание.</a:t>
            </a:r>
          </a:p>
          <a:p>
            <a:r>
              <a:rPr lang="ru-RU" b="1" dirty="0" smtClean="0">
                <a:solidFill>
                  <a:srgbClr val="FFFF00"/>
                </a:solidFill>
              </a:rPr>
              <a:t>Предложение помощи.</a:t>
            </a:r>
          </a:p>
          <a:p>
            <a:r>
              <a:rPr lang="ru-RU" b="1" dirty="0" smtClean="0">
                <a:solidFill>
                  <a:srgbClr val="FFFF00"/>
                </a:solidFill>
              </a:rPr>
              <a:t>Благодарность.</a:t>
            </a:r>
          </a:p>
          <a:p>
            <a:r>
              <a:rPr lang="ru-RU" b="1" dirty="0" smtClean="0">
                <a:solidFill>
                  <a:srgbClr val="FFFF00"/>
                </a:solidFill>
              </a:rPr>
              <a:t>Пожелание успеха.</a:t>
            </a:r>
            <a:endParaRPr lang="ru-RU" b="1" dirty="0">
              <a:solidFill>
                <a:srgbClr val="FFFF00"/>
              </a:solidFill>
            </a:endParaRPr>
          </a:p>
        </p:txBody>
      </p:sp>
      <p:pic>
        <p:nvPicPr>
          <p:cNvPr id="11266" name="Picture 2" descr="C:\Users\Марина\Desktop\речь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1857364"/>
            <a:ext cx="4429124" cy="50006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Метод проектов предполагает разные виды работ.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495800" cy="5257800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Индивидуальная и работа в парах применяется , при более глубоком погружении в тематику, как правило с «сильными» детьми. Такие проекты используются, при подготовке и защите работ на конференциях и олимпиадах.</a:t>
            </a:r>
          </a:p>
          <a:p>
            <a:r>
              <a:rPr lang="ru-RU" sz="2000" b="1" dirty="0" smtClean="0"/>
              <a:t>При восполнении «пробелов» в работе со слабыми.</a:t>
            </a:r>
          </a:p>
          <a:p>
            <a:r>
              <a:rPr lang="ru-RU" sz="2000" b="1" dirty="0" smtClean="0"/>
              <a:t>Групповая работа учащихся над проектом используется при обобщении темы, либо при ее опережающем изучении.</a:t>
            </a:r>
            <a:endParaRPr lang="ru-RU" sz="2000" b="1" dirty="0"/>
          </a:p>
        </p:txBody>
      </p:sp>
      <p:pic>
        <p:nvPicPr>
          <p:cNvPr id="12291" name="Picture 3" descr="C:\Users\Марина\Desktop\ур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643050"/>
            <a:ext cx="4495800" cy="52149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Autofit/>
          </a:bodyPr>
          <a:lstStyle/>
          <a:p>
            <a:pPr algn="l"/>
            <a:r>
              <a:rPr lang="ru-RU" sz="3600" b="1" dirty="0" smtClean="0">
                <a:solidFill>
                  <a:srgbClr val="002060"/>
                </a:solidFill>
              </a:rPr>
              <a:t>Технология «ИСУД»дополняет и помогает исследовательскому методу- методу проектов. 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643438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i="1" u="sng" dirty="0" smtClean="0">
                <a:solidFill>
                  <a:srgbClr val="0000FF"/>
                </a:solidFill>
              </a:rPr>
              <a:t>Картотека учебных форм, при использовании технологии </a:t>
            </a:r>
            <a:r>
              <a:rPr lang="ru-RU" b="1" i="1" dirty="0" smtClean="0">
                <a:solidFill>
                  <a:srgbClr val="0000FF"/>
                </a:solidFill>
              </a:rPr>
              <a:t>«ИСУД».</a:t>
            </a:r>
            <a:endParaRPr lang="ru-RU" b="1" i="1" u="sng" dirty="0" smtClean="0">
              <a:solidFill>
                <a:srgbClr val="0000FF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00FF"/>
                </a:solidFill>
              </a:rPr>
              <a:t>«Мозговой штурм».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00FF"/>
                </a:solidFill>
              </a:rPr>
              <a:t>Цифровой диктант.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00FF"/>
                </a:solidFill>
              </a:rPr>
              <a:t>Буквенный диктант.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00FF"/>
                </a:solidFill>
              </a:rPr>
              <a:t>Найти смысловую ошибку.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00FF"/>
                </a:solidFill>
              </a:rPr>
              <a:t>Найти лишнее.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00FF"/>
                </a:solidFill>
              </a:rPr>
              <a:t>Назвать одним словом.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00FF"/>
                </a:solidFill>
              </a:rPr>
              <a:t>Решить «смысловые пропорции».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ru-RU" b="1" dirty="0" err="1" smtClean="0">
                <a:solidFill>
                  <a:srgbClr val="0000FF"/>
                </a:solidFill>
              </a:rPr>
              <a:t>Восстановка</a:t>
            </a:r>
            <a:r>
              <a:rPr lang="ru-RU" b="1" dirty="0" smtClean="0">
                <a:solidFill>
                  <a:srgbClr val="0000FF"/>
                </a:solidFill>
              </a:rPr>
              <a:t> смысла чисел.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00FF"/>
                </a:solidFill>
              </a:rPr>
              <a:t>Составление </a:t>
            </a:r>
            <a:r>
              <a:rPr lang="ru-RU" b="1" dirty="0" err="1" smtClean="0">
                <a:solidFill>
                  <a:srgbClr val="0000FF"/>
                </a:solidFill>
              </a:rPr>
              <a:t>интеллект-карты</a:t>
            </a:r>
            <a:r>
              <a:rPr lang="ru-RU" b="1" dirty="0" smtClean="0">
                <a:solidFill>
                  <a:srgbClr val="0000FF"/>
                </a:solidFill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00FF"/>
                </a:solidFill>
              </a:rPr>
              <a:t>«</a:t>
            </a:r>
            <a:r>
              <a:rPr lang="ru-RU" b="1" dirty="0">
                <a:solidFill>
                  <a:srgbClr val="0000FF"/>
                </a:solidFill>
              </a:rPr>
              <a:t>С</a:t>
            </a:r>
            <a:r>
              <a:rPr lang="ru-RU" b="1" dirty="0" smtClean="0">
                <a:solidFill>
                  <a:srgbClr val="0000FF"/>
                </a:solidFill>
              </a:rPr>
              <a:t>вернуть информацию, данную в виде текста, в таблицу, в схему, диаграмму».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00FF"/>
                </a:solidFill>
              </a:rPr>
              <a:t>Составление </a:t>
            </a:r>
            <a:r>
              <a:rPr lang="ru-RU" b="1" dirty="0" err="1" smtClean="0">
                <a:solidFill>
                  <a:srgbClr val="0000FF"/>
                </a:solidFill>
              </a:rPr>
              <a:t>синквейна</a:t>
            </a:r>
            <a:r>
              <a:rPr lang="ru-RU" b="1" dirty="0" smtClean="0">
                <a:solidFill>
                  <a:srgbClr val="0000FF"/>
                </a:solidFill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00FF"/>
                </a:solidFill>
              </a:rPr>
              <a:t>Проведение самостоятельного наблюдения или исследования.</a:t>
            </a:r>
            <a:endParaRPr lang="ru-RU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/>
        </p:nvGraphicFramePr>
        <p:xfrm>
          <a:off x="0" y="1357298"/>
          <a:ext cx="9144000" cy="5500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Заголовок 7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417638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solidFill>
                  <a:srgbClr val="0000FF"/>
                </a:solidFill>
              </a:rPr>
              <a:t>Динамика среднего балла по географии за 2007-2010 </a:t>
            </a:r>
            <a:r>
              <a:rPr lang="ru-RU" b="1" dirty="0" err="1" smtClean="0">
                <a:solidFill>
                  <a:srgbClr val="0000FF"/>
                </a:solidFill>
              </a:rPr>
              <a:t>уч</a:t>
            </a:r>
            <a:r>
              <a:rPr lang="ru-RU" b="1" dirty="0" smtClean="0">
                <a:solidFill>
                  <a:srgbClr val="0000FF"/>
                </a:solidFill>
              </a:rPr>
              <a:t>. г.</a:t>
            </a:r>
            <a:endParaRPr lang="ru-RU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43050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solidFill>
                  <a:srgbClr val="0000FF"/>
                </a:solidFill>
              </a:rPr>
              <a:t>Повышение качества знаний и степени </a:t>
            </a:r>
            <a:r>
              <a:rPr lang="ru-RU" b="1" dirty="0" err="1" smtClean="0">
                <a:solidFill>
                  <a:srgbClr val="0000FF"/>
                </a:solidFill>
              </a:rPr>
              <a:t>обученности</a:t>
            </a:r>
            <a:r>
              <a:rPr lang="ru-RU" b="1" dirty="0" smtClean="0">
                <a:solidFill>
                  <a:srgbClr val="0000FF"/>
                </a:solidFill>
              </a:rPr>
              <a:t> в классах, где применяется метод проектов. 2007-2010 </a:t>
            </a:r>
            <a:r>
              <a:rPr lang="ru-RU" b="1" dirty="0" err="1" smtClean="0">
                <a:solidFill>
                  <a:srgbClr val="0000FF"/>
                </a:solidFill>
              </a:rPr>
              <a:t>уч</a:t>
            </a:r>
            <a:r>
              <a:rPr lang="ru-RU" b="1" dirty="0" smtClean="0">
                <a:solidFill>
                  <a:srgbClr val="0000FF"/>
                </a:solidFill>
              </a:rPr>
              <a:t>. г.</a:t>
            </a:r>
            <a:endParaRPr lang="ru-RU" b="1" dirty="0">
              <a:solidFill>
                <a:srgbClr val="0000FF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214554"/>
          </a:xfrm>
        </p:spPr>
        <p:txBody>
          <a:bodyPr>
            <a:normAutofit/>
          </a:bodyPr>
          <a:lstStyle/>
          <a:p>
            <a:r>
              <a:rPr lang="ru-RU" sz="4000" b="1" dirty="0" err="1" smtClean="0">
                <a:solidFill>
                  <a:srgbClr val="002060"/>
                </a:solidFill>
              </a:rPr>
              <a:t>География-благоприятный</a:t>
            </a:r>
            <a:r>
              <a:rPr lang="ru-RU" sz="4000" b="1" dirty="0" smtClean="0">
                <a:solidFill>
                  <a:srgbClr val="002060"/>
                </a:solidFill>
              </a:rPr>
              <a:t> предмет</a:t>
            </a:r>
            <a:br>
              <a:rPr lang="ru-RU" sz="4000" b="1" dirty="0" smtClean="0">
                <a:solidFill>
                  <a:srgbClr val="002060"/>
                </a:solidFill>
              </a:rPr>
            </a:br>
            <a:r>
              <a:rPr lang="ru-RU" sz="4000" b="1" dirty="0" smtClean="0">
                <a:solidFill>
                  <a:srgbClr val="002060"/>
                </a:solidFill>
              </a:rPr>
              <a:t>для применения метода проекта и технологии «ИСУД».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928802"/>
            <a:ext cx="4495800" cy="4929198"/>
          </a:xfrm>
        </p:spPr>
        <p:txBody>
          <a:bodyPr>
            <a:normAutofit fontScale="92500"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Метод </a:t>
            </a:r>
            <a:r>
              <a:rPr lang="ru-RU" sz="2400" b="1" dirty="0" err="1" smtClean="0">
                <a:solidFill>
                  <a:srgbClr val="002060"/>
                </a:solidFill>
              </a:rPr>
              <a:t>проектов-</a:t>
            </a:r>
            <a:r>
              <a:rPr lang="ru-RU" sz="2400" b="1" dirty="0" err="1" smtClean="0">
                <a:solidFill>
                  <a:schemeClr val="bg1"/>
                </a:solidFill>
              </a:rPr>
              <a:t>способ</a:t>
            </a:r>
            <a:r>
              <a:rPr lang="ru-RU" sz="2400" b="1" dirty="0" smtClean="0">
                <a:solidFill>
                  <a:schemeClr val="bg1"/>
                </a:solidFill>
              </a:rPr>
              <a:t> организации трудовой деятельности, для проектирования, создания и изготовления реального продукта труда.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Технология «ИСУД»-</a:t>
            </a:r>
            <a:r>
              <a:rPr lang="ru-RU" sz="2400" b="1" dirty="0" smtClean="0">
                <a:solidFill>
                  <a:schemeClr val="bg1"/>
                </a:solidFill>
              </a:rPr>
              <a:t>индивидуальный стиль учебной деятельности. (Внимание ученика оценивается по четырем параметрам: Объему, распределению, концентрации и устойчивости).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2050" name="Picture 2" descr="C:\Users\Марина\Desktop\качество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071678"/>
            <a:ext cx="4572000" cy="47863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417638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Воспитательный  жизненный аспект.</a:t>
            </a:r>
            <a:r>
              <a:rPr lang="ru-RU" sz="3600" b="1" dirty="0" smtClean="0">
                <a:solidFill>
                  <a:srgbClr val="002060"/>
                </a:solidFill>
              </a:rPr>
              <a:t/>
            </a:r>
            <a:br>
              <a:rPr lang="ru-RU" sz="3600" b="1" dirty="0" smtClean="0">
                <a:solidFill>
                  <a:srgbClr val="002060"/>
                </a:solidFill>
              </a:rPr>
            </a:br>
            <a:r>
              <a:rPr lang="ru-RU" sz="3600" b="1" dirty="0" smtClean="0">
                <a:solidFill>
                  <a:srgbClr val="002060"/>
                </a:solidFill>
              </a:rPr>
              <a:t>Использование инноваций позволяет  учащимся: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495800" cy="52578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3300"/>
                </a:solidFill>
              </a:rPr>
              <a:t>Воспринимать себя по-иному.</a:t>
            </a:r>
          </a:p>
          <a:p>
            <a:r>
              <a:rPr lang="ru-RU" b="1" dirty="0" smtClean="0">
                <a:solidFill>
                  <a:srgbClr val="003300"/>
                </a:solidFill>
              </a:rPr>
              <a:t>Принимать себя и свои чувства.</a:t>
            </a:r>
          </a:p>
          <a:p>
            <a:r>
              <a:rPr lang="ru-RU" b="1" dirty="0" smtClean="0">
                <a:solidFill>
                  <a:srgbClr val="003300"/>
                </a:solidFill>
              </a:rPr>
              <a:t>Быть более уверенным в себе и автономным.</a:t>
            </a:r>
          </a:p>
          <a:p>
            <a:r>
              <a:rPr lang="ru-RU" b="1" dirty="0" smtClean="0">
                <a:solidFill>
                  <a:srgbClr val="003300"/>
                </a:solidFill>
              </a:rPr>
              <a:t>Ставить перед собой реальные цели, вести себя зрело.</a:t>
            </a:r>
          </a:p>
          <a:p>
            <a:r>
              <a:rPr lang="ru-RU" b="1" dirty="0" smtClean="0">
                <a:solidFill>
                  <a:srgbClr val="003300"/>
                </a:solidFill>
              </a:rPr>
              <a:t>Учиться принимать и понимать других людей</a:t>
            </a:r>
            <a:r>
              <a:rPr lang="ru-RU" b="1" dirty="0">
                <a:solidFill>
                  <a:srgbClr val="003300"/>
                </a:solidFill>
              </a:rPr>
              <a:t>.</a:t>
            </a:r>
            <a:endParaRPr lang="ru-RU" dirty="0"/>
          </a:p>
        </p:txBody>
      </p:sp>
      <p:pic>
        <p:nvPicPr>
          <p:cNvPr id="3074" name="Picture 2" descr="C:\Users\Марина\Desktop\дети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500174"/>
            <a:ext cx="4495800" cy="5357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1143008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Воспитательный  учебный  аспект.</a:t>
            </a: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642918"/>
            <a:ext cx="4500562" cy="6215082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</a:rPr>
              <a:t>Воспитание духовности</a:t>
            </a:r>
          </a:p>
          <a:p>
            <a:r>
              <a:rPr lang="ru-RU" sz="3200" b="1" dirty="0" smtClean="0">
                <a:solidFill>
                  <a:srgbClr val="FFFF00"/>
                </a:solidFill>
              </a:rPr>
              <a:t>Социальная адаптация.</a:t>
            </a:r>
          </a:p>
          <a:p>
            <a:r>
              <a:rPr lang="ru-RU" sz="3200" b="1" dirty="0" smtClean="0">
                <a:solidFill>
                  <a:srgbClr val="FFFF00"/>
                </a:solidFill>
              </a:rPr>
              <a:t>Формирование уважения к культуре и традициям народов России и мира.</a:t>
            </a:r>
          </a:p>
          <a:p>
            <a:r>
              <a:rPr lang="ru-RU" sz="3200" b="1" dirty="0" smtClean="0">
                <a:solidFill>
                  <a:srgbClr val="FFFF00"/>
                </a:solidFill>
              </a:rPr>
              <a:t>Формирование гражданских качеств.</a:t>
            </a:r>
          </a:p>
          <a:p>
            <a:r>
              <a:rPr lang="ru-RU" sz="3200" b="1" dirty="0" smtClean="0">
                <a:solidFill>
                  <a:srgbClr val="FFFF00"/>
                </a:solidFill>
              </a:rPr>
              <a:t>Нравственное воспитание.</a:t>
            </a:r>
            <a:endParaRPr lang="ru-RU" sz="3200" b="1" dirty="0">
              <a:solidFill>
                <a:srgbClr val="FFFF00"/>
              </a:solidFill>
            </a:endParaRPr>
          </a:p>
        </p:txBody>
      </p:sp>
      <p:pic>
        <p:nvPicPr>
          <p:cNvPr id="4098" name="Picture 2" descr="C:\Users\Марина\Desktop\проект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785794"/>
            <a:ext cx="4495800" cy="60722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solidFill>
                  <a:srgbClr val="002060"/>
                </a:solidFill>
              </a:rPr>
              <a:t>Метод проектов внедряет в урок новую модель взаимодействия.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285860"/>
            <a:ext cx="4495800" cy="557214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Отказ от категоричного императива.</a:t>
            </a:r>
          </a:p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Новая модель взаимодействия(уровень глаз учитель-ученик- един).</a:t>
            </a:r>
          </a:p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Выстраивание взаимодействия в пространстве «Человек-человек».</a:t>
            </a:r>
          </a:p>
          <a:p>
            <a:endParaRPr lang="ru-RU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122" name="Picture 2" descr="C:\Users\Марина\Desktop\Фото\Файл 06715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1214422"/>
            <a:ext cx="4714876" cy="56435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При применении проекта, учащимися используются почти все методы исследования.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Наблюдение </a:t>
            </a:r>
          </a:p>
          <a:p>
            <a:pPr>
              <a:buNone/>
            </a:pPr>
            <a:r>
              <a:rPr lang="ru-RU" b="1" u="sng" dirty="0" smtClean="0">
                <a:solidFill>
                  <a:schemeClr val="accent1">
                    <a:lumMod val="50000"/>
                  </a:schemeClr>
                </a:solidFill>
              </a:rPr>
              <a:t>Тема: «Атмосфера»-</a:t>
            </a:r>
            <a:r>
              <a:rPr lang="ru-RU" dirty="0" smtClean="0"/>
              <a:t>наблюдение за климатическими показателями).</a:t>
            </a:r>
          </a:p>
          <a:p>
            <a:pPr>
              <a:buNone/>
            </a:pPr>
            <a:r>
              <a:rPr lang="ru-RU" b="1" u="sng" dirty="0" smtClean="0">
                <a:solidFill>
                  <a:schemeClr val="accent1">
                    <a:lumMod val="50000"/>
                  </a:schemeClr>
                </a:solidFill>
              </a:rPr>
              <a:t>Тема: «Земля-планета </a:t>
            </a:r>
            <a:r>
              <a:rPr lang="ru-RU" dirty="0" smtClean="0"/>
              <a:t>солнечной системы»-наблюдения за звездным небом.</a:t>
            </a:r>
            <a:endParaRPr lang="ru-RU" dirty="0"/>
          </a:p>
        </p:txBody>
      </p:sp>
      <p:pic>
        <p:nvPicPr>
          <p:cNvPr id="6146" name="Picture 2" descr="C:\Users\Марина\Desktop\климат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7686" y="1428736"/>
            <a:ext cx="4786314" cy="54292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solidFill>
                  <a:srgbClr val="002060"/>
                </a:solidFill>
              </a:rPr>
              <a:t>Воспитательный аспект-формирование самостоятельности, индивидуальности.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571612"/>
            <a:ext cx="4610072" cy="528638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Эксперимент:</a:t>
            </a:r>
          </a:p>
          <a:p>
            <a:r>
              <a:rPr lang="ru-RU" b="1" u="sng" dirty="0" smtClean="0">
                <a:solidFill>
                  <a:schemeClr val="bg2">
                    <a:lumMod val="50000"/>
                  </a:schemeClr>
                </a:solidFill>
              </a:rPr>
              <a:t>Тема «Литосфера».</a:t>
            </a:r>
          </a:p>
          <a:p>
            <a:r>
              <a:rPr lang="ru-RU" b="1" u="sng" dirty="0" smtClean="0">
                <a:solidFill>
                  <a:schemeClr val="bg2">
                    <a:lumMod val="50000"/>
                  </a:schemeClr>
                </a:solidFill>
              </a:rPr>
              <a:t>Тема «Происхождение оползней и обвалов».</a:t>
            </a:r>
          </a:p>
          <a:p>
            <a:r>
              <a:rPr lang="ru-RU" b="1" u="sng" dirty="0" smtClean="0">
                <a:solidFill>
                  <a:schemeClr val="bg2">
                    <a:lumMod val="50000"/>
                  </a:schemeClr>
                </a:solidFill>
              </a:rPr>
              <a:t>Тема «Определение загрязненности воздуха в зимний период».</a:t>
            </a:r>
          </a:p>
          <a:p>
            <a:r>
              <a:rPr lang="ru-RU" b="1" u="sng" dirty="0" smtClean="0">
                <a:solidFill>
                  <a:schemeClr val="bg2">
                    <a:lumMod val="50000"/>
                  </a:schemeClr>
                </a:solidFill>
              </a:rPr>
              <a:t>Тема: «Определение жесткости, солености воды».</a:t>
            </a:r>
            <a:endParaRPr lang="ru-RU" b="1" u="sng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7170" name="Picture 2" descr="C:\Users\Марина\Desktop\география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1571612"/>
            <a:ext cx="4429124" cy="52863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14346" y="0"/>
            <a:ext cx="9358346" cy="141763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Воспитание </a:t>
            </a:r>
            <a:r>
              <a:rPr lang="ru-RU" sz="3600" b="1" dirty="0" err="1" smtClean="0">
                <a:solidFill>
                  <a:srgbClr val="002060"/>
                </a:solidFill>
              </a:rPr>
              <a:t>коммуникативности</a:t>
            </a:r>
            <a:r>
              <a:rPr lang="ru-RU" sz="3600" b="1" dirty="0" smtClean="0">
                <a:solidFill>
                  <a:srgbClr val="002060"/>
                </a:solidFill>
              </a:rPr>
              <a:t>, культуры, грамотности в речевом общении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b="1" i="1" u="sng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Метод беседы.</a:t>
            </a:r>
          </a:p>
          <a:p>
            <a:r>
              <a:rPr lang="ru-RU" b="1" dirty="0" smtClean="0">
                <a:solidFill>
                  <a:schemeClr val="tx2">
                    <a:lumMod val="25000"/>
                  </a:schemeClr>
                </a:solidFill>
              </a:rPr>
              <a:t>Применяется при изучении новой темы.</a:t>
            </a:r>
          </a:p>
          <a:p>
            <a:r>
              <a:rPr lang="ru-RU" b="1" dirty="0" smtClean="0">
                <a:solidFill>
                  <a:schemeClr val="tx2">
                    <a:lumMod val="25000"/>
                  </a:schemeClr>
                </a:solidFill>
              </a:rPr>
              <a:t>Применяется при проектировании тех тем, при раскрытии которых имеется минимум информации.</a:t>
            </a:r>
            <a:endParaRPr lang="ru-RU" b="1" dirty="0">
              <a:solidFill>
                <a:schemeClr val="tx2">
                  <a:lumMod val="25000"/>
                </a:schemeClr>
              </a:solidFill>
            </a:endParaRPr>
          </a:p>
        </p:txBody>
      </p:sp>
      <p:pic>
        <p:nvPicPr>
          <p:cNvPr id="8194" name="Picture 2" descr="C:\Users\Марина\Desktop\урок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1500174"/>
            <a:ext cx="4357686" cy="5357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Воспитание аналитических, критических навыков.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i="1" u="sng" dirty="0" smtClean="0">
                <a:solidFill>
                  <a:schemeClr val="bg1"/>
                </a:solidFill>
              </a:rPr>
              <a:t>Анкетирование, интервьюирование.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Применяется, при разрешении проблемы, когда нужно выявить динамику какого-либо процесса.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Тема «Население».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Тема «Краеведение».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9218" name="Picture 2" descr="C:\Users\Марина\Desktop\интервью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2" y="1571612"/>
            <a:ext cx="4643438" cy="5143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543</Words>
  <Application>Microsoft Office PowerPoint</Application>
  <PresentationFormat>Экран (4:3)</PresentationFormat>
  <Paragraphs>74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Учебный успех ученика.</vt:lpstr>
      <vt:lpstr>География-благоприятный предмет для применения метода проекта и технологии «ИСУД».</vt:lpstr>
      <vt:lpstr>Воспитательный  жизненный аспект. Использование инноваций позволяет  учащимся:</vt:lpstr>
      <vt:lpstr>Воспитательный  учебный  аспект. </vt:lpstr>
      <vt:lpstr>Метод проектов внедряет в урок новую модель взаимодействия.</vt:lpstr>
      <vt:lpstr>При применении проекта, учащимися используются почти все методы исследования.</vt:lpstr>
      <vt:lpstr>Воспитательный аспект-формирование самостоятельности, индивидуальности.</vt:lpstr>
      <vt:lpstr>Воспитание коммуникативности, культуры, грамотности в речевом общении</vt:lpstr>
      <vt:lpstr>Воспитание аналитических, критических навыков.</vt:lpstr>
      <vt:lpstr>Воспитание грамотного ориентирования в современном мире.</vt:lpstr>
      <vt:lpstr>При методе проектов используются контакты речевого взаимодействия.</vt:lpstr>
      <vt:lpstr>Метод проектов предполагает разные виды работ.</vt:lpstr>
      <vt:lpstr>Технология «ИСУД»дополняет и помогает исследовательскому методу- методу проектов. </vt:lpstr>
      <vt:lpstr>Динамика среднего балла по географии за 2007-2010 уч. г.</vt:lpstr>
      <vt:lpstr>Повышение качества знаний и степени обученности в классах, где применяется метод проектов. 2007-2010 уч. г.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Учебный успех ученика.</dc:title>
  <dc:creator>Марина</dc:creator>
  <cp:lastModifiedBy>Мама</cp:lastModifiedBy>
  <cp:revision>30</cp:revision>
  <dcterms:created xsi:type="dcterms:W3CDTF">2011-03-07T16:18:00Z</dcterms:created>
  <dcterms:modified xsi:type="dcterms:W3CDTF">2019-09-06T11:10:00Z</dcterms:modified>
</cp:coreProperties>
</file>