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4" r:id="rId9"/>
    <p:sldId id="262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255" autoAdjust="0"/>
  </p:normalViewPr>
  <p:slideViewPr>
    <p:cSldViewPr snapToGrid="0">
      <p:cViewPr varScale="1">
        <p:scale>
          <a:sx n="83" d="100"/>
          <a:sy n="83" d="100"/>
        </p:scale>
        <p:origin x="-629" y="-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89F35-63F4-40B6-B572-5254AEEEC5FC}" type="datetimeFigureOut">
              <a:rPr lang="ru-RU" smtClean="0"/>
              <a:pPr/>
              <a:t>05.09.2019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4745A-23F6-4233-9DBB-307DCDBBF69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329730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89F35-63F4-40B6-B572-5254AEEEC5FC}" type="datetimeFigureOut">
              <a:rPr lang="ru-RU" smtClean="0"/>
              <a:pPr/>
              <a:t>05.09.2019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4745A-23F6-4233-9DBB-307DCDBBF69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072417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89F35-63F4-40B6-B572-5254AEEEC5FC}" type="datetimeFigureOut">
              <a:rPr lang="ru-RU" smtClean="0"/>
              <a:pPr/>
              <a:t>05.09.2019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4745A-23F6-4233-9DBB-307DCDBBF69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787951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89F35-63F4-40B6-B572-5254AEEEC5FC}" type="datetimeFigureOut">
              <a:rPr lang="ru-RU" smtClean="0"/>
              <a:pPr/>
              <a:t>05.09.2019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4745A-23F6-4233-9DBB-307DCDBBF69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11369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89F35-63F4-40B6-B572-5254AEEEC5FC}" type="datetimeFigureOut">
              <a:rPr lang="ru-RU" smtClean="0"/>
              <a:pPr/>
              <a:t>05.09.2019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4745A-23F6-4233-9DBB-307DCDBBF69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902434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89F35-63F4-40B6-B572-5254AEEEC5FC}" type="datetimeFigureOut">
              <a:rPr lang="ru-RU" smtClean="0"/>
              <a:pPr/>
              <a:t>05.09.2019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4745A-23F6-4233-9DBB-307DCDBBF69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822618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89F35-63F4-40B6-B572-5254AEEEC5FC}" type="datetimeFigureOut">
              <a:rPr lang="ru-RU" smtClean="0"/>
              <a:pPr/>
              <a:t>05.09.2019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4745A-23F6-4233-9DBB-307DCDBBF69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54335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89F35-63F4-40B6-B572-5254AEEEC5FC}" type="datetimeFigureOut">
              <a:rPr lang="ru-RU" smtClean="0"/>
              <a:pPr/>
              <a:t>05.09.2019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4745A-23F6-4233-9DBB-307DCDBBF69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910040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89F35-63F4-40B6-B572-5254AEEEC5FC}" type="datetimeFigureOut">
              <a:rPr lang="ru-RU" smtClean="0"/>
              <a:pPr/>
              <a:t>05.09.2019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4745A-23F6-4233-9DBB-307DCDBBF69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374859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89F35-63F4-40B6-B572-5254AEEEC5FC}" type="datetimeFigureOut">
              <a:rPr lang="ru-RU" smtClean="0"/>
              <a:pPr/>
              <a:t>05.09.2019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4745A-23F6-4233-9DBB-307DCDBBF69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939134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89F35-63F4-40B6-B572-5254AEEEC5FC}" type="datetimeFigureOut">
              <a:rPr lang="ru-RU" smtClean="0"/>
              <a:pPr/>
              <a:t>05.09.2019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4745A-23F6-4233-9DBB-307DCDBBF69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72033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789F35-63F4-40B6-B572-5254AEEEC5FC}" type="datetimeFigureOut">
              <a:rPr lang="ru-RU" smtClean="0"/>
              <a:pPr/>
              <a:t>05.09.2019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14745A-23F6-4233-9DBB-307DCDBBF69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008276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571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0" y="251431"/>
            <a:ext cx="12192000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4800" b="0" cap="none" spc="0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роблема экспансии в </a:t>
            </a:r>
            <a:r>
              <a:rPr lang="ru-RU" sz="4800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4800" b="0" cap="none" spc="0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оссию</a:t>
            </a:r>
          </a:p>
          <a:p>
            <a:pPr algn="ctr"/>
            <a:r>
              <a:rPr lang="ru-RU" sz="4800" b="0" cap="none" spc="0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западной системы ценностей </a:t>
            </a:r>
          </a:p>
          <a:p>
            <a:pPr algn="ctr"/>
            <a:r>
              <a:rPr lang="ru-RU" sz="4800" b="0" cap="none" spc="0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 формирование массовой культуры</a:t>
            </a:r>
            <a:endParaRPr lang="ru-RU" sz="4800" b="0" cap="none" spc="0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0638" y="2811186"/>
            <a:ext cx="5556605" cy="3480432"/>
          </a:xfrm>
          <a:prstGeom prst="rect">
            <a:avLst/>
          </a:prstGeom>
          <a:ln w="57150">
            <a:solidFill>
              <a:srgbClr val="002060"/>
            </a:solidFill>
          </a:ln>
        </p:spPr>
      </p:pic>
      <p:sp>
        <p:nvSpPr>
          <p:cNvPr id="2" name="Прямоугольник 1"/>
          <p:cNvSpPr/>
          <p:nvPr/>
        </p:nvSpPr>
        <p:spPr>
          <a:xfrm>
            <a:off x="6569123" y="4768839"/>
            <a:ext cx="510426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Презентацию подготовила</a:t>
            </a:r>
          </a:p>
          <a:p>
            <a:pPr algn="r"/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студентка группы ПНК 2А</a:t>
            </a:r>
          </a:p>
          <a:p>
            <a:pPr algn="r"/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Ходоскина Елена</a:t>
            </a:r>
          </a:p>
        </p:txBody>
      </p:sp>
    </p:spTree>
    <p:extLst>
      <p:ext uri="{BB962C8B-B14F-4D97-AF65-F5344CB8AC3E}">
        <p14:creationId xmlns:p14="http://schemas.microsoft.com/office/powerpoint/2010/main" xmlns="" val="1285266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22829" y="166568"/>
            <a:ext cx="5500048" cy="6524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 факторы способствовали сохранению остатков имперско-советской психологии. В ней оказалась сильна тенденция к консолидации «от противного», перед лицом некоего врага</a:t>
            </a:r>
            <a:r>
              <a:rPr lang="ru-RU" sz="2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первую очередь этой тенденции подвержено малоимущее население. «Враг» – приобретал выраженный этнический характер. Его облик конкретизировали террористические акты, выделение в общей массе «лиц кавказской национальности». Облик врага эксплуатировали СМИ различные политические группировки. Первые с целью достижения доходов и повышения своего рейтинга, вторые — с надеждой заполучить голоса на выборах. На государственном уровне проблема воспринималась весьма серьезно.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45706" y="1160060"/>
            <a:ext cx="5944143" cy="3956570"/>
          </a:xfrm>
          <a:prstGeom prst="rect">
            <a:avLst/>
          </a:prstGeom>
          <a:ln w="57150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xmlns="" val="2518176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0" y="142248"/>
            <a:ext cx="12192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российской культуры и духовной жизни россиян оказалась непривычной формирующаяся структура социальной стратификации</a:t>
            </a:r>
            <a:r>
              <a:rPr lang="ru-RU" sz="28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22914" y="1096355"/>
            <a:ext cx="6096000" cy="564770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9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Во-первых</a:t>
            </a:r>
            <a:r>
              <a:rPr lang="ru-RU" sz="1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ломалась привычная структура деления общества на рабочих, крестьян и интеллигенцию. Общество начинало делиться на низшие, средние и высшие классы</a:t>
            </a:r>
            <a:r>
              <a:rPr lang="ru-RU" sz="19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9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9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Во-вторых</a:t>
            </a:r>
            <a:r>
              <a:rPr lang="ru-RU" sz="1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в основу деления закладывались новые признаки: деление общества по доходам, бытовым условиям, психологии</a:t>
            </a:r>
            <a:r>
              <a:rPr lang="ru-RU" sz="19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9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9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В-третьих</a:t>
            </a:r>
            <a:r>
              <a:rPr lang="ru-RU" sz="1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новые признаки вошли в противоречие с культурными архетипами и дореволюционной русской, и советской культурой. Русская культура традиционно строилась на идеале справедливости. Советская идеология эксплуатировала идею равенства</a:t>
            </a:r>
            <a:r>
              <a:rPr lang="ru-RU" sz="19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9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9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В-четвертых</a:t>
            </a:r>
            <a:r>
              <a:rPr lang="ru-RU" sz="1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разрушена система политического манипулирования властью монопольным идеологическим инструментом. Складывался сложный конгломерат новейших, частью вульгарно понятых, идей и теорий. Он усложнял восприятие новых правил и отношений.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41828" y="1375081"/>
            <a:ext cx="4725469" cy="4725469"/>
          </a:xfrm>
          <a:prstGeom prst="rect">
            <a:avLst/>
          </a:prstGeom>
          <a:ln w="57150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xmlns="" val="2694175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0" y="1235587"/>
            <a:ext cx="12192000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Партии </a:t>
            </a:r>
            <a: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либерального</a:t>
            </a:r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спектра не осознавали, что массовое сознание нуждается в </a:t>
            </a:r>
            <a: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реалистическом подтверждении идей либерализма</a:t>
            </a:r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В повседневной жизни россиянин нуждался в конкретном объяснении конкретной связи роста цен на нефть, либерализации валютной системы с его личным интересом. </a:t>
            </a:r>
            <a: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Либеральные партии и их политтехнологи не умели работать с массовым сознанием</a:t>
            </a:r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создавать продуктивные технологии жизни: веру в себя, в свое дело, в свою страну.</a:t>
            </a:r>
          </a:p>
        </p:txBody>
      </p:sp>
    </p:spTree>
    <p:extLst>
      <p:ext uri="{BB962C8B-B14F-4D97-AF65-F5344CB8AC3E}">
        <p14:creationId xmlns:p14="http://schemas.microsoft.com/office/powerpoint/2010/main" xmlns="" val="2713400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77505" y="392963"/>
            <a:ext cx="6096000" cy="618630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Серьезную поддержку в освоении новых признаков, связей, функций и отношений, характерных для информационного (сетевого) общества, в особенности молодежью, оказали </a:t>
            </a:r>
            <a:r>
              <a:rPr lang="ru-RU" sz="2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компьютер, мобильные средства связи и Интернет</a:t>
            </a:r>
            <a: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В апреле 1994г. Международная организация </a:t>
            </a:r>
            <a:r>
              <a:rPr lang="ru-RU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InterNIC</a:t>
            </a:r>
            <a: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зарегистрировала домен верхнего уровня RU. Это событие стало официальным признанием России как государства, представленного во Всемирной паутине. В </a:t>
            </a:r>
            <a:r>
              <a:rPr lang="ru-RU" sz="2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1997</a:t>
            </a:r>
            <a: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г. количество пользователей Интернетом составляло всего </a:t>
            </a:r>
            <a:r>
              <a:rPr lang="ru-RU" sz="2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108 590 </a:t>
            </a:r>
            <a: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человек. </a:t>
            </a:r>
            <a:r>
              <a:rPr lang="ru-RU" sz="2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2002</a:t>
            </a:r>
            <a:r>
              <a:rPr lang="ru-RU" sz="2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Интернетом пользовалось </a:t>
            </a:r>
            <a:r>
              <a:rPr lang="ru-RU" sz="2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млн.</a:t>
            </a:r>
            <a: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россиян. </a:t>
            </a:r>
            <a:r>
              <a:rPr lang="ru-RU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Появилиськрупные</a:t>
            </a:r>
            <a: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порталы: </a:t>
            </a:r>
            <a:r>
              <a:rPr lang="ru-RU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Rambler</a:t>
            </a:r>
            <a: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Яndех</a:t>
            </a:r>
            <a: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Port.Ru</a:t>
            </a:r>
            <a: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List.Ru</a:t>
            </a:r>
            <a: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др. Аудитория каждого портала в месяц составляла сотни тысяч посетителей и приближалась к миллионной.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05433" y="1098726"/>
            <a:ext cx="5554638" cy="4660548"/>
          </a:xfrm>
          <a:prstGeom prst="rect">
            <a:avLst/>
          </a:prstGeom>
          <a:ln w="57150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xmlns="" val="1383006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0" y="442499"/>
            <a:ext cx="12192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2007 </a:t>
            </a:r>
            <a: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сайт «Одноклассники» объединил молодых людей, </a:t>
            </a:r>
            <a:r>
              <a:rPr lang="ru-RU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обменивающихся </a:t>
            </a:r>
            <a: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информацией о своих успехах в новой жизни.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14750" y="1962216"/>
            <a:ext cx="8162499" cy="4264906"/>
          </a:xfrm>
          <a:prstGeom prst="rect">
            <a:avLst/>
          </a:prstGeom>
          <a:ln w="57150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xmlns="" val="812212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32094" y="843677"/>
            <a:ext cx="6096000" cy="517064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Главная проблема заключалась в человеке, использующем новейшие технологии, и целях их использования. В рассматриваемый период российское общество еще не сформировало объединительной цели, ибо коммунистические и либеральные общественные ориентиры разнонаправлены и чужеродны друг другу по своей сути. Эти ориентиры не стремились, да и не могли найти поле для взаимодействия. Они создали причудливую </a:t>
            </a:r>
            <a:r>
              <a:rPr lang="ru-RU" sz="22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мозаичность культурно духовного пространства</a:t>
            </a:r>
            <a: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Мозаичность усложнена поисками путем использования национальных культур с собственными архетипами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64569" y="1146413"/>
            <a:ext cx="5265204" cy="4324989"/>
          </a:xfrm>
          <a:prstGeom prst="rect">
            <a:avLst/>
          </a:prstGeom>
          <a:ln w="57150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xmlns="" val="2960435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22913" y="1028675"/>
            <a:ext cx="6096000" cy="449353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1992-2000 гг. народы России искали пути выхода из шокового состояния, пытаясь актуализировать прошлое в настоящем. В культурно-духовном пространстве России на фоне чеченской войны, сепаратистских проявлений в ряде субъектов Федерации (Якутия-Саха, Татарстан) наметился кризис представлений о едином, пусть не всегда счастливом, прошлом, затрудняя поиски объединительной цели. К 2000 г. интеллектуальный ресурс актуализации прошлого исчерпал себя, изменив и фокус общественного внимания.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652146" y="895615"/>
            <a:ext cx="4759657" cy="4759657"/>
          </a:xfrm>
          <a:prstGeom prst="rect">
            <a:avLst/>
          </a:prstGeom>
          <a:ln w="57150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xmlns="" val="2592887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468573" y="335845"/>
            <a:ext cx="6096000" cy="618630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Осмысляя исторический опыт, обществоведы, политики, философы и историки в 2001-2009 гг. концентрируют внимание в дискуссиях на идеологических основах нового Российского государства. Кампании по изучению «белых пятен» отходили в сферу академических исследований. Внимание общества с прошлых обид (колониального прошлого, репрессированных народов, трагедии коллективизации и т. п.) переключается на реализацию начавшихся в 2005 г. реформ в социальной, образовательной сферах. Национальные программы ставят цель повысить личную ответственность за выбор, сделанный каждым, понимание нового образа российской государственности, уточнение сфер ответственности власти и прав гражданина.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12423" y="904163"/>
            <a:ext cx="5049672" cy="5049672"/>
          </a:xfrm>
          <a:prstGeom prst="rect">
            <a:avLst/>
          </a:prstGeom>
          <a:ln w="57150"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xmlns="" val="214431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93510" y="1401381"/>
            <a:ext cx="6096000" cy="38164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Культура техногенной </a:t>
            </a:r>
            <a: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цивилизации несет в себе новые ценности, устанавливает новые общественные отношения. Россияне находятся </a:t>
            </a:r>
            <a:r>
              <a:rPr lang="ru-RU" sz="2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сложном </a:t>
            </a:r>
            <a: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процессе поиска рецепта формальных и содержательных критериев вхождения в эту цивилизацию. Это — главная проблема, рецепты для ее решения ищутся в срочном порядке. Психология россиян начинает приучаться к толерантности, пропускать через фильтры массового сознания эстетику жизненных перемен</a:t>
            </a:r>
            <a:r>
              <a:rPr lang="ru-RU" b="1" dirty="0">
                <a:solidFill>
                  <a:srgbClr val="002060"/>
                </a:solidFill>
              </a:rPr>
              <a:t>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83020" y="996288"/>
            <a:ext cx="4451543" cy="4412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77020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0" y="1182231"/>
            <a:ext cx="12192000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Россия </a:t>
            </a:r>
            <a: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движется по пути к информационному обществу, вырабатывая собственный его инвариант. Россияне не хотят воссоздания ни плановой экономики, ни государства тайной полиции. Не осталось ранее привычной единой системы предпочтений. В период капитальной реконструкции российское общество переформировывает свою культурную систему. Общество начинает воспринимать специфический характер и функцию самой культуры, ее отличие от советской культуры, когда одна идеология определяла общественный и индивидуальный менталитет, одно литературное или художественное направление формировало общественное сознание. На место регулирующей идеологии и политики партии пришла «информационная власть». В обществе идет интенсивная интеллектуальная работа. Уточняется отношение к историческим и национальным ценностям и культурным феноменам. Они и противостоят, и сосуществуют в культурно-духовном пространстве, не теряя </a:t>
            </a:r>
            <a:r>
              <a:rPr lang="ru-RU" sz="2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функцию духовного </a:t>
            </a:r>
            <a: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богатства, обретая прагматические и коммерческие черты, облик средств коммуникации.</a:t>
            </a:r>
          </a:p>
        </p:txBody>
      </p:sp>
    </p:spTree>
    <p:extLst>
      <p:ext uri="{BB962C8B-B14F-4D97-AF65-F5344CB8AC3E}">
        <p14:creationId xmlns:p14="http://schemas.microsoft.com/office/powerpoint/2010/main" xmlns="" val="982026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0" y="924721"/>
            <a:ext cx="12192000" cy="452431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0" cap="none" spc="0" dirty="0" smtClean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Экспа́нсия</a:t>
            </a:r>
            <a:r>
              <a:rPr lang="ru-RU" sz="4800" b="0" cap="none" spc="0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(от лат. expansio — распространение, расширение) —</a:t>
            </a:r>
          </a:p>
          <a:p>
            <a:pPr algn="ctr"/>
            <a:r>
              <a:rPr lang="ru-RU" sz="4800" b="0" cap="none" spc="0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территориальное, географическое или</a:t>
            </a:r>
          </a:p>
          <a:p>
            <a:pPr algn="ctr"/>
            <a:r>
              <a:rPr lang="ru-RU" sz="4800" b="0" cap="none" spc="0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иное расширение зоны обитания, или зоны влияния отдельного государства, народа, </a:t>
            </a:r>
          </a:p>
          <a:p>
            <a:pPr algn="ctr"/>
            <a:r>
              <a:rPr lang="ru-RU" sz="4800" b="0" cap="none" spc="0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культуры или биологического вида.</a:t>
            </a:r>
            <a:endParaRPr lang="ru-RU" sz="4800" b="0" cap="none" spc="0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02900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97241"/>
            <a:ext cx="3807725" cy="2729466"/>
          </a:xfrm>
          <a:prstGeom prst="rect">
            <a:avLst/>
          </a:prstGeom>
          <a:ln w="57150">
            <a:solidFill>
              <a:srgbClr val="002060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141273"/>
            <a:ext cx="3807724" cy="3522245"/>
          </a:xfrm>
          <a:prstGeom prst="rect">
            <a:avLst/>
          </a:prstGeom>
          <a:ln w="57150">
            <a:solidFill>
              <a:srgbClr val="00206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51592" y="97241"/>
            <a:ext cx="3905537" cy="2708049"/>
          </a:xfrm>
          <a:prstGeom prst="rect">
            <a:avLst/>
          </a:prstGeom>
          <a:ln w="57150">
            <a:solidFill>
              <a:srgbClr val="002060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001066" y="3141274"/>
            <a:ext cx="3856063" cy="3511386"/>
          </a:xfrm>
          <a:prstGeom prst="rect">
            <a:avLst/>
          </a:prstGeom>
          <a:ln w="57150">
            <a:solidFill>
              <a:srgbClr val="002060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000996" y="59329"/>
            <a:ext cx="3899891" cy="2805289"/>
          </a:xfrm>
          <a:prstGeom prst="rect">
            <a:avLst/>
          </a:prstGeom>
          <a:ln w="57150">
            <a:solidFill>
              <a:srgbClr val="002060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244959" y="3141274"/>
            <a:ext cx="3655928" cy="3473139"/>
          </a:xfrm>
          <a:prstGeom prst="rect">
            <a:avLst/>
          </a:prstGeom>
          <a:ln w="57150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xmlns="" val="26779639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7699" y="145577"/>
            <a:ext cx="3242480" cy="3020704"/>
          </a:xfrm>
          <a:prstGeom prst="rect">
            <a:avLst/>
          </a:prstGeom>
          <a:ln w="57150">
            <a:solidFill>
              <a:srgbClr val="002060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17878" y="145577"/>
            <a:ext cx="5030337" cy="3029803"/>
          </a:xfrm>
          <a:prstGeom prst="rect">
            <a:avLst/>
          </a:prstGeom>
          <a:ln w="57150">
            <a:solidFill>
              <a:srgbClr val="002060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985914" y="145577"/>
            <a:ext cx="2917957" cy="3020704"/>
          </a:xfrm>
          <a:prstGeom prst="rect">
            <a:avLst/>
          </a:prstGeom>
          <a:ln w="57150">
            <a:solidFill>
              <a:srgbClr val="002060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62962" y="3372134"/>
            <a:ext cx="3391953" cy="3280012"/>
          </a:xfrm>
          <a:prstGeom prst="rect">
            <a:avLst/>
          </a:prstGeom>
          <a:ln w="57150">
            <a:solidFill>
              <a:srgbClr val="002060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857397" y="3372134"/>
            <a:ext cx="3046474" cy="3280012"/>
          </a:xfrm>
          <a:prstGeom prst="rect">
            <a:avLst/>
          </a:prstGeom>
          <a:ln w="57150">
            <a:solidFill>
              <a:srgbClr val="002060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780460" y="3372134"/>
            <a:ext cx="4851391" cy="3323230"/>
          </a:xfrm>
          <a:prstGeom prst="rect">
            <a:avLst/>
          </a:prstGeom>
          <a:ln w="57150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xmlns="" val="527228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0" y="717477"/>
            <a:ext cx="121920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Сердце, воображение и разум — вот та среда, где зарождается то, что мы называем культурой.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0" y="3136612"/>
            <a:ext cx="12192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Константин Георгиевич Паустовский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2826" y="3283971"/>
            <a:ext cx="4048125" cy="302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79268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24134" y="1043731"/>
            <a:ext cx="6096000" cy="477053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Вступление России в эпоху либеральных реформ характеризуется глубочайшим потрясением культурной и духовно-нравственной сфер общественной жизни. Исчезла централизованная система управления и единая, жестко проводимая сверху, политика в этой сфере. Конституция РФ признает «идеологическое многообразие» «никакая идеология не может устанавливаться в качестве государственной или обязательной». Серьезно повлияло на состояние культуры и резкое сокращение государственного финансирования.</a:t>
            </a:r>
          </a:p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20134" y="1166241"/>
            <a:ext cx="5080992" cy="4142417"/>
          </a:xfrm>
          <a:prstGeom prst="rect">
            <a:avLst/>
          </a:prstGeom>
          <a:ln w="57150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xmlns="" val="2056815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86520" y="1330058"/>
            <a:ext cx="6096000" cy="39703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Культурно-духовное пространство</a:t>
            </a:r>
          </a:p>
          <a:p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культурный облик нового российского общества формировались в процессе разрушения советского культурно-духовного пространства. Этот процесс обусловлен вхождением России в постиндустриальное общество.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82520" y="974036"/>
            <a:ext cx="5732060" cy="4326340"/>
          </a:xfrm>
          <a:prstGeom prst="rect">
            <a:avLst/>
          </a:prstGeom>
          <a:ln w="57150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xmlns="" val="1310961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490122" y="770496"/>
            <a:ext cx="5809397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2006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г. в Санкт-Петербурге на первом Российском культурологическом конгрессе отмечена тенденция к созданию глобально-информационного общества, определению условий, которые соответствуют интересам людей планеты, а не только «золотого миллиарда», с помощью возможностей глобальной культуры двигаться к этой цели. Ресурсы заключены в экологическом понимании современной социальной сети. Данная система представляет собой систему сетевого характера. Каждый элемент сети создается всеми другими элементами и выражает ее содержание. Вся система может быть понята только при адекватном понимании ее базовых элементов в их единстве.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789641" y="272954"/>
            <a:ext cx="4592592" cy="6247303"/>
          </a:xfrm>
          <a:prstGeom prst="rect">
            <a:avLst/>
          </a:prstGeom>
          <a:ln w="57150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xmlns="" val="2614891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50207" y="382012"/>
            <a:ext cx="4949589" cy="60939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Россиянам необходимо было решить три задачи:</a:t>
            </a:r>
          </a:p>
          <a:p>
            <a:r>
              <a:rPr lang="ru-RU" sz="3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1) освоить новые связи, функции и отношения, характерные для информационного общества;</a:t>
            </a:r>
          </a:p>
          <a:p>
            <a:r>
              <a:rPr lang="ru-RU" sz="3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2) идентифицировать себя в мировой истории;</a:t>
            </a:r>
          </a:p>
          <a:p>
            <a:r>
              <a:rPr lang="ru-RU" sz="3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3) выработать национальную идею (объединяющую общество цель).</a:t>
            </a:r>
            <a:endParaRPr lang="ru-RU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50003" y="1068964"/>
            <a:ext cx="6032311" cy="4310640"/>
          </a:xfrm>
          <a:prstGeom prst="rect">
            <a:avLst/>
          </a:prstGeom>
          <a:ln w="57150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xmlns="" val="443290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6394" y="960608"/>
            <a:ext cx="6059606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1992-2000 гг. позитивная модель национальной </a:t>
            </a:r>
            <a:r>
              <a:rPr lang="ru-RU" sz="2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самоидентификации</a:t>
            </a:r>
            <a: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(«мы — хорошие, добрые, культурные и т. п.») стабилизировала общество и обеспечивала относительно высокий уровень толерантности. Однако существовала и </a:t>
            </a:r>
            <a:r>
              <a:rPr lang="ru-RU" sz="2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негативная модель </a:t>
            </a:r>
            <a: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(«они — плохие, злые, агрессивные и т. п.»). Негативная модель способствовала формированию ксенофобии. Элементы позитивной и негативной моделей самоидентификации сосуществовали. Они образовали сложный ценностный комплекс массового и индивидуального сознания.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32394" y="1327320"/>
            <a:ext cx="5685400" cy="4005771"/>
          </a:xfrm>
          <a:prstGeom prst="rect">
            <a:avLst/>
          </a:prstGeom>
          <a:ln w="57150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xmlns="" val="1363461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topwar.ru/uploads/posts/2017-03/1489891785_vo-6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054576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95534" y="58846"/>
            <a:ext cx="6250675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формирование ценностного комплекса сознания действовали факторы из разных источников.</a:t>
            </a:r>
          </a:p>
          <a:p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Во-первых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открытые границы обогащали личный опыт познания жизни, культуры, духовных ценностей других стран.</a:t>
            </a:r>
          </a:p>
          <a:p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Во-вторых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положительному опыту узнавания «других» мешали снижение жизненного уровня, первые коммерческие неудачи, отсутствие опыта вести такого рода личную деятельность.</a:t>
            </a:r>
          </a:p>
          <a:p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В-третьих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способности и таланты большинству новых собственников было трудно использовать. Сохранялся традиционный фактор близости к власти как к механизму доступа к привилегиям получивший название «приятельского капитализма».</a:t>
            </a:r>
          </a:p>
          <a:p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В-четвертых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миграция населения из стран СНГ, переезд из благополучных регионов (Север, Дальний Восток, Чечня), отъезд за границу тех, кто воспользовался доверчивостью обывателем.</a:t>
            </a:r>
          </a:p>
          <a:p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В-пятых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террористические акции способствовали формированию ксенофобских эмоций.</a:t>
            </a:r>
          </a:p>
          <a:p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 факторы способствовали сохранению остатков имперско-советской психологии. В ней оказалась сильна тенденция к консолидации «от противного», перед лицом некоего врага.</a:t>
            </a:r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41743" y="690348"/>
            <a:ext cx="5080817" cy="4796051"/>
          </a:xfrm>
          <a:prstGeom prst="rect">
            <a:avLst/>
          </a:prstGeom>
          <a:ln w="57150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xmlns="" val="27620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575</TotalTime>
  <Words>1281</Words>
  <Application>Microsoft Office PowerPoint</Application>
  <PresentationFormat>Произвольный</PresentationFormat>
  <Paragraphs>43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Helena Khodoskina</dc:creator>
  <cp:lastModifiedBy>USER</cp:lastModifiedBy>
  <cp:revision>21</cp:revision>
  <dcterms:created xsi:type="dcterms:W3CDTF">2018-12-01T18:22:19Z</dcterms:created>
  <dcterms:modified xsi:type="dcterms:W3CDTF">2019-09-05T19:46:10Z</dcterms:modified>
</cp:coreProperties>
</file>