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5221D-3D5C-40E2-8576-6185A83B54A4}" type="doc">
      <dgm:prSet loTypeId="urn:microsoft.com/office/officeart/2005/8/layout/default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4295B4-69BE-47CB-A9AA-87992D11C55C}">
      <dgm:prSet phldrT="[Текст]"/>
      <dgm:spPr/>
      <dgm:t>
        <a:bodyPr/>
        <a:lstStyle/>
        <a:p>
          <a:r>
            <a:rPr lang="ru-RU" dirty="0" smtClean="0"/>
            <a:t>1. Устранение угрозы распада социалистического лагеря и его тесное сплочение в политическом, экономическом и военном отношениях</a:t>
          </a:r>
          <a:endParaRPr lang="ru-RU" dirty="0"/>
        </a:p>
      </dgm:t>
    </dgm:pt>
    <dgm:pt modelId="{57B0AE1E-086B-44C5-BF4A-1CC1B58952CE}" type="parTrans" cxnId="{4B0A79BD-1804-46C6-8498-7D152EAB0704}">
      <dgm:prSet/>
      <dgm:spPr/>
      <dgm:t>
        <a:bodyPr/>
        <a:lstStyle/>
        <a:p>
          <a:endParaRPr lang="ru-RU"/>
        </a:p>
      </dgm:t>
    </dgm:pt>
    <dgm:pt modelId="{23EDAA98-344A-4906-BF31-8DDFDCFC8371}" type="sibTrans" cxnId="{4B0A79BD-1804-46C6-8498-7D152EAB0704}">
      <dgm:prSet/>
      <dgm:spPr/>
      <dgm:t>
        <a:bodyPr/>
        <a:lstStyle/>
        <a:p>
          <a:endParaRPr lang="ru-RU"/>
        </a:p>
      </dgm:t>
    </dgm:pt>
    <dgm:pt modelId="{F8A786D3-1254-4B0A-B940-EB21E2FD955D}">
      <dgm:prSet phldrT="[Текст]"/>
      <dgm:spPr/>
      <dgm:t>
        <a:bodyPr/>
        <a:lstStyle/>
        <a:p>
          <a:r>
            <a:rPr lang="ru-RU" dirty="0" smtClean="0"/>
            <a:t>2. Поддержка коммунистических, национально-освободительных движений и режимов</a:t>
          </a:r>
          <a:endParaRPr lang="ru-RU" dirty="0"/>
        </a:p>
      </dgm:t>
    </dgm:pt>
    <dgm:pt modelId="{2FC746C5-1DEC-4A68-8121-B7A93B023B71}" type="parTrans" cxnId="{F9777312-352B-4428-9BB2-1CD2CD917B99}">
      <dgm:prSet/>
      <dgm:spPr/>
      <dgm:t>
        <a:bodyPr/>
        <a:lstStyle/>
        <a:p>
          <a:endParaRPr lang="ru-RU"/>
        </a:p>
      </dgm:t>
    </dgm:pt>
    <dgm:pt modelId="{683DEB6E-32A4-4811-979A-0524BF6779CB}" type="sibTrans" cxnId="{F9777312-352B-4428-9BB2-1CD2CD917B99}">
      <dgm:prSet/>
      <dgm:spPr/>
      <dgm:t>
        <a:bodyPr/>
        <a:lstStyle/>
        <a:p>
          <a:endParaRPr lang="ru-RU"/>
        </a:p>
      </dgm:t>
    </dgm:pt>
    <dgm:pt modelId="{E3E94E66-2F70-4A8F-BD1A-09C0F0F694D7}">
      <dgm:prSet phldrT="[Текст]"/>
      <dgm:spPr/>
      <dgm:t>
        <a:bodyPr/>
        <a:lstStyle/>
        <a:p>
          <a:r>
            <a:rPr lang="ru-RU" dirty="0" smtClean="0"/>
            <a:t>3. Нормализация отношений между Востоком и Западом (разрядка международной напряженности)</a:t>
          </a:r>
          <a:endParaRPr lang="ru-RU" dirty="0"/>
        </a:p>
      </dgm:t>
    </dgm:pt>
    <dgm:pt modelId="{5F1051BF-0FE9-401E-9895-BB91A83A9805}" type="parTrans" cxnId="{435F8155-7EE7-4548-BEC8-6A9CC1DD0D6C}">
      <dgm:prSet/>
      <dgm:spPr/>
      <dgm:t>
        <a:bodyPr/>
        <a:lstStyle/>
        <a:p>
          <a:endParaRPr lang="ru-RU"/>
        </a:p>
      </dgm:t>
    </dgm:pt>
    <dgm:pt modelId="{622C7851-FDF3-4CC8-947E-DF58DCB2F821}" type="sibTrans" cxnId="{435F8155-7EE7-4548-BEC8-6A9CC1DD0D6C}">
      <dgm:prSet/>
      <dgm:spPr/>
      <dgm:t>
        <a:bodyPr/>
        <a:lstStyle/>
        <a:p>
          <a:endParaRPr lang="ru-RU"/>
        </a:p>
      </dgm:t>
    </dgm:pt>
    <dgm:pt modelId="{0D4DF7BB-3806-486B-B20D-28BE4E8A6E1F}" type="pres">
      <dgm:prSet presAssocID="{E255221D-3D5C-40E2-8576-6185A83B54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0F7E91-247E-4697-AC78-918119477765}" type="pres">
      <dgm:prSet presAssocID="{364295B4-69BE-47CB-A9AA-87992D11C5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6D46A-7A13-435B-A1E8-23F4FEFF692C}" type="pres">
      <dgm:prSet presAssocID="{23EDAA98-344A-4906-BF31-8DDFDCFC8371}" presName="sibTrans" presStyleCnt="0"/>
      <dgm:spPr/>
    </dgm:pt>
    <dgm:pt modelId="{D13BE8EF-7F3B-49F7-9ABE-C1C8465C786D}" type="pres">
      <dgm:prSet presAssocID="{F8A786D3-1254-4B0A-B940-EB21E2FD95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8B7B4-673A-431E-9818-15943A590D61}" type="pres">
      <dgm:prSet presAssocID="{683DEB6E-32A4-4811-979A-0524BF6779CB}" presName="sibTrans" presStyleCnt="0"/>
      <dgm:spPr/>
    </dgm:pt>
    <dgm:pt modelId="{0058045F-636E-4275-83A7-F234A9A88127}" type="pres">
      <dgm:prSet presAssocID="{E3E94E66-2F70-4A8F-BD1A-09C0F0F69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94D913-90F1-450F-A1F2-B5A299D8FBD6}" type="presOf" srcId="{364295B4-69BE-47CB-A9AA-87992D11C55C}" destId="{A80F7E91-247E-4697-AC78-918119477765}" srcOrd="0" destOrd="0" presId="urn:microsoft.com/office/officeart/2005/8/layout/default#1"/>
    <dgm:cxn modelId="{435F8155-7EE7-4548-BEC8-6A9CC1DD0D6C}" srcId="{E255221D-3D5C-40E2-8576-6185A83B54A4}" destId="{E3E94E66-2F70-4A8F-BD1A-09C0F0F694D7}" srcOrd="2" destOrd="0" parTransId="{5F1051BF-0FE9-401E-9895-BB91A83A9805}" sibTransId="{622C7851-FDF3-4CC8-947E-DF58DCB2F821}"/>
    <dgm:cxn modelId="{54BD7CF9-FE27-4283-879E-BB0D1804526E}" type="presOf" srcId="{E3E94E66-2F70-4A8F-BD1A-09C0F0F694D7}" destId="{0058045F-636E-4275-83A7-F234A9A88127}" srcOrd="0" destOrd="0" presId="urn:microsoft.com/office/officeart/2005/8/layout/default#1"/>
    <dgm:cxn modelId="{F9777312-352B-4428-9BB2-1CD2CD917B99}" srcId="{E255221D-3D5C-40E2-8576-6185A83B54A4}" destId="{F8A786D3-1254-4B0A-B940-EB21E2FD955D}" srcOrd="1" destOrd="0" parTransId="{2FC746C5-1DEC-4A68-8121-B7A93B023B71}" sibTransId="{683DEB6E-32A4-4811-979A-0524BF6779CB}"/>
    <dgm:cxn modelId="{138B7C43-0978-49CD-B1EB-C39CECCF773A}" type="presOf" srcId="{E255221D-3D5C-40E2-8576-6185A83B54A4}" destId="{0D4DF7BB-3806-486B-B20D-28BE4E8A6E1F}" srcOrd="0" destOrd="0" presId="urn:microsoft.com/office/officeart/2005/8/layout/default#1"/>
    <dgm:cxn modelId="{6C871DDB-9967-43C9-9B38-866DC266DC42}" type="presOf" srcId="{F8A786D3-1254-4B0A-B940-EB21E2FD955D}" destId="{D13BE8EF-7F3B-49F7-9ABE-C1C8465C786D}" srcOrd="0" destOrd="0" presId="urn:microsoft.com/office/officeart/2005/8/layout/default#1"/>
    <dgm:cxn modelId="{4B0A79BD-1804-46C6-8498-7D152EAB0704}" srcId="{E255221D-3D5C-40E2-8576-6185A83B54A4}" destId="{364295B4-69BE-47CB-A9AA-87992D11C55C}" srcOrd="0" destOrd="0" parTransId="{57B0AE1E-086B-44C5-BF4A-1CC1B58952CE}" sibTransId="{23EDAA98-344A-4906-BF31-8DDFDCFC8371}"/>
    <dgm:cxn modelId="{6178CDFA-FFD9-4159-91C1-29688ED79D95}" type="presParOf" srcId="{0D4DF7BB-3806-486B-B20D-28BE4E8A6E1F}" destId="{A80F7E91-247E-4697-AC78-918119477765}" srcOrd="0" destOrd="0" presId="urn:microsoft.com/office/officeart/2005/8/layout/default#1"/>
    <dgm:cxn modelId="{0BE5E8FA-9E01-4AA6-BE7E-EC8378485D54}" type="presParOf" srcId="{0D4DF7BB-3806-486B-B20D-28BE4E8A6E1F}" destId="{2EA6D46A-7A13-435B-A1E8-23F4FEFF692C}" srcOrd="1" destOrd="0" presId="urn:microsoft.com/office/officeart/2005/8/layout/default#1"/>
    <dgm:cxn modelId="{BD36A15A-5B5E-4FF2-992F-7389F340EEB1}" type="presParOf" srcId="{0D4DF7BB-3806-486B-B20D-28BE4E8A6E1F}" destId="{D13BE8EF-7F3B-49F7-9ABE-C1C8465C786D}" srcOrd="2" destOrd="0" presId="urn:microsoft.com/office/officeart/2005/8/layout/default#1"/>
    <dgm:cxn modelId="{EF7ECBB8-D029-4F2A-9B14-865E39155CEF}" type="presParOf" srcId="{0D4DF7BB-3806-486B-B20D-28BE4E8A6E1F}" destId="{5388B7B4-673A-431E-9818-15943A590D61}" srcOrd="3" destOrd="0" presId="urn:microsoft.com/office/officeart/2005/8/layout/default#1"/>
    <dgm:cxn modelId="{284D3C50-821A-44EB-94BF-7C784F9E6050}" type="presParOf" srcId="{0D4DF7BB-3806-486B-B20D-28BE4E8A6E1F}" destId="{0058045F-636E-4275-83A7-F234A9A88127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0F7E91-247E-4697-AC78-918119477765}">
      <dsp:nvSpPr>
        <dsp:cNvPr id="0" name=""/>
        <dsp:cNvSpPr/>
      </dsp:nvSpPr>
      <dsp:spPr>
        <a:xfrm>
          <a:off x="0" y="1159143"/>
          <a:ext cx="3388418" cy="20330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1. Устранение угрозы распада социалистического лагеря и его тесное сплочение в политическом, экономическом и военном отношениях</a:t>
          </a:r>
          <a:endParaRPr lang="ru-RU" sz="2100" kern="1200" dirty="0"/>
        </a:p>
      </dsp:txBody>
      <dsp:txXfrm>
        <a:off x="0" y="1159143"/>
        <a:ext cx="3388418" cy="2033050"/>
      </dsp:txXfrm>
    </dsp:sp>
    <dsp:sp modelId="{D13BE8EF-7F3B-49F7-9ABE-C1C8465C786D}">
      <dsp:nvSpPr>
        <dsp:cNvPr id="0" name=""/>
        <dsp:cNvSpPr/>
      </dsp:nvSpPr>
      <dsp:spPr>
        <a:xfrm>
          <a:off x="3727259" y="1159143"/>
          <a:ext cx="3388418" cy="20330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2. Поддержка коммунистических, национально-освободительных движений и режимов</a:t>
          </a:r>
          <a:endParaRPr lang="ru-RU" sz="2100" kern="1200" dirty="0"/>
        </a:p>
      </dsp:txBody>
      <dsp:txXfrm>
        <a:off x="3727259" y="1159143"/>
        <a:ext cx="3388418" cy="2033050"/>
      </dsp:txXfrm>
    </dsp:sp>
    <dsp:sp modelId="{0058045F-636E-4275-83A7-F234A9A88127}">
      <dsp:nvSpPr>
        <dsp:cNvPr id="0" name=""/>
        <dsp:cNvSpPr/>
      </dsp:nvSpPr>
      <dsp:spPr>
        <a:xfrm>
          <a:off x="7454519" y="1159143"/>
          <a:ext cx="3388418" cy="20330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3. Нормализация отношений между Востоком и Западом (разрядка международной напряженности)</a:t>
          </a:r>
          <a:endParaRPr lang="ru-RU" sz="2100" kern="1200" dirty="0"/>
        </a:p>
      </dsp:txBody>
      <dsp:txXfrm>
        <a:off x="7454519" y="1159143"/>
        <a:ext cx="3388418" cy="203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C8F53-11CD-47A3-961F-1D91D9308219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32824-AD07-444A-94CC-09240CA44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338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32824-AD07-444A-94CC-09240CA443A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02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03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200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27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922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135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31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1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92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87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83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3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28E6E-D381-4168-BCBF-F300C6BDA578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5C75-2FBA-4199-B23C-A33E3E58BB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181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внешней политики СССР в 70-80-е гг.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3989" y="4194466"/>
            <a:ext cx="3224011" cy="165576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студентка группы ПНК-2А </a:t>
            </a:r>
            <a:r>
              <a:rPr lang="ru-RU" dirty="0" smtClean="0">
                <a:solidFill>
                  <a:srgbClr val="4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Карева Анастасия </a:t>
            </a:r>
            <a:endParaRPr lang="ru-RU" dirty="0">
              <a:solidFill>
                <a:srgbClr val="4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30247">
            <a:off x="1000260" y="2878898"/>
            <a:ext cx="3661893" cy="31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24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483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1632" y="3570936"/>
            <a:ext cx="1686918" cy="21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7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внешней политики СССР 70-80-х гг.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5610996"/>
              </p:ext>
            </p:extLst>
          </p:nvPr>
        </p:nvGraphicFramePr>
        <p:xfrm>
          <a:off x="838200" y="1993050"/>
          <a:ext cx="1084293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2060620" y="1970468"/>
            <a:ext cx="850006" cy="965915"/>
          </a:xfrm>
          <a:prstGeom prst="downArrow">
            <a:avLst/>
          </a:prstGeom>
        </p:spPr>
        <p:style>
          <a:lnRef idx="1">
            <a:schemeClr val="accent5"/>
          </a:lnRef>
          <a:fillRef idx="1003">
            <a:schemeClr val="dk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63146" y="1970468"/>
            <a:ext cx="865707" cy="98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1373" y="1954842"/>
            <a:ext cx="865707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3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1968 год – Пражская весна</a:t>
            </a:r>
            <a:endParaRPr lang="ru-RU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092" y="1574778"/>
            <a:ext cx="11642501" cy="500632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августа 1968 года на территорию ЧССР (Чехословацкая Советская Социалистическая республика) были введены войска стран-участников ОВД (Организация Варшавского Договора) для подавления восстания против сталинской модели социализма.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322747"/>
            <a:ext cx="4506532" cy="3258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8816" y="3528810"/>
            <a:ext cx="4113994" cy="28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9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86366"/>
            <a:ext cx="10515600" cy="5790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 оказывал военную, экономическую и политическую поддержку странам Азии и Африки</a:t>
            </a:r>
            <a:endParaRPr lang="ru-RU" sz="3600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73" y="2322692"/>
            <a:ext cx="5774027" cy="3539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7774" y="2007764"/>
            <a:ext cx="3928057" cy="41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1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 советских войск в Афганистан (с декабря 1979 года)</a:t>
            </a:r>
            <a:endParaRPr lang="ru-RU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5625" y="1854558"/>
            <a:ext cx="2896673" cy="3807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1089" y="1854558"/>
            <a:ext cx="2714893" cy="3697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9787" y="2485622"/>
            <a:ext cx="3953813" cy="28848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08145" y="5716274"/>
            <a:ext cx="2857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Бабрак</a:t>
            </a:r>
            <a:r>
              <a:rPr lang="ru-RU" sz="2800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Кармаль</a:t>
            </a:r>
            <a:endParaRPr lang="ru-RU" sz="2800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7868" y="5931717"/>
            <a:ext cx="3918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Нур</a:t>
            </a:r>
            <a:r>
              <a:rPr lang="ru-RU" sz="2800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Мухаммед </a:t>
            </a:r>
            <a:r>
              <a:rPr lang="ru-RU" sz="2800" b="1" dirty="0" err="1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Тараки</a:t>
            </a:r>
            <a:endParaRPr lang="ru-RU" sz="2800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 мирового сообщества на ввод советских войск в Афганистан</a:t>
            </a:r>
            <a:endParaRPr lang="ru-RU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288" y="1690688"/>
            <a:ext cx="6245180" cy="4351338"/>
          </a:xfrm>
        </p:spPr>
        <p:txBody>
          <a:bodyPr/>
          <a:lstStyle/>
          <a:p>
            <a:pPr>
              <a:buClr>
                <a:srgbClr val="4C0000"/>
              </a:buCl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Clr>
                <a:srgbClr val="4C0000"/>
              </a:buCl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ООН осудила действия Москвы;</a:t>
            </a:r>
          </a:p>
          <a:p>
            <a:pPr>
              <a:buClr>
                <a:srgbClr val="4C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Бойкот Олимпиады;</a:t>
            </a:r>
          </a:p>
          <a:p>
            <a:pPr>
              <a:buClr>
                <a:srgbClr val="4C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ратификации договора ОСВ – 2.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3321" y="1746864"/>
            <a:ext cx="3837905" cy="2434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993" y="4305733"/>
            <a:ext cx="3986280" cy="2389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661" y="4284166"/>
            <a:ext cx="3922556" cy="23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4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685" y="167425"/>
            <a:ext cx="10515600" cy="581635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афганской войне: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погибло более 15 тысяч советских солдат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Ранено 35 тысяч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пропало без вести более 300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погиб 1 млн. жителей 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678" y="2674847"/>
            <a:ext cx="4602051" cy="2694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6861" y="2674847"/>
            <a:ext cx="4494727" cy="27761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58224" y="56543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– день вывода советских войск из Афганистана</a:t>
            </a:r>
            <a:endParaRPr lang="ru-RU" sz="2800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6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отношений между Востоком и Западом</a:t>
            </a:r>
            <a:endParaRPr lang="ru-RU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мира;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Заключительного акта Европейского совещания по безопасности и сотрудничеству в Хельсинки;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договора ОСВ -1 в 1972-ом году;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космический полет «Союз-Аполлон» в 1970 г.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539" y="4386665"/>
            <a:ext cx="2975020" cy="2080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332" y="4275607"/>
            <a:ext cx="2524260" cy="2302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5365" y="4275607"/>
            <a:ext cx="3926984" cy="23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1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4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«холодной войны» и гонки вооружений </a:t>
            </a:r>
            <a:endParaRPr lang="ru-RU" b="1" dirty="0">
              <a:solidFill>
                <a:srgbClr val="4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53" y="1825625"/>
            <a:ext cx="9039896" cy="435133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в Европе нового поколения советских и американских ракет среднего радиуса действия;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США стратегической оборонной инициативы (программа «звездные войны»);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Отказ США ратифицировать договор ОСВ-2;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США Рональд Рейган объявил СССР «империей зла».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EBF7"/>
              </a:clrFrom>
              <a:clrTo>
                <a:srgbClr val="DEEB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400" b="95600" l="10000" r="90000">
                        <a14:foregroundMark x1="60313" y1="20400" x2="60313" y2="20400"/>
                        <a14:foregroundMark x1="73438" y1="25200" x2="73438" y2="25200"/>
                        <a14:foregroundMark x1="71875" y1="16200" x2="71875" y2="16200"/>
                        <a14:foregroundMark x1="64375" y1="13400" x2="64375" y2="13400"/>
                        <a14:foregroundMark x1="63750" y1="29200" x2="63750" y2="29200"/>
                        <a14:foregroundMark x1="54063" y1="20600" x2="54063" y2="20600"/>
                        <a14:foregroundMark x1="60313" y1="21600" x2="65938" y2="30400"/>
                        <a14:foregroundMark x1="56250" y1="43000" x2="56250" y2="43000"/>
                        <a14:foregroundMark x1="55313" y1="44200" x2="63750" y2="28800"/>
                        <a14:foregroundMark x1="60938" y1="20800" x2="64688" y2="12200"/>
                        <a14:foregroundMark x1="55313" y1="52800" x2="55313" y2="52800"/>
                        <a14:foregroundMark x1="52500" y1="71200" x2="52500" y2="71200"/>
                        <a14:foregroundMark x1="54375" y1="44200" x2="55000" y2="52600"/>
                        <a14:foregroundMark x1="55000" y1="53800" x2="52500" y2="69200"/>
                        <a14:foregroundMark x1="52500" y1="76400" x2="52500" y2="76400"/>
                        <a14:foregroundMark x1="52500" y1="72200" x2="52500" y2="74600"/>
                        <a14:foregroundMark x1="52500" y1="72000" x2="53125" y2="7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543" y="1620044"/>
            <a:ext cx="3048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5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265</Words>
  <Application>Microsoft Office PowerPoint</Application>
  <PresentationFormat>Произвольный</PresentationFormat>
  <Paragraphs>31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Основные направления внешней политики СССР в 70-80-е гг. XX века</vt:lpstr>
      <vt:lpstr>Основные направления внешней политики СССР 70-80-х гг. XX века</vt:lpstr>
      <vt:lpstr>1968 год – Пражская весна</vt:lpstr>
      <vt:lpstr>Слайд 4</vt:lpstr>
      <vt:lpstr>Ввод советских войск в Афганистан (с декабря 1979 года)</vt:lpstr>
      <vt:lpstr>Ответ мирового сообщества на ввод советских войск в Афганистан</vt:lpstr>
      <vt:lpstr>Слайд 7</vt:lpstr>
      <vt:lpstr>Нормализация отношений между Востоком и Западом</vt:lpstr>
      <vt:lpstr>Продолжение «холодной войны» и гонки вооружений </vt:lpstr>
      <vt:lpstr>Спасибо за внимание!!!</vt:lpstr>
    </vt:vector>
  </TitlesOfParts>
  <Company>Retired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внешней политики СССР в 70-80-е гг. XX века</dc:title>
  <dc:creator>akareva5@gmail.com</dc:creator>
  <cp:lastModifiedBy>USER</cp:lastModifiedBy>
  <cp:revision>19</cp:revision>
  <dcterms:created xsi:type="dcterms:W3CDTF">2018-09-08T14:31:53Z</dcterms:created>
  <dcterms:modified xsi:type="dcterms:W3CDTF">2019-09-05T19:53:02Z</dcterms:modified>
</cp:coreProperties>
</file>