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1" r:id="rId3"/>
    <p:sldId id="259" r:id="rId4"/>
    <p:sldId id="257" r:id="rId5"/>
    <p:sldId id="258" r:id="rId6"/>
    <p:sldId id="262" r:id="rId7"/>
    <p:sldId id="278" r:id="rId8"/>
    <p:sldId id="279" r:id="rId9"/>
    <p:sldId id="263" r:id="rId10"/>
    <p:sldId id="264" r:id="rId11"/>
    <p:sldId id="265" r:id="rId12"/>
    <p:sldId id="266" r:id="rId13"/>
    <p:sldId id="277" r:id="rId14"/>
    <p:sldId id="267" r:id="rId15"/>
    <p:sldId id="268" r:id="rId16"/>
    <p:sldId id="275" r:id="rId17"/>
    <p:sldId id="276" r:id="rId18"/>
    <p:sldId id="269" r:id="rId19"/>
    <p:sldId id="271" r:id="rId20"/>
    <p:sldId id="274" r:id="rId21"/>
    <p:sldId id="27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94660"/>
  </p:normalViewPr>
  <p:slideViewPr>
    <p:cSldViewPr>
      <p:cViewPr varScale="1">
        <p:scale>
          <a:sx n="64" d="100"/>
          <a:sy n="64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E3129C-2DC7-40DD-9F1D-F8852125B899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25B197-B7F3-4BB2-8224-F63BB14F8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630B4-5FB2-41D8-AFB5-132E45576096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A5928-ECA7-4BA8-A8BC-63C08971E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8163E-AC95-4ABD-86DD-67A61DF9872B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240F4-D64C-4743-BFB6-1451C25E4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C431A-4863-499C-BB38-66D2F7249348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8A529-F8E3-45D9-B248-4E26C01213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0FE5867-C7A0-4116-AD15-B6EA8A9DBFB4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F940D6-A001-4B2E-8F4D-C4A63BB6F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E0CDF-4E42-496A-B50F-1FD77C426E77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1E006-8474-4966-9508-FD521107E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0C0ED-07C4-4A2C-B5AD-1E25C7EDF23E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95668-5F69-4544-8798-75F2E6D61A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FBDB4-8EFC-4CBD-A8D7-A8B26C64BEAA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5A528-34F1-40C7-9AF4-0C817DA17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5EE53FC-8063-4967-8D83-B584937D9106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9DDFB8-0A04-42B5-8876-6D8F44FBDD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B0D92-CCC0-43F3-A975-07DA54DA4F8C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E162F-8E4A-426F-B4A4-40A5A80C2D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9AC22A-BDA8-4FA6-9C53-75EE4D5F7776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236691-C667-4162-BA91-C2D1430DE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2C4D0F0-ED3F-4A5C-BE9F-A41B25628BD5}" type="datetimeFigureOut">
              <a:rPr lang="ru-RU"/>
              <a:pPr>
                <a:defRPr/>
              </a:pPr>
              <a:t>09.09.2019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8A7C76F-D1A0-4D6C-932C-5EF4CE0BE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35" r:id="rId2"/>
    <p:sldLayoutId id="2147483843" r:id="rId3"/>
    <p:sldLayoutId id="2147483836" r:id="rId4"/>
    <p:sldLayoutId id="2147483837" r:id="rId5"/>
    <p:sldLayoutId id="2147483838" r:id="rId6"/>
    <p:sldLayoutId id="2147483844" r:id="rId7"/>
    <p:sldLayoutId id="2147483839" r:id="rId8"/>
    <p:sldLayoutId id="2147483845" r:id="rId9"/>
    <p:sldLayoutId id="2147483840" r:id="rId10"/>
    <p:sldLayoutId id="214748384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РЕШЕНИЕ ЗАДАНИЙ БАЗОВОГО И ПОВЫШЕННОГО УРОВНЕЙ СЛОЖНОСТИ ПРИ ПОДГОТОВКЕ К ЕГЭ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581525"/>
            <a:ext cx="3960812" cy="1584325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/>
              <a:t>Учитель химии 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/>
              <a:t>МБОУ «СШ № 33» 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400" b="1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Макарова О.М.</a:t>
            </a:r>
            <a:endParaRPr lang="ru-RU" sz="2400" b="1" dirty="0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Гидролиз</a:t>
            </a:r>
            <a:r>
              <a:rPr lang="ru-RU" b="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 – взаимодействие веществ с водой. 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>
            <a:normAutofit fontScale="92500"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2.</a:t>
            </a:r>
            <a:r>
              <a:rPr lang="ru-RU" dirty="0" smtClean="0"/>
              <a:t> Соли, образованные </a:t>
            </a:r>
            <a:r>
              <a:rPr lang="ru-RU" b="1" dirty="0" smtClean="0">
                <a:solidFill>
                  <a:srgbClr val="C00000"/>
                </a:solidFill>
              </a:rPr>
              <a:t>слабым основанием</a:t>
            </a:r>
            <a:r>
              <a:rPr lang="ru-RU" dirty="0" smtClean="0"/>
              <a:t> и </a:t>
            </a:r>
            <a:r>
              <a:rPr lang="ru-RU" b="1" dirty="0" smtClean="0"/>
              <a:t>сильной кислотой</a:t>
            </a:r>
            <a:r>
              <a:rPr lang="ru-RU" dirty="0" smtClean="0"/>
              <a:t>, </a:t>
            </a:r>
            <a:r>
              <a:rPr lang="ru-RU" dirty="0" err="1" smtClean="0"/>
              <a:t>гидролизуются</a:t>
            </a:r>
            <a:r>
              <a:rPr lang="ru-RU" dirty="0" smtClean="0"/>
              <a:t> </a:t>
            </a:r>
            <a:r>
              <a:rPr lang="ru-RU" b="1" dirty="0" smtClean="0">
                <a:solidFill>
                  <a:srgbClr val="C00000"/>
                </a:solidFill>
              </a:rPr>
              <a:t>ПО КАТИОНУ</a:t>
            </a:r>
            <a:r>
              <a:rPr lang="ru-RU" dirty="0" smtClean="0"/>
              <a:t>. Пример такой соли: NH</a:t>
            </a:r>
            <a:r>
              <a:rPr lang="ru-RU" baseline="-25000" dirty="0" smtClean="0"/>
              <a:t>4</a:t>
            </a:r>
            <a:r>
              <a:rPr lang="ru-RU" dirty="0" smtClean="0"/>
              <a:t>Cl, FeCl</a:t>
            </a:r>
            <a:r>
              <a:rPr lang="ru-RU" baseline="-25000" dirty="0" smtClean="0"/>
              <a:t>3</a:t>
            </a:r>
            <a:r>
              <a:rPr lang="ru-RU" dirty="0" smtClean="0"/>
              <a:t>, Al</a:t>
            </a:r>
            <a:r>
              <a:rPr lang="ru-RU" baseline="-25000" dirty="0" smtClean="0"/>
              <a:t>2</a:t>
            </a:r>
            <a:r>
              <a:rPr lang="ru-RU" dirty="0" smtClean="0"/>
              <a:t>(SO</a:t>
            </a:r>
            <a:r>
              <a:rPr lang="ru-RU" baseline="-25000" dirty="0" smtClean="0"/>
              <a:t>4</a:t>
            </a:r>
            <a:r>
              <a:rPr lang="ru-RU" dirty="0" smtClean="0"/>
              <a:t>)</a:t>
            </a:r>
            <a:r>
              <a:rPr lang="ru-RU" baseline="-25000" dirty="0" smtClean="0"/>
              <a:t>3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baseline="-250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baseline="-250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при этом катион слабого основания притягивает </a:t>
            </a:r>
            <a:r>
              <a:rPr lang="ru-RU" dirty="0" err="1" smtClean="0"/>
              <a:t>гидроксид-ионы</a:t>
            </a:r>
            <a:r>
              <a:rPr lang="ru-RU" dirty="0" smtClean="0"/>
              <a:t> из воды, а  в растворе возникает избыток ионов Н</a:t>
            </a:r>
            <a:r>
              <a:rPr lang="ru-RU" baseline="30000" dirty="0" smtClean="0"/>
              <a:t>+</a:t>
            </a:r>
            <a:r>
              <a:rPr lang="ru-RU" dirty="0" smtClean="0"/>
              <a:t>. Водородный показатель такого раствора </a:t>
            </a:r>
            <a:r>
              <a:rPr lang="ru-RU" b="1" dirty="0" err="1" smtClean="0"/>
              <a:t>рН</a:t>
            </a:r>
            <a:r>
              <a:rPr lang="ru-RU" b="1" dirty="0" smtClean="0"/>
              <a:t>&lt;7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5516563"/>
            <a:ext cx="8183563" cy="10525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Гидролиз</a:t>
            </a:r>
            <a:r>
              <a:rPr lang="ru-RU" b="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 – взаимодействие веществ с водой. 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699000"/>
          </a:xfrm>
        </p:spPr>
        <p:txBody>
          <a:bodyPr>
            <a:normAutofit fontScale="925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3.</a:t>
            </a:r>
            <a:r>
              <a:rPr lang="ru-RU" dirty="0" smtClean="0"/>
              <a:t> Соли, образованные </a:t>
            </a:r>
            <a:r>
              <a:rPr lang="ru-RU" b="1" dirty="0" smtClean="0">
                <a:solidFill>
                  <a:schemeClr val="accent1"/>
                </a:solidFill>
              </a:rPr>
              <a:t>слабым основанием</a:t>
            </a:r>
            <a:r>
              <a:rPr lang="ru-RU" dirty="0" smtClean="0">
                <a:solidFill>
                  <a:schemeClr val="accent1"/>
                </a:solidFill>
              </a:rPr>
              <a:t> и </a:t>
            </a:r>
            <a:r>
              <a:rPr lang="ru-RU" b="1" dirty="0" smtClean="0">
                <a:solidFill>
                  <a:schemeClr val="accent1"/>
                </a:solidFill>
              </a:rPr>
              <a:t>слабой кислотой</a:t>
            </a:r>
            <a:r>
              <a:rPr lang="ru-RU" dirty="0" smtClean="0"/>
              <a:t>, </a:t>
            </a:r>
            <a:r>
              <a:rPr lang="ru-RU" dirty="0" err="1" smtClean="0"/>
              <a:t>гидролизуются</a:t>
            </a:r>
            <a:r>
              <a:rPr lang="ru-RU" dirty="0" smtClean="0"/>
              <a:t> </a:t>
            </a:r>
            <a:r>
              <a:rPr lang="ru-RU" b="1" dirty="0" smtClean="0">
                <a:solidFill>
                  <a:schemeClr val="accent1"/>
                </a:solidFill>
              </a:rPr>
              <a:t>И ПО КАТИОНУ, И ПО АНИОНУ</a:t>
            </a:r>
            <a:r>
              <a:rPr lang="ru-RU" dirty="0" smtClean="0">
                <a:solidFill>
                  <a:schemeClr val="accent1"/>
                </a:solidFill>
              </a:rPr>
              <a:t>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Примеры таких солей:  CH</a:t>
            </a:r>
            <a:r>
              <a:rPr lang="ru-RU" baseline="-25000" dirty="0" smtClean="0"/>
              <a:t>3</a:t>
            </a:r>
            <a:r>
              <a:rPr lang="ru-RU" dirty="0" smtClean="0"/>
              <a:t>COONH</a:t>
            </a:r>
            <a:r>
              <a:rPr lang="ru-RU" baseline="-25000" dirty="0" smtClean="0"/>
              <a:t>4</a:t>
            </a:r>
            <a:r>
              <a:rPr lang="ru-RU" dirty="0" smtClean="0"/>
              <a:t>, (NH</a:t>
            </a:r>
            <a:r>
              <a:rPr lang="ru-RU" baseline="-25000" dirty="0" smtClean="0"/>
              <a:t>4</a:t>
            </a:r>
            <a:r>
              <a:rPr lang="ru-RU" dirty="0" smtClean="0"/>
              <a:t>)</a:t>
            </a:r>
            <a:r>
              <a:rPr lang="ru-RU" baseline="-25000" dirty="0" smtClean="0"/>
              <a:t>2</a:t>
            </a:r>
            <a:r>
              <a:rPr lang="ru-RU" dirty="0" smtClean="0"/>
              <a:t>CO</a:t>
            </a:r>
            <a:r>
              <a:rPr lang="ru-RU" baseline="-25000" dirty="0" smtClean="0"/>
              <a:t>3</a:t>
            </a:r>
            <a:r>
              <a:rPr lang="ru-RU" dirty="0" smtClean="0"/>
              <a:t>, HCOONH</a:t>
            </a:r>
            <a:r>
              <a:rPr lang="ru-RU" baseline="-25000" dirty="0" smtClean="0"/>
              <a:t>4</a:t>
            </a:r>
            <a:endParaRPr lang="ru-RU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в большинстве случаев реакция раствора будет примерно нейтральной, </a:t>
            </a:r>
            <a:r>
              <a:rPr lang="ru-RU" b="1" dirty="0" err="1" smtClean="0"/>
              <a:t>рН</a:t>
            </a:r>
            <a:r>
              <a:rPr lang="ru-RU" b="1" dirty="0" smtClean="0"/>
              <a:t> ≅ 7</a:t>
            </a:r>
            <a:r>
              <a:rPr lang="ru-RU" dirty="0" smtClean="0"/>
              <a:t>. Точное значение </a:t>
            </a:r>
            <a:r>
              <a:rPr lang="ru-RU" dirty="0" err="1" smtClean="0"/>
              <a:t>рН</a:t>
            </a:r>
            <a:r>
              <a:rPr lang="ru-RU" dirty="0" smtClean="0"/>
              <a:t> зависит от относительной силы основания и кислоты.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Гидролиз</a:t>
            </a:r>
            <a:r>
              <a:rPr lang="ru-RU" b="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 – взаимодействие веществ с водой. 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r>
              <a:rPr lang="ru-RU" b="1" smtClean="0"/>
              <a:t>4.</a:t>
            </a:r>
            <a:r>
              <a:rPr lang="ru-RU" smtClean="0"/>
              <a:t> Гидролиз солей, образованных</a:t>
            </a:r>
            <a:r>
              <a:rPr lang="ru-RU" b="1" smtClean="0"/>
              <a:t> </a:t>
            </a:r>
            <a:r>
              <a:rPr lang="ru-RU" b="1" smtClean="0">
                <a:solidFill>
                  <a:srgbClr val="0070C0"/>
                </a:solidFill>
              </a:rPr>
              <a:t>сильным основанием</a:t>
            </a:r>
            <a:r>
              <a:rPr lang="ru-RU" smtClean="0">
                <a:solidFill>
                  <a:srgbClr val="0070C0"/>
                </a:solidFill>
              </a:rPr>
              <a:t> и </a:t>
            </a:r>
            <a:r>
              <a:rPr lang="ru-RU" b="1" smtClean="0">
                <a:solidFill>
                  <a:srgbClr val="0070C0"/>
                </a:solidFill>
              </a:rPr>
              <a:t>сильной кислотой,</a:t>
            </a:r>
            <a:r>
              <a:rPr lang="ru-RU" smtClean="0"/>
              <a:t> в водных растворах</a:t>
            </a:r>
            <a:r>
              <a:rPr lang="ru-RU" b="1" smtClean="0"/>
              <a:t> </a:t>
            </a:r>
            <a:r>
              <a:rPr lang="ru-RU" b="1" smtClean="0">
                <a:solidFill>
                  <a:srgbClr val="0070C0"/>
                </a:solidFill>
              </a:rPr>
              <a:t>НЕ ИДЕТ</a:t>
            </a:r>
            <a:r>
              <a:rPr lang="ru-RU" smtClean="0"/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445125"/>
            <a:ext cx="8183562" cy="1050925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Гидролиз солей</a:t>
            </a:r>
            <a:endParaRPr lang="ru-RU" dirty="0"/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404813"/>
            <a:ext cx="8183562" cy="1563687"/>
          </a:xfrm>
          <a:noFill/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2060575"/>
            <a:ext cx="8066087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3860800"/>
            <a:ext cx="8027987" cy="194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807075"/>
            <a:ext cx="8351837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Электролиз (катодные процессы)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r>
              <a:rPr lang="ru-RU" b="1" smtClean="0"/>
              <a:t>1.</a:t>
            </a:r>
            <a:r>
              <a:rPr lang="ru-RU" smtClean="0"/>
              <a:t> Если металл в соли — </a:t>
            </a:r>
            <a:r>
              <a:rPr lang="ru-RU" b="1" smtClean="0"/>
              <a:t>активный</a:t>
            </a:r>
            <a:r>
              <a:rPr lang="ru-RU" smtClean="0"/>
              <a:t> (</a:t>
            </a:r>
            <a:r>
              <a:rPr lang="ru-RU" b="1" smtClean="0"/>
              <a:t>до Al</a:t>
            </a:r>
            <a:r>
              <a:rPr lang="ru-RU" baseline="30000" smtClean="0"/>
              <a:t>3+</a:t>
            </a:r>
            <a:r>
              <a:rPr lang="ru-RU" b="1" smtClean="0"/>
              <a:t> включительно в ряду напряжений</a:t>
            </a:r>
            <a:r>
              <a:rPr lang="ru-RU" smtClean="0"/>
              <a:t>), то вместо металла на катоде восстанавливается </a:t>
            </a:r>
            <a:r>
              <a:rPr lang="ru-RU" b="1" smtClean="0"/>
              <a:t>(разряжается)</a:t>
            </a:r>
            <a:r>
              <a:rPr lang="ru-RU" smtClean="0"/>
              <a:t> </a:t>
            </a:r>
            <a:r>
              <a:rPr lang="ru-RU" b="1" smtClean="0"/>
              <a:t>вод</a:t>
            </a:r>
            <a:endParaRPr lang="ru-RU" smtClean="0"/>
          </a:p>
        </p:txBody>
      </p:sp>
      <p:sp>
        <p:nvSpPr>
          <p:cNvPr id="19460" name="AutoShape 2" descr="ÑÐ°Ð±Ð»Ð¸Ñ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19461" name="AutoShape 4" descr="ÑÐ°Ð±Ð»Ð¸Ñ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Verdana" pitchFamily="34" charset="0"/>
            </a:endParaRPr>
          </a:p>
        </p:txBody>
      </p:sp>
      <p:pic>
        <p:nvPicPr>
          <p:cNvPr id="19462" name="Picture 6" descr="https://i2.wp.com/chemege.ru/wp-content/uploads/2017/12/ryad.jpg?resize=472%2C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813"/>
            <a:ext cx="91440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Прямоугольник 7"/>
          <p:cNvSpPr>
            <a:spLocks noChangeArrowheads="1"/>
          </p:cNvSpPr>
          <p:nvPr/>
        </p:nvSpPr>
        <p:spPr bwMode="auto">
          <a:xfrm>
            <a:off x="468313" y="2781300"/>
            <a:ext cx="835183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1.</a:t>
            </a:r>
            <a:r>
              <a:rPr lang="ru-RU">
                <a:latin typeface="Verdana" pitchFamily="34" charset="0"/>
              </a:rPr>
              <a:t> Если металл в соли — </a:t>
            </a:r>
            <a:r>
              <a:rPr lang="ru-RU" b="1">
                <a:latin typeface="Verdana" pitchFamily="34" charset="0"/>
              </a:rPr>
              <a:t>активный</a:t>
            </a:r>
            <a:r>
              <a:rPr lang="ru-RU">
                <a:latin typeface="Verdana" pitchFamily="34" charset="0"/>
              </a:rPr>
              <a:t> (</a:t>
            </a:r>
            <a:r>
              <a:rPr lang="ru-RU" b="1">
                <a:latin typeface="Verdana" pitchFamily="34" charset="0"/>
              </a:rPr>
              <a:t>до Al</a:t>
            </a:r>
            <a:r>
              <a:rPr lang="ru-RU" baseline="30000">
                <a:latin typeface="Verdana" pitchFamily="34" charset="0"/>
              </a:rPr>
              <a:t>3+</a:t>
            </a:r>
            <a:r>
              <a:rPr lang="ru-RU" b="1">
                <a:latin typeface="Verdana" pitchFamily="34" charset="0"/>
              </a:rPr>
              <a:t> включительно в ряду напряжений</a:t>
            </a:r>
            <a:r>
              <a:rPr lang="ru-RU">
                <a:latin typeface="Verdana" pitchFamily="34" charset="0"/>
              </a:rPr>
              <a:t>), то вместо металла на катоде восстанавливается </a:t>
            </a:r>
            <a:r>
              <a:rPr lang="ru-RU" b="1">
                <a:latin typeface="Verdana" pitchFamily="34" charset="0"/>
              </a:rPr>
              <a:t>(разряжается)</a:t>
            </a:r>
            <a:r>
              <a:rPr lang="ru-RU">
                <a:latin typeface="Verdana" pitchFamily="34" charset="0"/>
              </a:rPr>
              <a:t> </a:t>
            </a:r>
            <a:r>
              <a:rPr lang="ru-RU" b="1">
                <a:latin typeface="Verdana" pitchFamily="34" charset="0"/>
              </a:rPr>
              <a:t>водород</a:t>
            </a:r>
            <a:r>
              <a:rPr lang="ru-RU">
                <a:latin typeface="Verdana" pitchFamily="34" charset="0"/>
              </a:rPr>
              <a:t>,</a:t>
            </a:r>
          </a:p>
        </p:txBody>
      </p:sp>
      <p:sp>
        <p:nvSpPr>
          <p:cNvPr id="19464" name="Прямоугольник 8"/>
          <p:cNvSpPr>
            <a:spLocks noChangeArrowheads="1"/>
          </p:cNvSpPr>
          <p:nvPr/>
        </p:nvSpPr>
        <p:spPr bwMode="auto">
          <a:xfrm>
            <a:off x="395288" y="3789363"/>
            <a:ext cx="84978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2.</a:t>
            </a:r>
            <a:r>
              <a:rPr lang="ru-RU">
                <a:latin typeface="Verdana" pitchFamily="34" charset="0"/>
              </a:rPr>
              <a:t> Если металл в соли –  </a:t>
            </a:r>
            <a:r>
              <a:rPr lang="ru-RU" b="1">
                <a:latin typeface="Verdana" pitchFamily="34" charset="0"/>
              </a:rPr>
              <a:t>средней активности (между Al</a:t>
            </a:r>
            <a:r>
              <a:rPr lang="ru-RU" baseline="30000">
                <a:latin typeface="Verdana" pitchFamily="34" charset="0"/>
              </a:rPr>
              <a:t>3+</a:t>
            </a:r>
            <a:r>
              <a:rPr lang="ru-RU" b="1">
                <a:latin typeface="Verdana" pitchFamily="34" charset="0"/>
              </a:rPr>
              <a:t> и Н</a:t>
            </a:r>
            <a:r>
              <a:rPr lang="ru-RU" baseline="30000">
                <a:latin typeface="Verdana" pitchFamily="34" charset="0"/>
              </a:rPr>
              <a:t>+</a:t>
            </a:r>
            <a:r>
              <a:rPr lang="ru-RU" b="1">
                <a:latin typeface="Verdana" pitchFamily="34" charset="0"/>
              </a:rPr>
              <a:t>)</a:t>
            </a:r>
            <a:r>
              <a:rPr lang="ru-RU">
                <a:latin typeface="Verdana" pitchFamily="34" charset="0"/>
              </a:rPr>
              <a:t>, то на катоде восстанавливается (</a:t>
            </a:r>
            <a:r>
              <a:rPr lang="ru-RU" b="1">
                <a:latin typeface="Verdana" pitchFamily="34" charset="0"/>
              </a:rPr>
              <a:t>разряжается</a:t>
            </a:r>
            <a:r>
              <a:rPr lang="ru-RU">
                <a:latin typeface="Verdana" pitchFamily="34" charset="0"/>
              </a:rPr>
              <a:t>) и </a:t>
            </a:r>
            <a:r>
              <a:rPr lang="ru-RU" b="1">
                <a:latin typeface="Verdana" pitchFamily="34" charset="0"/>
              </a:rPr>
              <a:t>металл</a:t>
            </a:r>
            <a:r>
              <a:rPr lang="ru-RU">
                <a:latin typeface="Verdana" pitchFamily="34" charset="0"/>
              </a:rPr>
              <a:t>, и </a:t>
            </a:r>
            <a:r>
              <a:rPr lang="ru-RU" b="1">
                <a:latin typeface="Verdana" pitchFamily="34" charset="0"/>
              </a:rPr>
              <a:t>водород</a:t>
            </a:r>
            <a:r>
              <a:rPr lang="ru-RU">
                <a:latin typeface="Verdana" pitchFamily="34" charset="0"/>
              </a:rPr>
              <a:t>,</a:t>
            </a:r>
          </a:p>
        </p:txBody>
      </p:sp>
      <p:sp>
        <p:nvSpPr>
          <p:cNvPr id="19465" name="Прямоугольник 9"/>
          <p:cNvSpPr>
            <a:spLocks noChangeArrowheads="1"/>
          </p:cNvSpPr>
          <p:nvPr/>
        </p:nvSpPr>
        <p:spPr bwMode="auto">
          <a:xfrm>
            <a:off x="395288" y="4868863"/>
            <a:ext cx="84978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3.</a:t>
            </a:r>
            <a:r>
              <a:rPr lang="ru-RU">
                <a:latin typeface="Verdana" pitchFamily="34" charset="0"/>
              </a:rPr>
              <a:t> Если металл в соли — </a:t>
            </a:r>
            <a:r>
              <a:rPr lang="ru-RU" b="1">
                <a:latin typeface="Verdana" pitchFamily="34" charset="0"/>
              </a:rPr>
              <a:t>неактивный (после водорода в ряду стандартных электрохимических металлов)</a:t>
            </a:r>
            <a:r>
              <a:rPr lang="ru-RU">
                <a:latin typeface="Verdana" pitchFamily="34" charset="0"/>
              </a:rPr>
              <a:t>, то на катоде восстанавливается только </a:t>
            </a:r>
            <a:r>
              <a:rPr lang="ru-RU" b="1">
                <a:latin typeface="Verdana" pitchFamily="34" charset="0"/>
              </a:rPr>
              <a:t>металл:</a:t>
            </a:r>
            <a:endParaRPr lang="ru-RU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807075"/>
            <a:ext cx="8183562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Электролиз (анодные процессы)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468313" y="620713"/>
            <a:ext cx="8351837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latin typeface="Verdana" pitchFamily="34" charset="0"/>
              </a:rPr>
              <a:t>1.</a:t>
            </a:r>
            <a:r>
              <a:rPr lang="ru-RU">
                <a:latin typeface="Verdana" pitchFamily="34" charset="0"/>
              </a:rPr>
              <a:t> Если на анод попадает </a:t>
            </a:r>
            <a:r>
              <a:rPr lang="ru-RU" b="1">
                <a:latin typeface="Verdana" pitchFamily="34" charset="0"/>
              </a:rPr>
              <a:t>бескислородный кислотный остаток</a:t>
            </a:r>
            <a:r>
              <a:rPr lang="ru-RU">
                <a:latin typeface="Verdana" pitchFamily="34" charset="0"/>
              </a:rPr>
              <a:t>, то он окисляется до свободного состояния (до степени окисления  0)</a:t>
            </a:r>
          </a:p>
          <a:p>
            <a:pPr algn="just"/>
            <a:endParaRPr lang="ru-RU">
              <a:latin typeface="Verdana" pitchFamily="34" charset="0"/>
            </a:endParaRPr>
          </a:p>
          <a:p>
            <a:pPr algn="just"/>
            <a:r>
              <a:rPr lang="ru-RU">
                <a:latin typeface="Verdana" pitchFamily="34" charset="0"/>
              </a:rPr>
              <a:t>Правда, есть одно </a:t>
            </a:r>
            <a:r>
              <a:rPr lang="ru-RU" b="1">
                <a:latin typeface="Verdana" pitchFamily="34" charset="0"/>
              </a:rPr>
              <a:t>исключение</a:t>
            </a:r>
            <a:r>
              <a:rPr lang="ru-RU">
                <a:latin typeface="Verdana" pitchFamily="34" charset="0"/>
              </a:rPr>
              <a:t>. Конечно же, это фтор. Ведь электроотрицательность фтора больше, чем у кислорода. Таким образом, </a:t>
            </a:r>
            <a:r>
              <a:rPr lang="ru-RU" b="1">
                <a:latin typeface="Verdana" pitchFamily="34" charset="0"/>
              </a:rPr>
              <a:t>при электролизе растворов фторидов окисляться будут именно молекулы воды, а не фторид-ионы</a:t>
            </a:r>
            <a:r>
              <a:rPr lang="ru-RU">
                <a:latin typeface="Verdana" pitchFamily="34" charset="0"/>
              </a:rPr>
              <a:t>:</a:t>
            </a:r>
            <a:endParaRPr lang="ru-RU" baseline="30000">
              <a:latin typeface="Verdana" pitchFamily="34" charset="0"/>
            </a:endParaRPr>
          </a:p>
          <a:p>
            <a:pPr algn="ctr"/>
            <a:endParaRPr lang="ru-RU" baseline="30000">
              <a:latin typeface="Verdana" pitchFamily="34" charset="0"/>
            </a:endParaRPr>
          </a:p>
          <a:p>
            <a:pPr algn="ctr"/>
            <a:endParaRPr lang="ru-RU" baseline="30000">
              <a:latin typeface="Verdana" pitchFamily="34" charset="0"/>
            </a:endParaRPr>
          </a:p>
          <a:p>
            <a:pPr algn="just"/>
            <a:endParaRPr lang="ru-RU">
              <a:latin typeface="Verdana" pitchFamily="34" charset="0"/>
            </a:endParaRPr>
          </a:p>
          <a:p>
            <a:endParaRPr lang="ru-RU">
              <a:latin typeface="Verdana" pitchFamily="34" charset="0"/>
            </a:endParaRPr>
          </a:p>
          <a:p>
            <a:endParaRPr lang="ru-RU">
              <a:latin typeface="Verdana" pitchFamily="34" charset="0"/>
            </a:endParaRPr>
          </a:p>
          <a:p>
            <a:endParaRPr lang="ru-RU">
              <a:latin typeface="Verdana" pitchFamily="34" charset="0"/>
            </a:endParaRPr>
          </a:p>
          <a:p>
            <a:endParaRPr lang="ru-RU">
              <a:latin typeface="Verdana" pitchFamily="34" charset="0"/>
            </a:endParaRPr>
          </a:p>
        </p:txBody>
      </p:sp>
      <p:sp>
        <p:nvSpPr>
          <p:cNvPr id="20484" name="Прямоугольник 4"/>
          <p:cNvSpPr>
            <a:spLocks noChangeArrowheads="1"/>
          </p:cNvSpPr>
          <p:nvPr/>
        </p:nvSpPr>
        <p:spPr bwMode="auto">
          <a:xfrm>
            <a:off x="468313" y="3141663"/>
            <a:ext cx="8280400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latin typeface="Verdana" pitchFamily="34" charset="0"/>
              </a:rPr>
              <a:t>2.</a:t>
            </a:r>
            <a:r>
              <a:rPr lang="ru-RU">
                <a:latin typeface="Verdana" pitchFamily="34" charset="0"/>
              </a:rPr>
              <a:t> Если на анод попадает </a:t>
            </a:r>
            <a:r>
              <a:rPr lang="ru-RU" b="1">
                <a:latin typeface="Verdana" pitchFamily="34" charset="0"/>
              </a:rPr>
              <a:t>кислородсодержащий кислотный остаток, либо фторид-ион</a:t>
            </a:r>
            <a:r>
              <a:rPr lang="ru-RU">
                <a:latin typeface="Verdana" pitchFamily="34" charset="0"/>
              </a:rPr>
              <a:t>, то окислению подвергается вода с выделением молекулярного кислорода:</a:t>
            </a:r>
          </a:p>
          <a:p>
            <a:pPr algn="ctr"/>
            <a:r>
              <a:rPr lang="ru-RU" b="1">
                <a:latin typeface="Verdana" pitchFamily="34" charset="0"/>
              </a:rPr>
              <a:t>2H</a:t>
            </a:r>
            <a:r>
              <a:rPr lang="ru-RU" baseline="-25000">
                <a:latin typeface="Verdana" pitchFamily="34" charset="0"/>
              </a:rPr>
              <a:t>2</a:t>
            </a:r>
            <a:r>
              <a:rPr lang="ru-RU" b="1">
                <a:latin typeface="Verdana" pitchFamily="34" charset="0"/>
              </a:rPr>
              <a:t>O – 4ē → O</a:t>
            </a:r>
            <a:r>
              <a:rPr lang="ru-RU" baseline="-25000">
                <a:latin typeface="Verdana" pitchFamily="34" charset="0"/>
              </a:rPr>
              <a:t>2</a:t>
            </a:r>
            <a:r>
              <a:rPr lang="ru-RU" baseline="30000">
                <a:latin typeface="Verdana" pitchFamily="34" charset="0"/>
              </a:rPr>
              <a:t>0</a:t>
            </a:r>
            <a:r>
              <a:rPr lang="ru-RU" b="1">
                <a:latin typeface="Verdana" pitchFamily="34" charset="0"/>
              </a:rPr>
              <a:t> + 4H</a:t>
            </a:r>
            <a:r>
              <a:rPr lang="ru-RU" baseline="30000">
                <a:latin typeface="Verdana" pitchFamily="34" charset="0"/>
              </a:rPr>
              <a:t>+</a:t>
            </a:r>
            <a:endParaRPr lang="ru-RU">
              <a:latin typeface="Verdana" pitchFamily="34" charset="0"/>
            </a:endParaRPr>
          </a:p>
          <a:p>
            <a:pPr algn="just"/>
            <a:r>
              <a:rPr lang="ru-RU" b="1">
                <a:latin typeface="Verdana" pitchFamily="34" charset="0"/>
              </a:rPr>
              <a:t>3.</a:t>
            </a:r>
            <a:r>
              <a:rPr lang="ru-RU">
                <a:latin typeface="Verdana" pitchFamily="34" charset="0"/>
              </a:rPr>
              <a:t> Если на анод попадает </a:t>
            </a:r>
            <a:r>
              <a:rPr lang="ru-RU" b="1">
                <a:latin typeface="Verdana" pitchFamily="34" charset="0"/>
              </a:rPr>
              <a:t>гидроксид-ион, </a:t>
            </a:r>
            <a:r>
              <a:rPr lang="ru-RU">
                <a:latin typeface="Verdana" pitchFamily="34" charset="0"/>
              </a:rPr>
              <a:t>то он окисляется и происходит выделение молекулярного кислорода:</a:t>
            </a:r>
          </a:p>
          <a:p>
            <a:pPr algn="ctr"/>
            <a:r>
              <a:rPr lang="ru-RU" b="1">
                <a:latin typeface="Verdana" pitchFamily="34" charset="0"/>
              </a:rPr>
              <a:t> 4OH</a:t>
            </a:r>
            <a:r>
              <a:rPr lang="ru-RU" baseline="30000">
                <a:latin typeface="Verdana" pitchFamily="34" charset="0"/>
              </a:rPr>
              <a:t>–</a:t>
            </a:r>
            <a:r>
              <a:rPr lang="ru-RU" b="1">
                <a:latin typeface="Verdana" pitchFamily="34" charset="0"/>
              </a:rPr>
              <a:t> – 4ē → O</a:t>
            </a:r>
            <a:r>
              <a:rPr lang="ru-RU" baseline="-25000">
                <a:latin typeface="Verdana" pitchFamily="34" charset="0"/>
              </a:rPr>
              <a:t>2</a:t>
            </a:r>
            <a:r>
              <a:rPr lang="ru-RU" baseline="30000">
                <a:latin typeface="Verdana" pitchFamily="34" charset="0"/>
              </a:rPr>
              <a:t>0</a:t>
            </a:r>
            <a:r>
              <a:rPr lang="ru-RU" b="1">
                <a:latin typeface="Verdana" pitchFamily="34" charset="0"/>
              </a:rPr>
              <a:t> + 2H</a:t>
            </a:r>
            <a:r>
              <a:rPr lang="ru-RU" baseline="-25000">
                <a:latin typeface="Verdana" pitchFamily="34" charset="0"/>
              </a:rPr>
              <a:t>2</a:t>
            </a:r>
            <a:r>
              <a:rPr lang="ru-RU" b="1">
                <a:latin typeface="Verdana" pitchFamily="34" charset="0"/>
              </a:rPr>
              <a:t>O</a:t>
            </a:r>
            <a:endParaRPr lang="ru-RU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Электролиз</a:t>
            </a:r>
            <a:endParaRPr lang="ru-RU" dirty="0"/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549275"/>
            <a:ext cx="8064500" cy="2087563"/>
          </a:xfrm>
          <a:noFill/>
        </p:spPr>
      </p:pic>
      <p:pic>
        <p:nvPicPr>
          <p:cNvPr id="21508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2924175"/>
            <a:ext cx="8204200" cy="2233613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Электролиз</a:t>
            </a:r>
            <a:endParaRPr lang="ru-RU" dirty="0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7513" y="620713"/>
            <a:ext cx="8258175" cy="2160587"/>
          </a:xfrm>
          <a:noFill/>
        </p:spPr>
      </p:pic>
      <p:pic>
        <p:nvPicPr>
          <p:cNvPr id="2253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3141663"/>
            <a:ext cx="8135937" cy="2159000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610100"/>
            <a:ext cx="8183562" cy="22479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Тепловой эффект химической реакции. Термохимические уравнения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468313" y="908050"/>
            <a:ext cx="8208962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1.</a:t>
            </a:r>
            <a:r>
              <a:rPr lang="ru-RU">
                <a:latin typeface="Verdana" pitchFamily="34" charset="0"/>
              </a:rPr>
              <a:t> В результате реакции, термохимическое уравнение которой:</a:t>
            </a:r>
          </a:p>
          <a:p>
            <a:r>
              <a:rPr lang="ru-RU" b="1">
                <a:latin typeface="Verdana" pitchFamily="34" charset="0"/>
              </a:rPr>
              <a:t>N</a:t>
            </a:r>
            <a:r>
              <a:rPr lang="ru-RU" baseline="-25000">
                <a:latin typeface="Verdana" pitchFamily="34" charset="0"/>
              </a:rPr>
              <a:t>2</a:t>
            </a:r>
            <a:r>
              <a:rPr lang="ru-RU" b="1">
                <a:latin typeface="Verdana" pitchFamily="34" charset="0"/>
              </a:rPr>
              <a:t> + O</a:t>
            </a:r>
            <a:r>
              <a:rPr lang="ru-RU" baseline="-25000">
                <a:latin typeface="Verdana" pitchFamily="34" charset="0"/>
              </a:rPr>
              <a:t>2 </a:t>
            </a:r>
            <a:r>
              <a:rPr lang="ru-RU" b="1">
                <a:latin typeface="Verdana" pitchFamily="34" charset="0"/>
              </a:rPr>
              <a:t>→ 2NО –</a:t>
            </a:r>
            <a:r>
              <a:rPr lang="ru-RU" b="1" i="1">
                <a:latin typeface="Verdana" pitchFamily="34" charset="0"/>
              </a:rPr>
              <a:t> 180 кДж</a:t>
            </a:r>
            <a:endParaRPr lang="ru-RU">
              <a:latin typeface="Verdana" pitchFamily="34" charset="0"/>
            </a:endParaRPr>
          </a:p>
          <a:p>
            <a:r>
              <a:rPr lang="ru-RU">
                <a:latin typeface="Verdana" pitchFamily="34" charset="0"/>
              </a:rPr>
              <a:t>получено 98 л (н.у.) оксида азота (II). Определите количество теплоты, которое затратили при этом (в кДж). (Запишите число с точностью до целых.). </a:t>
            </a:r>
            <a:r>
              <a:rPr lang="ru-RU" b="1">
                <a:latin typeface="Verdana" pitchFamily="34" charset="0"/>
              </a:rPr>
              <a:t>Ответ:</a:t>
            </a:r>
            <a:r>
              <a:rPr lang="ru-RU">
                <a:latin typeface="Verdana" pitchFamily="34" charset="0"/>
              </a:rPr>
              <a:t> потребуется 394 кДж теплоты.</a:t>
            </a:r>
          </a:p>
        </p:txBody>
      </p:sp>
      <p:sp>
        <p:nvSpPr>
          <p:cNvPr id="23556" name="Прямоугольник 3"/>
          <p:cNvSpPr>
            <a:spLocks noChangeArrowheads="1"/>
          </p:cNvSpPr>
          <p:nvPr/>
        </p:nvSpPr>
        <p:spPr bwMode="auto">
          <a:xfrm>
            <a:off x="468313" y="2636838"/>
            <a:ext cx="820737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2.</a:t>
            </a:r>
            <a:r>
              <a:rPr lang="ru-RU">
                <a:latin typeface="Verdana" pitchFamily="34" charset="0"/>
              </a:rPr>
              <a:t> В результате реакции, термохимическое уравнение которой </a:t>
            </a:r>
          </a:p>
          <a:p>
            <a:r>
              <a:rPr lang="ru-RU" b="1">
                <a:latin typeface="Verdana" pitchFamily="34" charset="0"/>
              </a:rPr>
              <a:t>2H</a:t>
            </a:r>
            <a:r>
              <a:rPr lang="ru-RU" baseline="-25000">
                <a:latin typeface="Verdana" pitchFamily="34" charset="0"/>
              </a:rPr>
              <a:t>2(г)</a:t>
            </a:r>
            <a:r>
              <a:rPr lang="ru-RU" b="1">
                <a:latin typeface="Verdana" pitchFamily="34" charset="0"/>
              </a:rPr>
              <a:t> + O</a:t>
            </a:r>
            <a:r>
              <a:rPr lang="ru-RU" baseline="-25000">
                <a:latin typeface="Verdana" pitchFamily="34" charset="0"/>
              </a:rPr>
              <a:t>2(г)</a:t>
            </a:r>
            <a:r>
              <a:rPr lang="ru-RU" b="1">
                <a:latin typeface="Verdana" pitchFamily="34" charset="0"/>
              </a:rPr>
              <a:t> = 2H</a:t>
            </a:r>
            <a:r>
              <a:rPr lang="ru-RU" baseline="-25000">
                <a:latin typeface="Verdana" pitchFamily="34" charset="0"/>
              </a:rPr>
              <a:t>2</a:t>
            </a:r>
            <a:r>
              <a:rPr lang="ru-RU" b="1">
                <a:latin typeface="Verdana" pitchFamily="34" charset="0"/>
              </a:rPr>
              <a:t>O</a:t>
            </a:r>
            <a:r>
              <a:rPr lang="ru-RU" baseline="-25000">
                <a:latin typeface="Verdana" pitchFamily="34" charset="0"/>
              </a:rPr>
              <a:t>(г)</a:t>
            </a:r>
            <a:r>
              <a:rPr lang="ru-RU" b="1">
                <a:latin typeface="Verdana" pitchFamily="34" charset="0"/>
              </a:rPr>
              <a:t> + </a:t>
            </a:r>
            <a:r>
              <a:rPr lang="ru-RU" b="1" i="1">
                <a:latin typeface="Verdana" pitchFamily="34" charset="0"/>
              </a:rPr>
              <a:t>484 кДж</a:t>
            </a:r>
            <a:r>
              <a:rPr lang="ru-RU" b="1">
                <a:latin typeface="Verdana" pitchFamily="34" charset="0"/>
              </a:rPr>
              <a:t>,</a:t>
            </a:r>
            <a:endParaRPr lang="ru-RU">
              <a:latin typeface="Verdana" pitchFamily="34" charset="0"/>
            </a:endParaRPr>
          </a:p>
          <a:p>
            <a:r>
              <a:rPr lang="ru-RU">
                <a:latin typeface="Verdana" pitchFamily="34" charset="0"/>
              </a:rPr>
              <a:t>выделилось 1452 кДж теплоты. Вычислите массу образовавшейся при этом воды (в граммах). (Запишите число с точностью до целых.) </a:t>
            </a:r>
            <a:r>
              <a:rPr lang="ru-RU" b="1">
                <a:latin typeface="Verdana" pitchFamily="34" charset="0"/>
              </a:rPr>
              <a:t>Ответ:</a:t>
            </a:r>
            <a:r>
              <a:rPr lang="ru-RU">
                <a:latin typeface="Verdana" pitchFamily="34" charset="0"/>
              </a:rPr>
              <a:t> образуется 108 г воды.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Химическое равновесие</a:t>
            </a:r>
            <a:endParaRPr lang="ru-RU" dirty="0"/>
          </a:p>
        </p:txBody>
      </p:sp>
      <p:pic>
        <p:nvPicPr>
          <p:cNvPr id="24579" name="Picture 2" descr="https://i1.wp.com/chemege.ru/wp-content/uploads/2019/05/%D0%A0%D0%B0%D0%B2%D0%BD%D0%BE%D0%B2%D0%B5%D1%81%D0%B8%D0%B5.jpg?resize=514%2C248&amp;ssl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476250"/>
            <a:ext cx="48958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468313" y="2852738"/>
            <a:ext cx="835183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/>
              <a:t>Если на систему, находящуюся в состоянии равновесия, воздействовать внешним фактором, который изменяет какое-либо из условий равновесия, то в системе усиливаются процессы, направленные на компенсацию внешнего воздействия.</a:t>
            </a:r>
            <a:endParaRPr lang="ru-RU" sz="2000"/>
          </a:p>
          <a:p>
            <a:pPr algn="just"/>
            <a:r>
              <a:rPr lang="ru-RU" sz="2000"/>
              <a:t>Иными словами: </a:t>
            </a:r>
            <a:r>
              <a:rPr lang="ru-RU" sz="2000" b="1"/>
              <a:t>при внешнем воздействии на систему равновесие сместится так, чтобы компенсировать это внешнее воздействие.</a:t>
            </a:r>
            <a:endParaRPr lang="ru-RU"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Классификация неорганических веществ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2" descr="https://i0.wp.com/chemege.ru/wp-content/uploads/2018/08/%D0%BE%D0%BA%D1%81%D0%B8%D0%B4%D1%8B-1.jpg?resize=676%2C3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8383587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>
              <a:defRPr/>
            </a:pPr>
            <a:r>
              <a:rPr lang="ru-RU" dirty="0" smtClean="0"/>
              <a:t>Химическое равновесие</a:t>
            </a:r>
            <a:endParaRPr lang="ru-RU" dirty="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04813"/>
            <a:ext cx="8316912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4149725"/>
            <a:ext cx="3611562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5445125"/>
            <a:ext cx="8183563" cy="1050925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Химическое равновесие</a:t>
            </a:r>
            <a:endParaRPr lang="ru-RU" dirty="0"/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86058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213100"/>
            <a:ext cx="864235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Классификация неорганических веществ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2" descr="https://i2.wp.com/chemege.ru/wp-content/uploads/2018/08/%D0%BE%D0%BA%D1%81%D0%B8%D0%B4%D1%8B-%D1%85%D1%80%D0%BE%D0%BC%D0%B0-%D0%B8-%D0%B3%D0%B8%D0%B4%D1%80%D0%BE%D0%BA%D1%81%D0%B8%D0%B4%D1%8B.jpg?resize=676%2C3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82804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229225"/>
            <a:ext cx="8183562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Классификация неорганических веществ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2" descr="https://i2.wp.com/chemege.ru/wp-content/uploads/2018/08/%D0%BE%D0%BA%D1%81%D0%B8%D0%B4%D0%B0-%D0%B8-%D0%B3%D0%B8%D0%B4%D1%80%D0%BE%D0%BA%D1%81%D0%B8%D0%B4%D1%8B-%D1%82%D0%B0%D0%B1%D0%BB%D0%B8%D1%87%D0%BA%D0%B0.jpg?resize=676%2C3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3375"/>
            <a:ext cx="85820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5589588"/>
            <a:ext cx="8183563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Классификация неорганических веществ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2" descr="https://i0.wp.com/chemege.ru/wp-content/uploads/2018/08/%D0%BA%D0%B8%D1%81%D0%BB%D0%BE%D1%82%D1%8B-%D1%81%D0%B8%D0%BF%D0%BE-%D1%81%D0%B8%D0%BB%D0%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284538"/>
            <a:ext cx="79248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 descr="https://i1.wp.com/chemege.ru/wp-content/uploads/2018/08/%D0%BA%D0%BB%D0%B0%D1%81%D1%81%D0%B8%D1%84-%D0%BA%D0%B8%D1%81%D0%BB%D0%BE%D1%82-%D0%BF%D0%BE-%D1%81%D0%BE%D1%81%D1%82%D0%B0%D0%B2%D1%83.jpg?resize=676%2C3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88913"/>
            <a:ext cx="79216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807075"/>
            <a:ext cx="8183562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Классификация неорганических веществ</a:t>
            </a:r>
            <a:endParaRPr lang="ru-RU" b="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2" descr="https://i1.wp.com/chemege.ru/wp-content/uploads/2018/08/%D1%81%D0%BE%D0%BB%D0%B8.jpg?resize=676%2C4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0"/>
            <a:ext cx="8424862" cy="554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8313" y="5445125"/>
            <a:ext cx="8183562" cy="10509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Классификация неорганических веществ</a:t>
            </a:r>
            <a:endParaRPr lang="ru-RU" dirty="0"/>
          </a:p>
        </p:txBody>
      </p:sp>
      <p:sp>
        <p:nvSpPr>
          <p:cNvPr id="12291" name="Текст 4"/>
          <p:cNvSpPr>
            <a:spLocks noGrp="1"/>
          </p:cNvSpPr>
          <p:nvPr>
            <p:ph type="body" idx="1"/>
          </p:nvPr>
        </p:nvSpPr>
        <p:spPr>
          <a:xfrm>
            <a:off x="608013" y="579438"/>
            <a:ext cx="3930650" cy="79216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2292" name="Текст 6"/>
          <p:cNvSpPr>
            <a:spLocks noGrp="1"/>
          </p:cNvSpPr>
          <p:nvPr>
            <p:ph type="body" sz="half" idx="3"/>
          </p:nvPr>
        </p:nvSpPr>
        <p:spPr>
          <a:xfrm>
            <a:off x="4652963" y="579438"/>
            <a:ext cx="3930650" cy="79216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2293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476250"/>
            <a:ext cx="8105775" cy="2016125"/>
          </a:xfrm>
          <a:noFill/>
        </p:spPr>
      </p:pic>
      <p:pic>
        <p:nvPicPr>
          <p:cNvPr id="12294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2636838"/>
            <a:ext cx="8113712" cy="2520950"/>
          </a:xfr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807075"/>
            <a:ext cx="8183562" cy="10509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Классификация неорганических веществ</a:t>
            </a:r>
            <a:endParaRPr lang="ru-RU" dirty="0"/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>
          <a:xfrm>
            <a:off x="608013" y="579438"/>
            <a:ext cx="3930650" cy="79216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3316" name="Текст 3"/>
          <p:cNvSpPr>
            <a:spLocks noGrp="1"/>
          </p:cNvSpPr>
          <p:nvPr>
            <p:ph type="body" sz="half" idx="3"/>
          </p:nvPr>
        </p:nvSpPr>
        <p:spPr>
          <a:xfrm>
            <a:off x="4652963" y="579438"/>
            <a:ext cx="3930650" cy="79216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3317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333375"/>
            <a:ext cx="8280400" cy="1757363"/>
          </a:xfrm>
          <a:noFill/>
        </p:spPr>
      </p:pic>
      <p:pic>
        <p:nvPicPr>
          <p:cNvPr id="13318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2133600"/>
            <a:ext cx="8280400" cy="1752600"/>
          </a:xfrm>
          <a:noFill/>
        </p:spPr>
      </p:pic>
      <p:pic>
        <p:nvPicPr>
          <p:cNvPr id="1331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3933825"/>
            <a:ext cx="83534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Гидролиз</a:t>
            </a:r>
            <a:r>
              <a:rPr lang="ru-RU" b="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 – взаимодействие веществ с водой. 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>
            <a:normAutofit fontScale="92500"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1.</a:t>
            </a:r>
            <a:r>
              <a:rPr lang="ru-RU" dirty="0" smtClean="0"/>
              <a:t> Соли, образованные </a:t>
            </a:r>
            <a:r>
              <a:rPr lang="ru-RU" b="1" dirty="0" smtClean="0"/>
              <a:t>сильным основанием</a:t>
            </a:r>
            <a:r>
              <a:rPr lang="ru-RU" dirty="0" smtClean="0"/>
              <a:t> и </a:t>
            </a:r>
            <a:r>
              <a:rPr lang="ru-RU" b="1" dirty="0" smtClean="0">
                <a:solidFill>
                  <a:srgbClr val="FF0000"/>
                </a:solidFill>
              </a:rPr>
              <a:t>слабой кислотой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dirty="0" err="1" smtClean="0"/>
              <a:t>гидролизуются</a:t>
            </a:r>
            <a:r>
              <a:rPr lang="ru-RU" dirty="0" smtClean="0"/>
              <a:t> </a:t>
            </a:r>
            <a:r>
              <a:rPr lang="ru-RU" b="1" dirty="0" smtClean="0">
                <a:solidFill>
                  <a:srgbClr val="FF0000"/>
                </a:solidFill>
              </a:rPr>
              <a:t>ПО АНИОНУ</a:t>
            </a:r>
            <a:r>
              <a:rPr lang="ru-RU" dirty="0" smtClean="0"/>
              <a:t>. </a:t>
            </a:r>
            <a:r>
              <a:rPr lang="pl-PL" dirty="0" smtClean="0"/>
              <a:t>Примеры таких солей — CH</a:t>
            </a:r>
            <a:r>
              <a:rPr lang="pl-PL" baseline="-25000" dirty="0" smtClean="0"/>
              <a:t>3</a:t>
            </a:r>
            <a:r>
              <a:rPr lang="pl-PL" dirty="0" smtClean="0"/>
              <a:t>COONa, Na</a:t>
            </a:r>
            <a:r>
              <a:rPr lang="pl-PL" baseline="-25000" dirty="0" smtClean="0"/>
              <a:t>2</a:t>
            </a:r>
            <a:r>
              <a:rPr lang="pl-PL" dirty="0" smtClean="0"/>
              <a:t>CO</a:t>
            </a:r>
            <a:r>
              <a:rPr lang="pl-PL" baseline="-25000" dirty="0" smtClean="0"/>
              <a:t>3</a:t>
            </a:r>
            <a:r>
              <a:rPr lang="pl-PL" dirty="0" smtClean="0"/>
              <a:t>, Na</a:t>
            </a:r>
            <a:r>
              <a:rPr lang="pl-PL" baseline="-25000" dirty="0" smtClean="0"/>
              <a:t>2</a:t>
            </a:r>
            <a:r>
              <a:rPr lang="pl-PL" dirty="0" smtClean="0"/>
              <a:t>S, KCN.</a:t>
            </a:r>
            <a:endParaRPr lang="ru-RU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при гидролизе таких солей в растворе образуется небольшой избыток </a:t>
            </a:r>
            <a:r>
              <a:rPr lang="ru-RU" dirty="0" err="1" smtClean="0"/>
              <a:t>гидроксид-ионов</a:t>
            </a:r>
            <a:r>
              <a:rPr lang="ru-RU" dirty="0" smtClean="0"/>
              <a:t> OH</a:t>
            </a:r>
            <a:r>
              <a:rPr lang="ru-RU" baseline="30000" dirty="0" smtClean="0"/>
              <a:t>—</a:t>
            </a:r>
            <a:r>
              <a:rPr lang="ru-RU" dirty="0" smtClean="0"/>
              <a:t>. Водородный показатель такого раствора </a:t>
            </a:r>
            <a:r>
              <a:rPr lang="ru-RU" b="1" dirty="0" err="1" smtClean="0"/>
              <a:t>рН</a:t>
            </a:r>
            <a:r>
              <a:rPr lang="ru-RU" b="1" dirty="0" smtClean="0"/>
              <a:t>&gt;7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103</TotalTime>
  <Words>133</Words>
  <Application>Microsoft Office PowerPoint</Application>
  <PresentationFormat>Экран (4:3)</PresentationFormat>
  <Paragraphs>62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Verdana</vt:lpstr>
      <vt:lpstr>Wingdings 2</vt:lpstr>
      <vt:lpstr>Calibri</vt:lpstr>
      <vt:lpstr>Аспект</vt:lpstr>
      <vt:lpstr>РЕШЕНИЕ ЗАДАНИЙ БАЗОВОГО И ПОВЫШЕННОГО УРОВНЕЙ СЛОЖНОСТИ ПРИ ПОДГОТОВКЕ К ЕГЭ</vt:lpstr>
      <vt:lpstr>Классификация неорганических веществ</vt:lpstr>
      <vt:lpstr>Классификация неорганических веществ</vt:lpstr>
      <vt:lpstr>Классификация неорганических веществ</vt:lpstr>
      <vt:lpstr>Классификация неорганических веществ</vt:lpstr>
      <vt:lpstr>Классификация неорганических веществ</vt:lpstr>
      <vt:lpstr>Классификация неорганических веществ</vt:lpstr>
      <vt:lpstr>Классификация неорганических веществ</vt:lpstr>
      <vt:lpstr>Гидролиз – взаимодействие веществ с водой. </vt:lpstr>
      <vt:lpstr>Гидролиз – взаимодействие веществ с водой. </vt:lpstr>
      <vt:lpstr>Гидролиз – взаимодействие веществ с водой. </vt:lpstr>
      <vt:lpstr>Гидролиз – взаимодействие веществ с водой. </vt:lpstr>
      <vt:lpstr>Гидролиз солей</vt:lpstr>
      <vt:lpstr>Электролиз (катодные процессы) </vt:lpstr>
      <vt:lpstr>Электролиз (анодные процессы) </vt:lpstr>
      <vt:lpstr>Электролиз</vt:lpstr>
      <vt:lpstr>Электролиз</vt:lpstr>
      <vt:lpstr>Тепловой эффект химической реакции. Термохимические уравнения </vt:lpstr>
      <vt:lpstr>Химическое равновесие</vt:lpstr>
      <vt:lpstr>Химическое равновесие</vt:lpstr>
      <vt:lpstr>Химическое равновесие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мбоу сош № 33</dc:creator>
  <cp:lastModifiedBy>мбоу сош № 33</cp:lastModifiedBy>
  <cp:revision>6</cp:revision>
  <dcterms:created xsi:type="dcterms:W3CDTF">2019-09-09T13:09:05Z</dcterms:created>
  <dcterms:modified xsi:type="dcterms:W3CDTF">2019-09-09T19:28:49Z</dcterms:modified>
</cp:coreProperties>
</file>