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51A4C-517C-4F37-9B73-6C496CDC0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D1882-608F-42BE-BAF4-2D233B6509C4}">
      <dgm:prSet/>
      <dgm:spPr/>
      <dgm:t>
        <a:bodyPr/>
        <a:lstStyle/>
        <a:p>
          <a:pPr algn="just" rtl="0"/>
          <a:r>
            <a:rPr lang="ru-RU" dirty="0" smtClean="0"/>
            <a:t>	Зубочелюстная система в период 4-5 лет проходит в своём развитии стадию сформированного молочного прикуса. Этот период характеризуется значительной стертостью зубов, появлением трем и </a:t>
          </a:r>
          <a:r>
            <a:rPr lang="ru-RU" dirty="0" err="1" smtClean="0"/>
            <a:t>диастем</a:t>
          </a:r>
          <a:r>
            <a:rPr lang="ru-RU" dirty="0" smtClean="0"/>
            <a:t>, особенно во фронтальном участке. </a:t>
          </a:r>
          <a:endParaRPr lang="ru-RU" dirty="0"/>
        </a:p>
      </dgm:t>
    </dgm:pt>
    <dgm:pt modelId="{22EF049F-A09E-4A33-9151-F83CC8EBF095}" type="parTrans" cxnId="{A243F2FB-FED4-4E97-A295-EC991DE04EA2}">
      <dgm:prSet/>
      <dgm:spPr/>
      <dgm:t>
        <a:bodyPr/>
        <a:lstStyle/>
        <a:p>
          <a:endParaRPr lang="ru-RU"/>
        </a:p>
      </dgm:t>
    </dgm:pt>
    <dgm:pt modelId="{9A557882-5E8F-444B-9728-B7C3C4198369}" type="sibTrans" cxnId="{A243F2FB-FED4-4E97-A295-EC991DE04EA2}">
      <dgm:prSet/>
      <dgm:spPr/>
      <dgm:t>
        <a:bodyPr/>
        <a:lstStyle/>
        <a:p>
          <a:endParaRPr lang="ru-RU"/>
        </a:p>
      </dgm:t>
    </dgm:pt>
    <dgm:pt modelId="{8F5980EC-FB58-4282-B103-7ACBF4766FE8}" type="pres">
      <dgm:prSet presAssocID="{DD851A4C-517C-4F37-9B73-6C496CDC0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CF3B9-492A-4AC9-863C-B749FDFF08A3}" type="pres">
      <dgm:prSet presAssocID="{B82D1882-608F-42BE-BAF4-2D233B6509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A9EE7-4FD3-4B13-91F2-33BAE005B8F1}" type="presOf" srcId="{DD851A4C-517C-4F37-9B73-6C496CDC0755}" destId="{8F5980EC-FB58-4282-B103-7ACBF4766FE8}" srcOrd="0" destOrd="0" presId="urn:microsoft.com/office/officeart/2005/8/layout/vList2"/>
    <dgm:cxn modelId="{D0D00A16-0299-4CBD-A626-6265A84C0B88}" type="presOf" srcId="{B82D1882-608F-42BE-BAF4-2D233B6509C4}" destId="{9ADCF3B9-492A-4AC9-863C-B749FDFF08A3}" srcOrd="0" destOrd="0" presId="urn:microsoft.com/office/officeart/2005/8/layout/vList2"/>
    <dgm:cxn modelId="{A243F2FB-FED4-4E97-A295-EC991DE04EA2}" srcId="{DD851A4C-517C-4F37-9B73-6C496CDC0755}" destId="{B82D1882-608F-42BE-BAF4-2D233B6509C4}" srcOrd="0" destOrd="0" parTransId="{22EF049F-A09E-4A33-9151-F83CC8EBF095}" sibTransId="{9A557882-5E8F-444B-9728-B7C3C4198369}"/>
    <dgm:cxn modelId="{18FD4BE1-E8F6-45DE-A3E1-6A53EBD72E7E}" type="presParOf" srcId="{8F5980EC-FB58-4282-B103-7ACBF4766FE8}" destId="{9ADCF3B9-492A-4AC9-863C-B749FDFF0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52EB0-3A87-4517-B262-C700AE5E6BE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8628AA-71E0-4822-ABA8-C89190A1E325}">
      <dgm:prSet/>
      <dgm:spPr/>
      <dgm:t>
        <a:bodyPr/>
        <a:lstStyle/>
        <a:p>
          <a:pPr rtl="0"/>
          <a:r>
            <a:rPr lang="ru-RU" dirty="0" smtClean="0"/>
            <a:t>Чистка зубов с помощью щетки и пасты</a:t>
          </a:r>
          <a:endParaRPr lang="ru-RU" dirty="0"/>
        </a:p>
      </dgm:t>
    </dgm:pt>
    <dgm:pt modelId="{FF639F50-03E1-4B1D-9D3F-7B392CA0FABF}" type="parTrans" cxnId="{33F53931-002D-47E1-8CD2-F4208775633E}">
      <dgm:prSet/>
      <dgm:spPr/>
      <dgm:t>
        <a:bodyPr/>
        <a:lstStyle/>
        <a:p>
          <a:endParaRPr lang="ru-RU"/>
        </a:p>
      </dgm:t>
    </dgm:pt>
    <dgm:pt modelId="{7C891635-87C2-4FD3-801A-A2EF0CFEA615}" type="sibTrans" cxnId="{33F53931-002D-47E1-8CD2-F4208775633E}">
      <dgm:prSet/>
      <dgm:spPr/>
      <dgm:t>
        <a:bodyPr/>
        <a:lstStyle/>
        <a:p>
          <a:endParaRPr lang="ru-RU"/>
        </a:p>
      </dgm:t>
    </dgm:pt>
    <dgm:pt modelId="{3FDA8579-8755-413C-BDEC-15D3D9684EC9}">
      <dgm:prSet/>
      <dgm:spPr/>
      <dgm:t>
        <a:bodyPr/>
        <a:lstStyle/>
        <a:p>
          <a:pPr rtl="0"/>
          <a:r>
            <a:rPr lang="ru-RU" dirty="0" smtClean="0"/>
            <a:t>Уход за межзубными промежутками</a:t>
          </a:r>
          <a:endParaRPr lang="ru-RU" dirty="0"/>
        </a:p>
      </dgm:t>
    </dgm:pt>
    <dgm:pt modelId="{9C38C6BA-E2AA-4BD4-ACEB-A9DAA90372CD}" type="parTrans" cxnId="{0DDE3631-0AC9-42E9-A791-90DEFDE79772}">
      <dgm:prSet/>
      <dgm:spPr/>
      <dgm:t>
        <a:bodyPr/>
        <a:lstStyle/>
        <a:p>
          <a:endParaRPr lang="ru-RU"/>
        </a:p>
      </dgm:t>
    </dgm:pt>
    <dgm:pt modelId="{A724969B-1964-47BF-95D1-72CFC1ABD96D}" type="sibTrans" cxnId="{0DDE3631-0AC9-42E9-A791-90DEFDE79772}">
      <dgm:prSet/>
      <dgm:spPr/>
      <dgm:t>
        <a:bodyPr/>
        <a:lstStyle/>
        <a:p>
          <a:endParaRPr lang="ru-RU"/>
        </a:p>
      </dgm:t>
    </dgm:pt>
    <dgm:pt modelId="{B5D9FAA1-CCE2-4B6C-B95D-438DE125F8C7}">
      <dgm:prSet/>
      <dgm:spPr/>
      <dgm:t>
        <a:bodyPr/>
        <a:lstStyle/>
        <a:p>
          <a:pPr rtl="0"/>
          <a:r>
            <a:rPr lang="ru-RU" dirty="0" smtClean="0"/>
            <a:t>Ополаскивание рта </a:t>
          </a:r>
          <a:endParaRPr lang="ru-RU" dirty="0"/>
        </a:p>
      </dgm:t>
    </dgm:pt>
    <dgm:pt modelId="{9C9AA723-4F5D-405C-9681-11E5BD8FF4C0}" type="parTrans" cxnId="{EB766FAB-CE70-430C-A798-43FE8777090D}">
      <dgm:prSet/>
      <dgm:spPr/>
      <dgm:t>
        <a:bodyPr/>
        <a:lstStyle/>
        <a:p>
          <a:endParaRPr lang="ru-RU"/>
        </a:p>
      </dgm:t>
    </dgm:pt>
    <dgm:pt modelId="{464E1A33-8A24-4EEC-A9DC-BF87661BF6DE}" type="sibTrans" cxnId="{EB766FAB-CE70-430C-A798-43FE8777090D}">
      <dgm:prSet/>
      <dgm:spPr/>
      <dgm:t>
        <a:bodyPr/>
        <a:lstStyle/>
        <a:p>
          <a:endParaRPr lang="ru-RU"/>
        </a:p>
      </dgm:t>
    </dgm:pt>
    <dgm:pt modelId="{EEECE993-EB16-4940-8839-F6DBC95DB1C4}" type="pres">
      <dgm:prSet presAssocID="{3E852EB0-3A87-4517-B262-C700AE5E6B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B1A3-0983-4539-A48C-C1197403544A}" type="pres">
      <dgm:prSet presAssocID="{3E852EB0-3A87-4517-B262-C700AE5E6BE8}" presName="dummyMaxCanvas" presStyleCnt="0">
        <dgm:presLayoutVars/>
      </dgm:prSet>
      <dgm:spPr/>
    </dgm:pt>
    <dgm:pt modelId="{FF8BD99D-873B-41CA-8D8A-2EB4126266B0}" type="pres">
      <dgm:prSet presAssocID="{3E852EB0-3A87-4517-B262-C700AE5E6B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51FF2-77FB-4FCA-9C3B-7F69A73D99C1}" type="pres">
      <dgm:prSet presAssocID="{3E852EB0-3A87-4517-B262-C700AE5E6B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C20F6-79A2-4AFA-93BF-C0758AE100CB}" type="pres">
      <dgm:prSet presAssocID="{3E852EB0-3A87-4517-B262-C700AE5E6B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BBFE5-1C44-42E5-83CA-0353CCB9710B}" type="pres">
      <dgm:prSet presAssocID="{3E852EB0-3A87-4517-B262-C700AE5E6B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34C59-A688-4CCF-9239-9EA1DDC0C267}" type="pres">
      <dgm:prSet presAssocID="{3E852EB0-3A87-4517-B262-C700AE5E6B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E4690-E6F0-4910-ADEE-EBEAD3739933}" type="pres">
      <dgm:prSet presAssocID="{3E852EB0-3A87-4517-B262-C700AE5E6B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BAAF8-3C54-439F-B752-FD2F3EEE9CDA}" type="pres">
      <dgm:prSet presAssocID="{3E852EB0-3A87-4517-B262-C700AE5E6B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EB109-E7FB-4E15-A346-E8907DCA0765}" type="pres">
      <dgm:prSet presAssocID="{3E852EB0-3A87-4517-B262-C700AE5E6B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B7147E-A6C5-40B9-97BD-96941052BA2B}" type="presOf" srcId="{278628AA-71E0-4822-ABA8-C89190A1E325}" destId="{388E4690-E6F0-4910-ADEE-EBEAD3739933}" srcOrd="1" destOrd="0" presId="urn:microsoft.com/office/officeart/2005/8/layout/vProcess5"/>
    <dgm:cxn modelId="{B9965266-ACD4-4A86-9054-2F37DDCFE213}" type="presOf" srcId="{3E852EB0-3A87-4517-B262-C700AE5E6BE8}" destId="{EEECE993-EB16-4940-8839-F6DBC95DB1C4}" srcOrd="0" destOrd="0" presId="urn:microsoft.com/office/officeart/2005/8/layout/vProcess5"/>
    <dgm:cxn modelId="{0DDE3631-0AC9-42E9-A791-90DEFDE79772}" srcId="{3E852EB0-3A87-4517-B262-C700AE5E6BE8}" destId="{3FDA8579-8755-413C-BDEC-15D3D9684EC9}" srcOrd="1" destOrd="0" parTransId="{9C38C6BA-E2AA-4BD4-ACEB-A9DAA90372CD}" sibTransId="{A724969B-1964-47BF-95D1-72CFC1ABD96D}"/>
    <dgm:cxn modelId="{33F53931-002D-47E1-8CD2-F4208775633E}" srcId="{3E852EB0-3A87-4517-B262-C700AE5E6BE8}" destId="{278628AA-71E0-4822-ABA8-C89190A1E325}" srcOrd="0" destOrd="0" parTransId="{FF639F50-03E1-4B1D-9D3F-7B392CA0FABF}" sibTransId="{7C891635-87C2-4FD3-801A-A2EF0CFEA615}"/>
    <dgm:cxn modelId="{6C6333D5-4F78-4ACA-BB07-313A6665BCA6}" type="presOf" srcId="{B5D9FAA1-CCE2-4B6C-B95D-438DE125F8C7}" destId="{493C20F6-79A2-4AFA-93BF-C0758AE100CB}" srcOrd="0" destOrd="0" presId="urn:microsoft.com/office/officeart/2005/8/layout/vProcess5"/>
    <dgm:cxn modelId="{EE711AF1-413F-4986-AF87-CCB2E2C0E5E7}" type="presOf" srcId="{3FDA8579-8755-413C-BDEC-15D3D9684EC9}" destId="{AF0BAAF8-3C54-439F-B752-FD2F3EEE9CDA}" srcOrd="1" destOrd="0" presId="urn:microsoft.com/office/officeart/2005/8/layout/vProcess5"/>
    <dgm:cxn modelId="{CCA711F0-266E-4CD5-BC6F-52AEF392A18D}" type="presOf" srcId="{B5D9FAA1-CCE2-4B6C-B95D-438DE125F8C7}" destId="{665EB109-E7FB-4E15-A346-E8907DCA0765}" srcOrd="1" destOrd="0" presId="urn:microsoft.com/office/officeart/2005/8/layout/vProcess5"/>
    <dgm:cxn modelId="{982CBFE8-AF0D-4A64-843A-406CBD110181}" type="presOf" srcId="{7C891635-87C2-4FD3-801A-A2EF0CFEA615}" destId="{F84BBFE5-1C44-42E5-83CA-0353CCB9710B}" srcOrd="0" destOrd="0" presId="urn:microsoft.com/office/officeart/2005/8/layout/vProcess5"/>
    <dgm:cxn modelId="{82590C56-1157-4320-8D82-79F070E394D7}" type="presOf" srcId="{A724969B-1964-47BF-95D1-72CFC1ABD96D}" destId="{EA234C59-A688-4CCF-9239-9EA1DDC0C267}" srcOrd="0" destOrd="0" presId="urn:microsoft.com/office/officeart/2005/8/layout/vProcess5"/>
    <dgm:cxn modelId="{5126491F-B91B-4DE5-BE3B-293852D99D88}" type="presOf" srcId="{278628AA-71E0-4822-ABA8-C89190A1E325}" destId="{FF8BD99D-873B-41CA-8D8A-2EB4126266B0}" srcOrd="0" destOrd="0" presId="urn:microsoft.com/office/officeart/2005/8/layout/vProcess5"/>
    <dgm:cxn modelId="{EAA39756-3096-4766-86EF-0104A5016B21}" type="presOf" srcId="{3FDA8579-8755-413C-BDEC-15D3D9684EC9}" destId="{26351FF2-77FB-4FCA-9C3B-7F69A73D99C1}" srcOrd="0" destOrd="0" presId="urn:microsoft.com/office/officeart/2005/8/layout/vProcess5"/>
    <dgm:cxn modelId="{EB766FAB-CE70-430C-A798-43FE8777090D}" srcId="{3E852EB0-3A87-4517-B262-C700AE5E6BE8}" destId="{B5D9FAA1-CCE2-4B6C-B95D-438DE125F8C7}" srcOrd="2" destOrd="0" parTransId="{9C9AA723-4F5D-405C-9681-11E5BD8FF4C0}" sibTransId="{464E1A33-8A24-4EEC-A9DC-BF87661BF6DE}"/>
    <dgm:cxn modelId="{D150D467-8A3C-444B-9234-2A24EAD0EE8C}" type="presParOf" srcId="{EEECE993-EB16-4940-8839-F6DBC95DB1C4}" destId="{58FAB1A3-0983-4539-A48C-C1197403544A}" srcOrd="0" destOrd="0" presId="urn:microsoft.com/office/officeart/2005/8/layout/vProcess5"/>
    <dgm:cxn modelId="{2D9A0279-5448-47C1-9D4F-49A93208D8AC}" type="presParOf" srcId="{EEECE993-EB16-4940-8839-F6DBC95DB1C4}" destId="{FF8BD99D-873B-41CA-8D8A-2EB4126266B0}" srcOrd="1" destOrd="0" presId="urn:microsoft.com/office/officeart/2005/8/layout/vProcess5"/>
    <dgm:cxn modelId="{CD661FFA-0A38-4F21-A178-686D19800048}" type="presParOf" srcId="{EEECE993-EB16-4940-8839-F6DBC95DB1C4}" destId="{26351FF2-77FB-4FCA-9C3B-7F69A73D99C1}" srcOrd="2" destOrd="0" presId="urn:microsoft.com/office/officeart/2005/8/layout/vProcess5"/>
    <dgm:cxn modelId="{4275F3F7-157A-4C00-A993-501E4B0F2110}" type="presParOf" srcId="{EEECE993-EB16-4940-8839-F6DBC95DB1C4}" destId="{493C20F6-79A2-4AFA-93BF-C0758AE100CB}" srcOrd="3" destOrd="0" presId="urn:microsoft.com/office/officeart/2005/8/layout/vProcess5"/>
    <dgm:cxn modelId="{31378F78-11C5-4650-803C-A2FE520969F6}" type="presParOf" srcId="{EEECE993-EB16-4940-8839-F6DBC95DB1C4}" destId="{F84BBFE5-1C44-42E5-83CA-0353CCB9710B}" srcOrd="4" destOrd="0" presId="urn:microsoft.com/office/officeart/2005/8/layout/vProcess5"/>
    <dgm:cxn modelId="{290D48C1-D7A2-4673-8CDA-396344624072}" type="presParOf" srcId="{EEECE993-EB16-4940-8839-F6DBC95DB1C4}" destId="{EA234C59-A688-4CCF-9239-9EA1DDC0C267}" srcOrd="5" destOrd="0" presId="urn:microsoft.com/office/officeart/2005/8/layout/vProcess5"/>
    <dgm:cxn modelId="{20B3FF4F-E232-4D7C-88DB-B7E120E6B610}" type="presParOf" srcId="{EEECE993-EB16-4940-8839-F6DBC95DB1C4}" destId="{388E4690-E6F0-4910-ADEE-EBEAD3739933}" srcOrd="6" destOrd="0" presId="urn:microsoft.com/office/officeart/2005/8/layout/vProcess5"/>
    <dgm:cxn modelId="{F266A7E7-895A-4248-9B00-9C4EC39276AB}" type="presParOf" srcId="{EEECE993-EB16-4940-8839-F6DBC95DB1C4}" destId="{AF0BAAF8-3C54-439F-B752-FD2F3EEE9CDA}" srcOrd="7" destOrd="0" presId="urn:microsoft.com/office/officeart/2005/8/layout/vProcess5"/>
    <dgm:cxn modelId="{A7772A86-268E-4B38-A70B-ADDDD01A09E8}" type="presParOf" srcId="{EEECE993-EB16-4940-8839-F6DBC95DB1C4}" destId="{665EB109-E7FB-4E15-A346-E8907DCA076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57D17-C640-4EED-AE12-93C7520C170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7AF357-1B00-4FAE-A2C9-D8FE843B1B41}">
      <dgm:prSet custT="1"/>
      <dgm:spPr/>
      <dgm:t>
        <a:bodyPr/>
        <a:lstStyle/>
        <a:p>
          <a:pPr algn="just" rtl="0"/>
          <a:r>
            <a:rPr lang="ru-RU" sz="2400" dirty="0" smtClean="0"/>
            <a:t>Рабочая часть зубной щетки для детей 4-5 лет должна быть небольшой и узкой с щетиной средней жесткости</a:t>
          </a:r>
          <a:endParaRPr lang="ru-RU" sz="2400" dirty="0"/>
        </a:p>
      </dgm:t>
    </dgm:pt>
    <dgm:pt modelId="{29D6ED3B-2F3D-45E3-9C2B-12274DB015CC}" type="parTrans" cxnId="{D6983B93-8E8A-47A9-B2D7-4087CF30AF6F}">
      <dgm:prSet/>
      <dgm:spPr/>
      <dgm:t>
        <a:bodyPr/>
        <a:lstStyle/>
        <a:p>
          <a:endParaRPr lang="ru-RU"/>
        </a:p>
      </dgm:t>
    </dgm:pt>
    <dgm:pt modelId="{B38D7E06-00BB-4A48-8BDF-3913EE5AB4DF}" type="sibTrans" cxnId="{D6983B93-8E8A-47A9-B2D7-4087CF30AF6F}">
      <dgm:prSet/>
      <dgm:spPr/>
      <dgm:t>
        <a:bodyPr/>
        <a:lstStyle/>
        <a:p>
          <a:endParaRPr lang="ru-RU"/>
        </a:p>
      </dgm:t>
    </dgm:pt>
    <dgm:pt modelId="{496EB3FE-422F-4F20-9231-700BEAC12035}" type="pres">
      <dgm:prSet presAssocID="{7DE57D17-C640-4EED-AE12-93C7520C1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69B13-89A4-4A27-8C84-A2B283812741}" type="pres">
      <dgm:prSet presAssocID="{0B7AF357-1B00-4FAE-A2C9-D8FE843B1B41}" presName="parentText" presStyleLbl="node1" presStyleIdx="0" presStyleCnt="1" custScaleX="100000" custScaleY="452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6B2BF-7395-48D9-8275-9CE0DADF12A5}" type="presOf" srcId="{0B7AF357-1B00-4FAE-A2C9-D8FE843B1B41}" destId="{C3369B13-89A4-4A27-8C84-A2B283812741}" srcOrd="0" destOrd="0" presId="urn:microsoft.com/office/officeart/2005/8/layout/vList2"/>
    <dgm:cxn modelId="{B75AE41C-1F45-4A6C-8546-C3B179D24F93}" type="presOf" srcId="{7DE57D17-C640-4EED-AE12-93C7520C1700}" destId="{496EB3FE-422F-4F20-9231-700BEAC12035}" srcOrd="0" destOrd="0" presId="urn:microsoft.com/office/officeart/2005/8/layout/vList2"/>
    <dgm:cxn modelId="{D6983B93-8E8A-47A9-B2D7-4087CF30AF6F}" srcId="{7DE57D17-C640-4EED-AE12-93C7520C1700}" destId="{0B7AF357-1B00-4FAE-A2C9-D8FE843B1B41}" srcOrd="0" destOrd="0" parTransId="{29D6ED3B-2F3D-45E3-9C2B-12274DB015CC}" sibTransId="{B38D7E06-00BB-4A48-8BDF-3913EE5AB4DF}"/>
    <dgm:cxn modelId="{839033B8-7B60-4B41-8034-87728125AF00}" type="presParOf" srcId="{496EB3FE-422F-4F20-9231-700BEAC12035}" destId="{C3369B13-89A4-4A27-8C84-A2B2838127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86B1E-13B7-4D94-972B-D5C438935C7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68BC90-F020-4D0E-AB95-7CA9A32590E9}">
      <dgm:prSet/>
      <dgm:spPr/>
      <dgm:t>
        <a:bodyPr/>
        <a:lstStyle/>
        <a:p>
          <a:pPr rtl="0"/>
          <a:r>
            <a:rPr lang="ru-RU" dirty="0" smtClean="0"/>
            <a:t>Чистка зубов детьми осуществляется под контролем взрослых, особенно это касается количества выдавливаемой пасты (не более горошины).</a:t>
          </a:r>
          <a:endParaRPr lang="ru-RU" dirty="0"/>
        </a:p>
      </dgm:t>
    </dgm:pt>
    <dgm:pt modelId="{36BF3423-AC8A-4BB5-813D-A976ADC1E123}" type="parTrans" cxnId="{86F7C390-2757-4579-9F33-1A8BB305B658}">
      <dgm:prSet/>
      <dgm:spPr/>
      <dgm:t>
        <a:bodyPr/>
        <a:lstStyle/>
        <a:p>
          <a:endParaRPr lang="ru-RU"/>
        </a:p>
      </dgm:t>
    </dgm:pt>
    <dgm:pt modelId="{97E2731D-0324-4BC6-BD92-DAE15F06919C}" type="sibTrans" cxnId="{86F7C390-2757-4579-9F33-1A8BB305B658}">
      <dgm:prSet/>
      <dgm:spPr/>
      <dgm:t>
        <a:bodyPr/>
        <a:lstStyle/>
        <a:p>
          <a:endParaRPr lang="ru-RU"/>
        </a:p>
      </dgm:t>
    </dgm:pt>
    <dgm:pt modelId="{38E2CB20-BAC6-4973-8C15-837243B41DD6}">
      <dgm:prSet/>
      <dgm:spPr/>
      <dgm:t>
        <a:bodyPr/>
        <a:lstStyle/>
        <a:p>
          <a:pPr rtl="0"/>
          <a:r>
            <a:rPr lang="ru-RU" dirty="0" smtClean="0"/>
            <a:t>Для того, чтобы дети не проглатывали зубную пасту, в состав детских зубных паст все реже вводят фруктовые отдушки</a:t>
          </a:r>
          <a:endParaRPr lang="ru-RU" dirty="0"/>
        </a:p>
      </dgm:t>
    </dgm:pt>
    <dgm:pt modelId="{DF7DE051-EB37-41DF-987C-799240A18C25}" type="parTrans" cxnId="{9450DA68-D900-47C5-B943-35328A2D49E8}">
      <dgm:prSet/>
      <dgm:spPr/>
      <dgm:t>
        <a:bodyPr/>
        <a:lstStyle/>
        <a:p>
          <a:endParaRPr lang="ru-RU"/>
        </a:p>
      </dgm:t>
    </dgm:pt>
    <dgm:pt modelId="{BB67C4DC-CEA5-4BE6-ACE1-0E6D05E06B31}" type="sibTrans" cxnId="{9450DA68-D900-47C5-B943-35328A2D49E8}">
      <dgm:prSet/>
      <dgm:spPr/>
      <dgm:t>
        <a:bodyPr/>
        <a:lstStyle/>
        <a:p>
          <a:endParaRPr lang="ru-RU"/>
        </a:p>
      </dgm:t>
    </dgm:pt>
    <dgm:pt modelId="{07A24FF8-5D68-4409-9966-CBF2DB7255EA}" type="pres">
      <dgm:prSet presAssocID="{CFC86B1E-13B7-4D94-972B-D5C438935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018B2-4C04-4316-BB14-2D13F6357184}" type="pres">
      <dgm:prSet presAssocID="{B468BC90-F020-4D0E-AB95-7CA9A32590E9}" presName="parentText" presStyleLbl="node1" presStyleIdx="0" presStyleCnt="2" custScaleY="97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32C50-51A6-4A5F-BA84-5BEFA7EFB480}" type="pres">
      <dgm:prSet presAssocID="{97E2731D-0324-4BC6-BD92-DAE15F06919C}" presName="spacer" presStyleCnt="0"/>
      <dgm:spPr/>
    </dgm:pt>
    <dgm:pt modelId="{08B0C3C3-E7EA-4632-AF18-D47B61A93230}" type="pres">
      <dgm:prSet presAssocID="{38E2CB20-BAC6-4973-8C15-837243B41D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0DA68-D900-47C5-B943-35328A2D49E8}" srcId="{CFC86B1E-13B7-4D94-972B-D5C438935C76}" destId="{38E2CB20-BAC6-4973-8C15-837243B41DD6}" srcOrd="1" destOrd="0" parTransId="{DF7DE051-EB37-41DF-987C-799240A18C25}" sibTransId="{BB67C4DC-CEA5-4BE6-ACE1-0E6D05E06B31}"/>
    <dgm:cxn modelId="{DEB2F59C-7493-4F2F-840E-A5DBA427B8BF}" type="presOf" srcId="{38E2CB20-BAC6-4973-8C15-837243B41DD6}" destId="{08B0C3C3-E7EA-4632-AF18-D47B61A93230}" srcOrd="0" destOrd="0" presId="urn:microsoft.com/office/officeart/2005/8/layout/vList2"/>
    <dgm:cxn modelId="{F128C236-788C-446A-A875-00E30013D79D}" type="presOf" srcId="{CFC86B1E-13B7-4D94-972B-D5C438935C76}" destId="{07A24FF8-5D68-4409-9966-CBF2DB7255EA}" srcOrd="0" destOrd="0" presId="urn:microsoft.com/office/officeart/2005/8/layout/vList2"/>
    <dgm:cxn modelId="{CCD311A5-9E0A-4D98-8DDB-D8CCEAE8311C}" type="presOf" srcId="{B468BC90-F020-4D0E-AB95-7CA9A32590E9}" destId="{F64018B2-4C04-4316-BB14-2D13F6357184}" srcOrd="0" destOrd="0" presId="urn:microsoft.com/office/officeart/2005/8/layout/vList2"/>
    <dgm:cxn modelId="{86F7C390-2757-4579-9F33-1A8BB305B658}" srcId="{CFC86B1E-13B7-4D94-972B-D5C438935C76}" destId="{B468BC90-F020-4D0E-AB95-7CA9A32590E9}" srcOrd="0" destOrd="0" parTransId="{36BF3423-AC8A-4BB5-813D-A976ADC1E123}" sibTransId="{97E2731D-0324-4BC6-BD92-DAE15F06919C}"/>
    <dgm:cxn modelId="{390FF039-03E3-416C-9FE1-1E779D5AF672}" type="presParOf" srcId="{07A24FF8-5D68-4409-9966-CBF2DB7255EA}" destId="{F64018B2-4C04-4316-BB14-2D13F6357184}" srcOrd="0" destOrd="0" presId="urn:microsoft.com/office/officeart/2005/8/layout/vList2"/>
    <dgm:cxn modelId="{5EFD9234-1D44-4911-A2E4-5AD18BC9D0A2}" type="presParOf" srcId="{07A24FF8-5D68-4409-9966-CBF2DB7255EA}" destId="{03532C50-51A6-4A5F-BA84-5BEFA7EFB480}" srcOrd="1" destOrd="0" presId="urn:microsoft.com/office/officeart/2005/8/layout/vList2"/>
    <dgm:cxn modelId="{A1AF465D-D894-4B9B-BF26-F639DCF4C244}" type="presParOf" srcId="{07A24FF8-5D68-4409-9966-CBF2DB7255EA}" destId="{08B0C3C3-E7EA-4632-AF18-D47B61A932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085E6-3380-4972-93E4-60C30434B086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ECB53189-2995-4FFC-BA8F-6576F915CFA9}">
      <dgm:prSet/>
      <dgm:spPr/>
      <dgm:t>
        <a:bodyPr/>
        <a:lstStyle/>
        <a:p>
          <a:pPr algn="just" rtl="0"/>
          <a:r>
            <a:rPr lang="ru-RU" dirty="0" smtClean="0"/>
            <a:t>После того как ребенок очистил зубы неплохо продемонстрировать качество чистки, используя специальные красители для обнаружения зубного налета, и помочь ребенку завершить гигиену полости рта, особенно в области прорезавшихся 6-х зубов.</a:t>
          </a:r>
          <a:endParaRPr lang="ru-RU" dirty="0"/>
        </a:p>
      </dgm:t>
    </dgm:pt>
    <dgm:pt modelId="{18BB998A-EEF7-421C-9311-51F896CEB282}" type="parTrans" cxnId="{9CB13CBE-24D6-4079-A38A-282CB41749A6}">
      <dgm:prSet/>
      <dgm:spPr/>
      <dgm:t>
        <a:bodyPr/>
        <a:lstStyle/>
        <a:p>
          <a:endParaRPr lang="ru-RU"/>
        </a:p>
      </dgm:t>
    </dgm:pt>
    <dgm:pt modelId="{C5F09AA1-4D9C-45C7-878C-FC3067782AB7}" type="sibTrans" cxnId="{9CB13CBE-24D6-4079-A38A-282CB41749A6}">
      <dgm:prSet/>
      <dgm:spPr/>
      <dgm:t>
        <a:bodyPr/>
        <a:lstStyle/>
        <a:p>
          <a:endParaRPr lang="ru-RU"/>
        </a:p>
      </dgm:t>
    </dgm:pt>
    <dgm:pt modelId="{63CAE0A5-FFCE-435F-A936-875F5853E4C2}" type="pres">
      <dgm:prSet presAssocID="{76D085E6-3380-4972-93E4-60C30434B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6C592-290E-4470-A614-D20215B92594}" type="pres">
      <dgm:prSet presAssocID="{ECB53189-2995-4FFC-BA8F-6576F915CF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5DA0A-50A5-40AA-9216-38712F7CBAA1}" type="presOf" srcId="{76D085E6-3380-4972-93E4-60C30434B086}" destId="{63CAE0A5-FFCE-435F-A936-875F5853E4C2}" srcOrd="0" destOrd="0" presId="urn:microsoft.com/office/officeart/2005/8/layout/vList2"/>
    <dgm:cxn modelId="{9CB13CBE-24D6-4079-A38A-282CB41749A6}" srcId="{76D085E6-3380-4972-93E4-60C30434B086}" destId="{ECB53189-2995-4FFC-BA8F-6576F915CFA9}" srcOrd="0" destOrd="0" parTransId="{18BB998A-EEF7-421C-9311-51F896CEB282}" sibTransId="{C5F09AA1-4D9C-45C7-878C-FC3067782AB7}"/>
    <dgm:cxn modelId="{0B88047C-D609-458B-AAA5-41B46E5E08F4}" type="presOf" srcId="{ECB53189-2995-4FFC-BA8F-6576F915CFA9}" destId="{7FA6C592-290E-4470-A614-D20215B92594}" srcOrd="0" destOrd="0" presId="urn:microsoft.com/office/officeart/2005/8/layout/vList2"/>
    <dgm:cxn modelId="{5F561CF3-2A26-4A93-871E-37699F862159}" type="presParOf" srcId="{63CAE0A5-FFCE-435F-A936-875F5853E4C2}" destId="{7FA6C592-290E-4470-A614-D20215B925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B858C-9EF0-4D5B-9786-32F7DAED87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E64FAF-C33F-49FA-B36D-B9F3E08658CE}">
      <dgm:prSet custT="1"/>
      <dgm:spPr/>
      <dgm:t>
        <a:bodyPr/>
        <a:lstStyle/>
        <a:p>
          <a:pPr algn="just" rtl="0"/>
          <a:r>
            <a:rPr lang="ru-RU" sz="2400" dirty="0" smtClean="0"/>
            <a:t>Закончить процедуру следует с помощью </a:t>
          </a:r>
          <a:r>
            <a:rPr lang="ru-RU" sz="2400" dirty="0" err="1" smtClean="0"/>
            <a:t>флосс</a:t>
          </a:r>
          <a:r>
            <a:rPr lang="ru-RU" sz="2400" dirty="0" smtClean="0"/>
            <a:t>, для профилактики проксимального кариеса, особенно в области между </a:t>
          </a:r>
          <a:r>
            <a:rPr lang="ru-RU" sz="2400" dirty="0" err="1" smtClean="0"/>
            <a:t>между</a:t>
          </a:r>
          <a:r>
            <a:rPr lang="ru-RU" sz="2400" dirty="0" smtClean="0"/>
            <a:t> молочными и постоянными молярами.</a:t>
          </a:r>
          <a:endParaRPr lang="ru-RU" sz="2400" dirty="0"/>
        </a:p>
      </dgm:t>
    </dgm:pt>
    <dgm:pt modelId="{BE6E8019-B1E8-4003-AC00-5281C3A654B4}" type="parTrans" cxnId="{B3A9A0AB-7E7A-4015-9A4D-CD50141AF1D3}">
      <dgm:prSet/>
      <dgm:spPr/>
      <dgm:t>
        <a:bodyPr/>
        <a:lstStyle/>
        <a:p>
          <a:endParaRPr lang="ru-RU"/>
        </a:p>
      </dgm:t>
    </dgm:pt>
    <dgm:pt modelId="{7F04F382-472C-4CB1-86EA-1089F0450533}" type="sibTrans" cxnId="{B3A9A0AB-7E7A-4015-9A4D-CD50141AF1D3}">
      <dgm:prSet/>
      <dgm:spPr/>
      <dgm:t>
        <a:bodyPr/>
        <a:lstStyle/>
        <a:p>
          <a:endParaRPr lang="ru-RU"/>
        </a:p>
      </dgm:t>
    </dgm:pt>
    <dgm:pt modelId="{96FB7E0C-7740-479B-BE72-6287CF7B13B8}" type="pres">
      <dgm:prSet presAssocID="{53DB858C-9EF0-4D5B-9786-32F7DAED87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632E4-6905-424A-952D-C95F42A1EBCB}" type="pres">
      <dgm:prSet presAssocID="{19E64FAF-C33F-49FA-B36D-B9F3E08658CE}" presName="parentText" presStyleLbl="node1" presStyleIdx="0" presStyleCnt="1" custScaleY="87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A6A88-5F28-4DF6-A669-0916AED18168}" type="presOf" srcId="{53DB858C-9EF0-4D5B-9786-32F7DAED8702}" destId="{96FB7E0C-7740-479B-BE72-6287CF7B13B8}" srcOrd="0" destOrd="0" presId="urn:microsoft.com/office/officeart/2005/8/layout/vList2"/>
    <dgm:cxn modelId="{B3A9A0AB-7E7A-4015-9A4D-CD50141AF1D3}" srcId="{53DB858C-9EF0-4D5B-9786-32F7DAED8702}" destId="{19E64FAF-C33F-49FA-B36D-B9F3E08658CE}" srcOrd="0" destOrd="0" parTransId="{BE6E8019-B1E8-4003-AC00-5281C3A654B4}" sibTransId="{7F04F382-472C-4CB1-86EA-1089F0450533}"/>
    <dgm:cxn modelId="{BC7EE88E-FDB3-4A92-A174-59B66D55C11C}" type="presOf" srcId="{19E64FAF-C33F-49FA-B36D-B9F3E08658CE}" destId="{BBA632E4-6905-424A-952D-C95F42A1EBCB}" srcOrd="0" destOrd="0" presId="urn:microsoft.com/office/officeart/2005/8/layout/vList2"/>
    <dgm:cxn modelId="{521CFEAE-1466-43DE-BE13-11F750BC6E10}" type="presParOf" srcId="{96FB7E0C-7740-479B-BE72-6287CF7B13B8}" destId="{BBA632E4-6905-424A-952D-C95F42A1EB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D66B93-36DD-4F17-907B-94646C2FF3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F4C56E-1D5D-4E37-A57B-4F5F68C7369D}">
      <dgm:prSet/>
      <dgm:spPr/>
      <dgm:t>
        <a:bodyPr/>
        <a:lstStyle/>
        <a:p>
          <a:pPr algn="just" rtl="0"/>
          <a:r>
            <a:rPr lang="ru-RU" dirty="0" smtClean="0"/>
            <a:t>В этом возрасте следует начинать применение </a:t>
          </a:r>
          <a:r>
            <a:rPr lang="ru-RU" dirty="0" err="1" smtClean="0"/>
            <a:t>ополаскивателей</a:t>
          </a:r>
          <a:r>
            <a:rPr lang="ru-RU" dirty="0" smtClean="0"/>
            <a:t>. В состав </a:t>
          </a:r>
          <a:r>
            <a:rPr lang="ru-RU" dirty="0" err="1" smtClean="0"/>
            <a:t>ополаскивателей</a:t>
          </a:r>
          <a:r>
            <a:rPr lang="ru-RU" dirty="0" smtClean="0"/>
            <a:t> входят антисептики (</a:t>
          </a:r>
          <a:r>
            <a:rPr lang="ru-RU" dirty="0" err="1" smtClean="0"/>
            <a:t>триклозан</a:t>
          </a:r>
          <a:r>
            <a:rPr lang="ru-RU" dirty="0" smtClean="0"/>
            <a:t>, </a:t>
          </a:r>
          <a:r>
            <a:rPr lang="ru-RU" dirty="0" err="1" smtClean="0"/>
            <a:t>цетилпиридин</a:t>
          </a:r>
          <a:r>
            <a:rPr lang="ru-RU" dirty="0" smtClean="0"/>
            <a:t> хлорид, </a:t>
          </a:r>
          <a:r>
            <a:rPr lang="ru-RU" dirty="0" err="1" smtClean="0"/>
            <a:t>хлоргексидин</a:t>
          </a:r>
          <a:r>
            <a:rPr lang="ru-RU" dirty="0" smtClean="0"/>
            <a:t>) и фториды.</a:t>
          </a:r>
          <a:endParaRPr lang="ru-RU" dirty="0"/>
        </a:p>
      </dgm:t>
    </dgm:pt>
    <dgm:pt modelId="{6EBC11F8-AA60-45E1-9FE4-C05BFCC7A175}" type="parTrans" cxnId="{4DA850A0-D32E-441C-9EF5-2624D2333E4A}">
      <dgm:prSet/>
      <dgm:spPr/>
      <dgm:t>
        <a:bodyPr/>
        <a:lstStyle/>
        <a:p>
          <a:endParaRPr lang="ru-RU"/>
        </a:p>
      </dgm:t>
    </dgm:pt>
    <dgm:pt modelId="{1789E762-8001-408C-869F-B49FD1BA63E0}" type="sibTrans" cxnId="{4DA850A0-D32E-441C-9EF5-2624D2333E4A}">
      <dgm:prSet/>
      <dgm:spPr/>
      <dgm:t>
        <a:bodyPr/>
        <a:lstStyle/>
        <a:p>
          <a:endParaRPr lang="ru-RU"/>
        </a:p>
      </dgm:t>
    </dgm:pt>
    <dgm:pt modelId="{5FB69D8B-327D-41E4-905A-ECA8C2C097FA}" type="pres">
      <dgm:prSet presAssocID="{26D66B93-36DD-4F17-907B-94646C2FF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CFF31-ED71-4D43-A464-336C87AFD9FC}" type="pres">
      <dgm:prSet presAssocID="{F7F4C56E-1D5D-4E37-A57B-4F5F68C736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C0FD7-6BA1-4275-99AC-03B19C423DE2}" type="presOf" srcId="{F7F4C56E-1D5D-4E37-A57B-4F5F68C7369D}" destId="{573CFF31-ED71-4D43-A464-336C87AFD9FC}" srcOrd="0" destOrd="0" presId="urn:microsoft.com/office/officeart/2005/8/layout/vList2"/>
    <dgm:cxn modelId="{BE852261-D366-4A1D-B5C1-18F94A9E4E04}" type="presOf" srcId="{26D66B93-36DD-4F17-907B-94646C2FF3BC}" destId="{5FB69D8B-327D-41E4-905A-ECA8C2C097FA}" srcOrd="0" destOrd="0" presId="urn:microsoft.com/office/officeart/2005/8/layout/vList2"/>
    <dgm:cxn modelId="{4DA850A0-D32E-441C-9EF5-2624D2333E4A}" srcId="{26D66B93-36DD-4F17-907B-94646C2FF3BC}" destId="{F7F4C56E-1D5D-4E37-A57B-4F5F68C7369D}" srcOrd="0" destOrd="0" parTransId="{6EBC11F8-AA60-45E1-9FE4-C05BFCC7A175}" sibTransId="{1789E762-8001-408C-869F-B49FD1BA63E0}"/>
    <dgm:cxn modelId="{876300C2-055C-4FF1-8192-1394BA53B170}" type="presParOf" srcId="{5FB69D8B-327D-41E4-905A-ECA8C2C097FA}" destId="{573CFF31-ED71-4D43-A464-336C87AFD9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924C5-AB8E-4A9C-A038-EAEA28180A1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473AAC5-EDC2-438F-B0F1-13CE31A027F1}">
      <dgm:prSet/>
      <dgm:spPr/>
      <dgm:t>
        <a:bodyPr/>
        <a:lstStyle/>
        <a:p>
          <a:pPr rtl="0"/>
          <a:r>
            <a:rPr lang="ru-RU" dirty="0" smtClean="0"/>
            <a:t>В дневной рацион ребенка должны быть включены молоко (не менее 700 г), творог (35-40 г), овощи (не менее 150 г, помимо картофеля), а также фрукты (не менее 100 г). </a:t>
          </a:r>
          <a:endParaRPr lang="ru-RU" dirty="0"/>
        </a:p>
      </dgm:t>
    </dgm:pt>
    <dgm:pt modelId="{58CE91B5-65A9-40AB-AAD0-41D861CC3A54}" type="parTrans" cxnId="{4B00B62B-FFD6-4CBE-8BCB-51150A0F8024}">
      <dgm:prSet/>
      <dgm:spPr/>
      <dgm:t>
        <a:bodyPr/>
        <a:lstStyle/>
        <a:p>
          <a:endParaRPr lang="ru-RU"/>
        </a:p>
      </dgm:t>
    </dgm:pt>
    <dgm:pt modelId="{1285AA21-F1F1-4D58-97EB-715E4C3B1E5E}" type="sibTrans" cxnId="{4B00B62B-FFD6-4CBE-8BCB-51150A0F8024}">
      <dgm:prSet/>
      <dgm:spPr/>
      <dgm:t>
        <a:bodyPr/>
        <a:lstStyle/>
        <a:p>
          <a:endParaRPr lang="ru-RU"/>
        </a:p>
      </dgm:t>
    </dgm:pt>
    <dgm:pt modelId="{D7650E81-437E-4B83-B0B3-34ECA2D93F6B}">
      <dgm:prSet/>
      <dgm:spPr/>
      <dgm:t>
        <a:bodyPr/>
        <a:lstStyle/>
        <a:p>
          <a:pPr rtl="0"/>
          <a:r>
            <a:rPr lang="ru-RU" dirty="0" smtClean="0"/>
            <a:t>Количество сахара не должно превышать 60 г, а сладости - не более 10 г в день. </a:t>
          </a:r>
          <a:endParaRPr lang="ru-RU" dirty="0"/>
        </a:p>
      </dgm:t>
    </dgm:pt>
    <dgm:pt modelId="{DDAB751C-99C2-4540-8E8A-99BDAC37DCA0}" type="parTrans" cxnId="{459F6EDF-77B6-474A-85E8-9735C96C9572}">
      <dgm:prSet/>
      <dgm:spPr/>
      <dgm:t>
        <a:bodyPr/>
        <a:lstStyle/>
        <a:p>
          <a:endParaRPr lang="ru-RU"/>
        </a:p>
      </dgm:t>
    </dgm:pt>
    <dgm:pt modelId="{56D77020-665C-4CDC-9F25-377465D3F926}" type="sibTrans" cxnId="{459F6EDF-77B6-474A-85E8-9735C96C9572}">
      <dgm:prSet/>
      <dgm:spPr/>
      <dgm:t>
        <a:bodyPr/>
        <a:lstStyle/>
        <a:p>
          <a:endParaRPr lang="ru-RU"/>
        </a:p>
      </dgm:t>
    </dgm:pt>
    <dgm:pt modelId="{B36823D9-2B83-4E39-986C-70CD369FF044}" type="pres">
      <dgm:prSet presAssocID="{405924C5-AB8E-4A9C-A038-EAEA28180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1152D-DE21-4F45-8652-751BBFC503A5}" type="pres">
      <dgm:prSet presAssocID="{7473AAC5-EDC2-438F-B0F1-13CE31A027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FFFA-14B1-4809-A076-26F7887A8EC3}" type="pres">
      <dgm:prSet presAssocID="{1285AA21-F1F1-4D58-97EB-715E4C3B1E5E}" presName="spacer" presStyleCnt="0"/>
      <dgm:spPr/>
    </dgm:pt>
    <dgm:pt modelId="{E487B822-8FDE-4762-BC97-5BED0FB1AF51}" type="pres">
      <dgm:prSet presAssocID="{D7650E81-437E-4B83-B0B3-34ECA2D93F6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F6EDF-77B6-474A-85E8-9735C96C9572}" srcId="{405924C5-AB8E-4A9C-A038-EAEA28180A17}" destId="{D7650E81-437E-4B83-B0B3-34ECA2D93F6B}" srcOrd="1" destOrd="0" parTransId="{DDAB751C-99C2-4540-8E8A-99BDAC37DCA0}" sibTransId="{56D77020-665C-4CDC-9F25-377465D3F926}"/>
    <dgm:cxn modelId="{66CBE5B6-E412-4A45-B173-7369A88EC498}" type="presOf" srcId="{405924C5-AB8E-4A9C-A038-EAEA28180A17}" destId="{B36823D9-2B83-4E39-986C-70CD369FF044}" srcOrd="0" destOrd="0" presId="urn:microsoft.com/office/officeart/2005/8/layout/vList2"/>
    <dgm:cxn modelId="{1B93D07D-F108-410A-8E2D-3B7A7E5E7087}" type="presOf" srcId="{D7650E81-437E-4B83-B0B3-34ECA2D93F6B}" destId="{E487B822-8FDE-4762-BC97-5BED0FB1AF51}" srcOrd="0" destOrd="0" presId="urn:microsoft.com/office/officeart/2005/8/layout/vList2"/>
    <dgm:cxn modelId="{1ABD980F-F055-478C-86CD-0F9BBB946247}" type="presOf" srcId="{7473AAC5-EDC2-438F-B0F1-13CE31A027F1}" destId="{8061152D-DE21-4F45-8652-751BBFC503A5}" srcOrd="0" destOrd="0" presId="urn:microsoft.com/office/officeart/2005/8/layout/vList2"/>
    <dgm:cxn modelId="{4B00B62B-FFD6-4CBE-8BCB-51150A0F8024}" srcId="{405924C5-AB8E-4A9C-A038-EAEA28180A17}" destId="{7473AAC5-EDC2-438F-B0F1-13CE31A027F1}" srcOrd="0" destOrd="0" parTransId="{58CE91B5-65A9-40AB-AAD0-41D861CC3A54}" sibTransId="{1285AA21-F1F1-4D58-97EB-715E4C3B1E5E}"/>
    <dgm:cxn modelId="{B627C487-836A-42D1-950C-EB7DE6E12353}" type="presParOf" srcId="{B36823D9-2B83-4E39-986C-70CD369FF044}" destId="{8061152D-DE21-4F45-8652-751BBFC503A5}" srcOrd="0" destOrd="0" presId="urn:microsoft.com/office/officeart/2005/8/layout/vList2"/>
    <dgm:cxn modelId="{E02701C6-A4C9-4616-BA55-04FDCFF7B6D9}" type="presParOf" srcId="{B36823D9-2B83-4E39-986C-70CD369FF044}" destId="{2F33FFFA-14B1-4809-A076-26F7887A8EC3}" srcOrd="1" destOrd="0" presId="urn:microsoft.com/office/officeart/2005/8/layout/vList2"/>
    <dgm:cxn modelId="{82771CA6-A92B-4343-BA29-E00C247F0C9B}" type="presParOf" srcId="{B36823D9-2B83-4E39-986C-70CD369FF044}" destId="{E487B822-8FDE-4762-BC97-5BED0FB1AF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CF3B9-492A-4AC9-863C-B749FDFF08A3}">
      <dsp:nvSpPr>
        <dsp:cNvPr id="0" name=""/>
        <dsp:cNvSpPr/>
      </dsp:nvSpPr>
      <dsp:spPr>
        <a:xfrm>
          <a:off x="0" y="19301"/>
          <a:ext cx="8784976" cy="233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	Зубочелюстная система в период 4-5 лет проходит в своём развитии стадию сформированного молочного прикуса. Этот период характеризуется значительной стертостью зубов, появлением трем и </a:t>
          </a:r>
          <a:r>
            <a:rPr lang="ru-RU" sz="2700" kern="1200" dirty="0" err="1" smtClean="0"/>
            <a:t>диастем</a:t>
          </a:r>
          <a:r>
            <a:rPr lang="ru-RU" sz="2700" kern="1200" dirty="0" smtClean="0"/>
            <a:t>, особенно во фронтальном участке. </a:t>
          </a:r>
          <a:endParaRPr lang="ru-RU" sz="2700" kern="1200" dirty="0"/>
        </a:p>
      </dsp:txBody>
      <dsp:txXfrm>
        <a:off x="0" y="19301"/>
        <a:ext cx="8784976" cy="2337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BD99D-873B-41CA-8D8A-2EB4126266B0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Чистка зубов с помощью щетки и пасты</a:t>
          </a:r>
          <a:endParaRPr lang="ru-RU" sz="3500" kern="1200" dirty="0"/>
        </a:p>
      </dsp:txBody>
      <dsp:txXfrm>
        <a:off x="0" y="0"/>
        <a:ext cx="5609536" cy="1357788"/>
      </dsp:txXfrm>
    </dsp:sp>
    <dsp:sp modelId="{26351FF2-77FB-4FCA-9C3B-7F69A73D99C1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Уход за межзубными промежутками</a:t>
          </a:r>
          <a:endParaRPr lang="ru-RU" sz="3500" kern="1200" dirty="0"/>
        </a:p>
      </dsp:txBody>
      <dsp:txXfrm>
        <a:off x="617219" y="1584087"/>
        <a:ext cx="5495377" cy="1357788"/>
      </dsp:txXfrm>
    </dsp:sp>
    <dsp:sp modelId="{493C20F6-79A2-4AFA-93BF-C0758AE100CB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Ополаскивание рта </a:t>
          </a:r>
          <a:endParaRPr lang="ru-RU" sz="3500" kern="1200" dirty="0"/>
        </a:p>
      </dsp:txBody>
      <dsp:txXfrm>
        <a:off x="1234439" y="3168174"/>
        <a:ext cx="5495377" cy="1357788"/>
      </dsp:txXfrm>
    </dsp:sp>
    <dsp:sp modelId="{F84BBFE5-1C44-42E5-83CA-0353CCB9710B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12597" y="1029656"/>
        <a:ext cx="882562" cy="882562"/>
      </dsp:txXfrm>
    </dsp:sp>
    <dsp:sp modelId="{EA234C59-A688-4CCF-9239-9EA1DDC0C267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29817" y="2604691"/>
        <a:ext cx="882562" cy="882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69B13-89A4-4A27-8C84-A2B283812741}">
      <dsp:nvSpPr>
        <dsp:cNvPr id="0" name=""/>
        <dsp:cNvSpPr/>
      </dsp:nvSpPr>
      <dsp:spPr>
        <a:xfrm>
          <a:off x="0" y="288030"/>
          <a:ext cx="5292080" cy="12687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Рабочая часть зубной щетки для детей 4-5 лет должна быть небольшой и узкой с щетиной средней жесткости</a:t>
          </a:r>
          <a:endParaRPr lang="ru-RU" sz="2400" kern="1200" dirty="0"/>
        </a:p>
      </dsp:txBody>
      <dsp:txXfrm>
        <a:off x="0" y="288030"/>
        <a:ext cx="5292080" cy="12687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4018B2-4C04-4316-BB14-2D13F6357184}">
      <dsp:nvSpPr>
        <dsp:cNvPr id="0" name=""/>
        <dsp:cNvSpPr/>
      </dsp:nvSpPr>
      <dsp:spPr>
        <a:xfrm>
          <a:off x="0" y="352336"/>
          <a:ext cx="8219256" cy="779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Чистка зубов детьми осуществляется под контролем взрослых, особенно это касается количества выдавливаемой пасты (не более горошины).</a:t>
          </a:r>
          <a:endParaRPr lang="ru-RU" sz="1900" kern="1200" dirty="0"/>
        </a:p>
      </dsp:txBody>
      <dsp:txXfrm>
        <a:off x="0" y="352336"/>
        <a:ext cx="8219256" cy="779250"/>
      </dsp:txXfrm>
    </dsp:sp>
    <dsp:sp modelId="{08B0C3C3-E7EA-4632-AF18-D47B61A93230}">
      <dsp:nvSpPr>
        <dsp:cNvPr id="0" name=""/>
        <dsp:cNvSpPr/>
      </dsp:nvSpPr>
      <dsp:spPr>
        <a:xfrm>
          <a:off x="0" y="1189186"/>
          <a:ext cx="8219256" cy="795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Для того, чтобы дети не проглатывали зубную пасту, в состав детских зубных паст все реже вводят фруктовые отдушки</a:t>
          </a:r>
          <a:endParaRPr lang="ru-RU" sz="1900" kern="1200" dirty="0"/>
        </a:p>
      </dsp:txBody>
      <dsp:txXfrm>
        <a:off x="0" y="1189186"/>
        <a:ext cx="8219256" cy="795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6C592-290E-4470-A614-D20215B92594}">
      <dsp:nvSpPr>
        <dsp:cNvPr id="0" name=""/>
        <dsp:cNvSpPr/>
      </dsp:nvSpPr>
      <dsp:spPr>
        <a:xfrm>
          <a:off x="0" y="20181"/>
          <a:ext cx="7704856" cy="216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После того как ребенок очистил зубы неплохо продемонстрировать качество чистки, используя специальные красители для обнаружения зубного налета, и помочь ребенку завершить гигиену полости рта, особенно в области прорезавшихся 6-х зубов.</a:t>
          </a:r>
          <a:endParaRPr lang="ru-RU" sz="2500" kern="1200" dirty="0"/>
        </a:p>
      </dsp:txBody>
      <dsp:txXfrm>
        <a:off x="0" y="20181"/>
        <a:ext cx="7704856" cy="21645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A632E4-6905-424A-952D-C95F42A1EBCB}">
      <dsp:nvSpPr>
        <dsp:cNvPr id="0" name=""/>
        <dsp:cNvSpPr/>
      </dsp:nvSpPr>
      <dsp:spPr>
        <a:xfrm>
          <a:off x="0" y="404059"/>
          <a:ext cx="8291264" cy="1180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Закончить процедуру следует с помощью </a:t>
          </a:r>
          <a:r>
            <a:rPr lang="ru-RU" sz="2400" kern="1200" dirty="0" err="1" smtClean="0"/>
            <a:t>флосс</a:t>
          </a:r>
          <a:r>
            <a:rPr lang="ru-RU" sz="2400" kern="1200" dirty="0" smtClean="0"/>
            <a:t>, для профилактики проксимального кариеса, особенно в области между </a:t>
          </a:r>
          <a:r>
            <a:rPr lang="ru-RU" sz="2400" kern="1200" dirty="0" err="1" smtClean="0"/>
            <a:t>между</a:t>
          </a:r>
          <a:r>
            <a:rPr lang="ru-RU" sz="2400" kern="1200" dirty="0" smtClean="0"/>
            <a:t> молочными и постоянными молярами.</a:t>
          </a:r>
          <a:endParaRPr lang="ru-RU" sz="2400" kern="1200" dirty="0"/>
        </a:p>
      </dsp:txBody>
      <dsp:txXfrm>
        <a:off x="0" y="404059"/>
        <a:ext cx="8291264" cy="11807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CFF31-ED71-4D43-A464-336C87AFD9FC}">
      <dsp:nvSpPr>
        <dsp:cNvPr id="0" name=""/>
        <dsp:cNvSpPr/>
      </dsp:nvSpPr>
      <dsp:spPr>
        <a:xfrm>
          <a:off x="0" y="112311"/>
          <a:ext cx="8229600" cy="2141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 этом возрасте следует начинать применение </a:t>
          </a:r>
          <a:r>
            <a:rPr lang="ru-RU" sz="3000" kern="1200" dirty="0" err="1" smtClean="0"/>
            <a:t>ополаскивателей</a:t>
          </a:r>
          <a:r>
            <a:rPr lang="ru-RU" sz="3000" kern="1200" dirty="0" smtClean="0"/>
            <a:t>. В состав </a:t>
          </a:r>
          <a:r>
            <a:rPr lang="ru-RU" sz="3000" kern="1200" dirty="0" err="1" smtClean="0"/>
            <a:t>ополаскивателей</a:t>
          </a:r>
          <a:r>
            <a:rPr lang="ru-RU" sz="3000" kern="1200" dirty="0" smtClean="0"/>
            <a:t> входят антисептики (</a:t>
          </a:r>
          <a:r>
            <a:rPr lang="ru-RU" sz="3000" kern="1200" dirty="0" err="1" smtClean="0"/>
            <a:t>триклозан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цетилпиридин</a:t>
          </a:r>
          <a:r>
            <a:rPr lang="ru-RU" sz="3000" kern="1200" dirty="0" smtClean="0"/>
            <a:t> хлорид, </a:t>
          </a:r>
          <a:r>
            <a:rPr lang="ru-RU" sz="3000" kern="1200" dirty="0" err="1" smtClean="0"/>
            <a:t>хлоргексидин</a:t>
          </a:r>
          <a:r>
            <a:rPr lang="ru-RU" sz="3000" kern="1200" dirty="0" smtClean="0"/>
            <a:t>) и фториды.</a:t>
          </a:r>
          <a:endParaRPr lang="ru-RU" sz="3000" kern="1200" dirty="0"/>
        </a:p>
      </dsp:txBody>
      <dsp:txXfrm>
        <a:off x="0" y="112311"/>
        <a:ext cx="8229600" cy="21411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61152D-DE21-4F45-8652-751BBFC503A5}">
      <dsp:nvSpPr>
        <dsp:cNvPr id="0" name=""/>
        <dsp:cNvSpPr/>
      </dsp:nvSpPr>
      <dsp:spPr>
        <a:xfrm>
          <a:off x="0" y="43954"/>
          <a:ext cx="82296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дневной рацион ребенка должны быть включены молоко (не менее 700 г), творог (35-40 г), овощи (не менее 150 г, помимо картофеля), а также фрукты (не менее 100 г). </a:t>
          </a:r>
          <a:endParaRPr lang="ru-RU" sz="1900" kern="1200" dirty="0"/>
        </a:p>
      </dsp:txBody>
      <dsp:txXfrm>
        <a:off x="0" y="43954"/>
        <a:ext cx="8229600" cy="1044809"/>
      </dsp:txXfrm>
    </dsp:sp>
    <dsp:sp modelId="{E487B822-8FDE-4762-BC97-5BED0FB1AF51}">
      <dsp:nvSpPr>
        <dsp:cNvPr id="0" name=""/>
        <dsp:cNvSpPr/>
      </dsp:nvSpPr>
      <dsp:spPr>
        <a:xfrm>
          <a:off x="0" y="1143484"/>
          <a:ext cx="8229600" cy="10448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Количество сахара не должно превышать 60 г, а сладости - не более 10 г в день. </a:t>
          </a:r>
          <a:endParaRPr lang="ru-RU" sz="1900" kern="1200" dirty="0"/>
        </a:p>
      </dsp:txBody>
      <dsp:txXfrm>
        <a:off x="0" y="1143484"/>
        <a:ext cx="8229600" cy="104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DA63-C5D2-4CBD-8507-428AF3BE002E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4614-8F25-43EE-818B-550F3F5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ru-RU" dirty="0" smtClean="0"/>
              <a:t>Гигиена полости рта у детей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392560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dirty="0" smtClean="0"/>
              <a:t>Выполнил: 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Михайлова Н.В.</a:t>
            </a:r>
          </a:p>
        </p:txBody>
      </p:sp>
      <p:pic>
        <p:nvPicPr>
          <p:cNvPr id="1026" name="Picture 2" descr="https://spadentclinic.com/wp-content/uploads/2018/10/anesthesia-1024x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2400" dirty="0" smtClean="0"/>
              <a:t>«Средняя общеобразовательная школа №43» г.Чебоксары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869160"/>
          <a:ext cx="8291264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://www.studiodentisticoricci.com/wp-content/uploads/2015/11/filo-interdentale-igiene-orale-bambin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druggist.ru/assets/i/ai/4/1/9/i/280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315416"/>
            <a:ext cx="6976216" cy="4653136"/>
          </a:xfrm>
          <a:prstGeom prst="rect">
            <a:avLst/>
          </a:prstGeom>
          <a:noFill/>
        </p:spPr>
      </p:pic>
      <p:pic>
        <p:nvPicPr>
          <p:cNvPr id="23554" name="Picture 2" descr="https://www.perekrestok.ru/src/product.file/full/image/94/28/8289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1505841" cy="3528392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77072"/>
          <a:ext cx="8229600" cy="236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obryjlikar.com/sites/dobryjlikar/files/images/2017/06/146676637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63371"/>
            <a:ext cx="6228184" cy="30946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Эндогенная профилактика </a:t>
            </a:r>
            <a:r>
              <a:rPr lang="ru-RU" dirty="0" smtClean="0"/>
              <a:t>кариеса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esberdsk.ru/ckfinder/files/articles/24939/images/_31%20%D0%97%D1%83%D0%B1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4293096"/>
          <a:ext cx="87849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http://fb.ru/misc/i/gallery/5042/1037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20688"/>
            <a:ext cx="6667500" cy="3295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yslide.ru/documents_3/796337f1ac0680268932520f232547ce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Гигиена полости рта в этом периоде состоит из нескольких важных этапов: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зубной щетки</a:t>
            </a:r>
            <a:endParaRPr lang="ru-RU" dirty="0"/>
          </a:p>
        </p:txBody>
      </p:sp>
      <p:pic>
        <p:nvPicPr>
          <p:cNvPr id="16386" name="Picture 2" descr="http://www2.goods-finder.ru/img/products/11618-zubnaja-schetka-splat-junior-s-2-let-v-assortim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320480" cy="3456384"/>
          </a:xfrm>
          <a:prstGeom prst="rect">
            <a:avLst/>
          </a:prstGeom>
          <a:noFill/>
        </p:spPr>
      </p:pic>
      <p:pic>
        <p:nvPicPr>
          <p:cNvPr id="16390" name="Picture 6" descr="http://img10.360buyimg.com/img/jfs/t8089/239/691472980/204021/2836e600/59acf7cdN53b0a2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032448" cy="4032448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35896" y="5013176"/>
          <a:ext cx="5292080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зубной пасты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4032448" cy="478112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500" dirty="0" smtClean="0"/>
              <a:t>	</a:t>
            </a:r>
            <a:r>
              <a:rPr lang="ru-RU" sz="4400" dirty="0" smtClean="0"/>
              <a:t>Желательно использование профилактической </a:t>
            </a:r>
            <a:r>
              <a:rPr lang="ru-RU" sz="4400" dirty="0"/>
              <a:t>зубной пасты. П</a:t>
            </a:r>
            <a:r>
              <a:rPr lang="ru-RU" sz="4400" dirty="0" smtClean="0"/>
              <a:t>редпочтение </a:t>
            </a:r>
            <a:r>
              <a:rPr lang="ru-RU" sz="4400" dirty="0"/>
              <a:t>отдается </a:t>
            </a:r>
            <a:r>
              <a:rPr lang="ru-RU" sz="4400" dirty="0" smtClean="0"/>
              <a:t>фторсодержащим пастам с пониженным содержанием ионов фтора (до 500 </a:t>
            </a:r>
            <a:r>
              <a:rPr lang="ru-RU" sz="4400" dirty="0" err="1" smtClean="0"/>
              <a:t>ррm</a:t>
            </a:r>
            <a:r>
              <a:rPr lang="ru-RU" sz="4400" dirty="0" smtClean="0"/>
              <a:t>), используются низко абразивные </a:t>
            </a:r>
            <a:r>
              <a:rPr lang="ru-RU" sz="4400" dirty="0" err="1" smtClean="0"/>
              <a:t>гелевые</a:t>
            </a:r>
            <a:r>
              <a:rPr lang="ru-RU" sz="4400" dirty="0" smtClean="0"/>
              <a:t> зубные пасты. В </a:t>
            </a:r>
            <a:r>
              <a:rPr lang="ru-RU" sz="4400" dirty="0"/>
              <a:t>местах проживания с </a:t>
            </a:r>
            <a:r>
              <a:rPr lang="ru-RU" sz="4400" dirty="0" smtClean="0"/>
              <a:t> высоким содержанием </a:t>
            </a:r>
            <a:r>
              <a:rPr lang="ru-RU" sz="4400" dirty="0"/>
              <a:t>соединений фтора </a:t>
            </a:r>
            <a:r>
              <a:rPr lang="ru-RU" sz="4400" dirty="0" smtClean="0"/>
              <a:t>(</a:t>
            </a:r>
            <a:r>
              <a:rPr lang="ru-RU" sz="4400" dirty="0"/>
              <a:t>1,5 и более мг/л) фторсодержащие пасты </a:t>
            </a:r>
            <a:r>
              <a:rPr lang="ru-RU" sz="4400" dirty="0" smtClean="0"/>
              <a:t>использовать </a:t>
            </a:r>
            <a:r>
              <a:rPr lang="ru-RU" sz="4400" dirty="0"/>
              <a:t>не следует</a:t>
            </a:r>
            <a:r>
              <a:rPr lang="ru-RU" sz="4400" dirty="0" smtClean="0"/>
              <a:t>.</a:t>
            </a:r>
            <a:endParaRPr lang="ru-RU" sz="4400" dirty="0"/>
          </a:p>
          <a:p>
            <a:endParaRPr lang="ru-RU" dirty="0"/>
          </a:p>
        </p:txBody>
      </p:sp>
      <p:pic>
        <p:nvPicPr>
          <p:cNvPr id="20484" name="Picture 4" descr="https://fs00.infourok.ru/images/doc/207/23623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13755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edaboutme.ru/upload/medialibrary/d11/shutterstock_261169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520877"/>
          <a:ext cx="8219256" cy="233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11be/0006a16d-860c8dee/hello_html_m278dab56.jpg"/>
          <p:cNvPicPr>
            <a:picLocks noChangeAspect="1" noChangeArrowheads="1"/>
          </p:cNvPicPr>
          <p:nvPr/>
        </p:nvPicPr>
        <p:blipFill>
          <a:blip r:embed="rId2" cstate="print"/>
          <a:srcRect l="1177" t="2813" r="1838" b="90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0"/>
          <a:ext cx="7704856" cy="22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s://dial-dent.ru/patient/works/foto_works/work472/i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9162256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Гигиена полости рта у детей  </vt:lpstr>
      <vt:lpstr>Слайд 2</vt:lpstr>
      <vt:lpstr>Слайд 3</vt:lpstr>
      <vt:lpstr>Гигиена полости рта в этом периоде состоит из нескольких важных этапов:</vt:lpstr>
      <vt:lpstr>Выбор зубной щетки</vt:lpstr>
      <vt:lpstr>Выбор зубной пасты</vt:lpstr>
      <vt:lpstr>Слайд 7</vt:lpstr>
      <vt:lpstr>Слайд 8</vt:lpstr>
      <vt:lpstr>Слайд 9</vt:lpstr>
      <vt:lpstr>Слайд 10</vt:lpstr>
      <vt:lpstr>Слайд 11</vt:lpstr>
      <vt:lpstr>Эндогенная профилактика кариеса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полости рта у детей  в возрасте 4-5 лет</dc:title>
  <dc:creator>RePack by SPecialiST</dc:creator>
  <cp:lastModifiedBy>RePack by SPecialiST</cp:lastModifiedBy>
  <cp:revision>23</cp:revision>
  <dcterms:created xsi:type="dcterms:W3CDTF">2019-07-07T09:11:36Z</dcterms:created>
  <dcterms:modified xsi:type="dcterms:W3CDTF">2019-09-15T12:19:58Z</dcterms:modified>
</cp:coreProperties>
</file>