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4" r:id="rId2"/>
    <p:sldMasterId id="2147483715" r:id="rId3"/>
    <p:sldMasterId id="2147483716" r:id="rId4"/>
    <p:sldMasterId id="2147483717" r:id="rId5"/>
  </p:sldMasterIdLst>
  <p:notesMasterIdLst>
    <p:notesMasterId r:id="rId37"/>
  </p:notesMasterIdLst>
  <p:sldIdLst>
    <p:sldId id="256" r:id="rId6"/>
    <p:sldId id="257" r:id="rId7"/>
    <p:sldId id="300" r:id="rId8"/>
    <p:sldId id="301" r:id="rId9"/>
    <p:sldId id="302" r:id="rId10"/>
    <p:sldId id="291" r:id="rId11"/>
    <p:sldId id="292" r:id="rId12"/>
    <p:sldId id="286" r:id="rId13"/>
    <p:sldId id="287" r:id="rId14"/>
    <p:sldId id="288" r:id="rId15"/>
    <p:sldId id="289" r:id="rId16"/>
    <p:sldId id="290" r:id="rId17"/>
    <p:sldId id="265" r:id="rId18"/>
    <p:sldId id="268" r:id="rId19"/>
    <p:sldId id="269" r:id="rId20"/>
    <p:sldId id="270" r:id="rId21"/>
    <p:sldId id="271" r:id="rId22"/>
    <p:sldId id="299" r:id="rId23"/>
    <p:sldId id="283" r:id="rId24"/>
    <p:sldId id="273" r:id="rId25"/>
    <p:sldId id="274" r:id="rId26"/>
    <p:sldId id="296" r:id="rId27"/>
    <p:sldId id="284" r:id="rId28"/>
    <p:sldId id="275" r:id="rId29"/>
    <p:sldId id="276" r:id="rId30"/>
    <p:sldId id="277" r:id="rId31"/>
    <p:sldId id="278" r:id="rId32"/>
    <p:sldId id="279" r:id="rId33"/>
    <p:sldId id="280" r:id="rId34"/>
    <p:sldId id="297" r:id="rId35"/>
    <p:sldId id="298" r:id="rId36"/>
  </p:sldIdLst>
  <p:sldSz cx="9144000" cy="6858000" type="screen4x3"/>
  <p:notesSz cx="6858000" cy="97107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B30DF6-A89C-424C-8A5B-22825F3E98A0}">
  <a:tblStyle styleId="{9AB30DF6-A89C-424C-8A5B-22825F3E98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1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8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9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20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2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4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5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  <a:noFill/>
        </p:spPr>
        <p:txBody>
          <a:bodyPr/>
          <a:lstStyle/>
          <a:p>
            <a:fld id="{9CC4A4CB-D6EB-4439-9EA4-61D1225F4519}" type="slidenum">
              <a:rPr lang="ru-RU">
                <a:latin typeface="Arial" charset="0"/>
              </a:rPr>
              <a:pPr/>
              <a:t>4</a:t>
            </a:fld>
            <a:endParaRPr lang="ru-RU">
              <a:latin typeface="Arial" charset="0"/>
            </a:endParaRPr>
          </a:p>
        </p:txBody>
      </p:sp>
      <p:sp>
        <p:nvSpPr>
          <p:cNvPr id="1843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  <p:sp>
        <p:nvSpPr>
          <p:cNvPr id="18437" name="Номер слайда 3"/>
          <p:cNvSpPr txBox="1">
            <a:spLocks noGrp="1"/>
          </p:cNvSpPr>
          <p:nvPr/>
        </p:nvSpPr>
        <p:spPr bwMode="auto">
          <a:xfrm>
            <a:off x="3884613" y="9223516"/>
            <a:ext cx="2971800" cy="48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7E408A-4B57-41C5-B5A0-7A1C53849D2F}" type="slidenum">
              <a:rPr lang="ru-RU" sz="1200">
                <a:latin typeface="Arial" charset="0"/>
              </a:rPr>
              <a:pPr algn="r"/>
              <a:t>4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3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4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5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728300"/>
            <a:ext cx="4572300" cy="3641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6:notes"/>
          <p:cNvSpPr txBox="1">
            <a:spLocks noGrp="1"/>
          </p:cNvSpPr>
          <p:nvPr>
            <p:ph type="body" idx="1"/>
          </p:nvPr>
        </p:nvSpPr>
        <p:spPr>
          <a:xfrm>
            <a:off x="685800" y="4612575"/>
            <a:ext cx="5486400" cy="436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1736725"/>
            <a:ext cx="7772400" cy="19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SzPts val="2240"/>
              <a:buFont typeface="Noto Sans Symbols"/>
              <a:buNone/>
              <a:defRPr/>
            </a:lvl1pPr>
            <a:lvl2pPr lvl="1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2pPr>
            <a:lvl3pPr lvl="2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3pPr>
            <a:lvl4pPr lvl="3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4pPr>
            <a:lvl5pPr lvl="4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5pPr>
            <a:lvl6pPr lvl="5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6pPr>
            <a:lvl7pPr lvl="6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7pPr>
            <a:lvl8pPr lvl="7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8pPr>
            <a:lvl9pPr lvl="8" algn="l" rtl="0">
              <a:spcBef>
                <a:spcPts val="360"/>
              </a:spcBef>
              <a:spcAft>
                <a:spcPts val="0"/>
              </a:spcAft>
              <a:buSzPts val="126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41960" algn="l" rtl="0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41960" algn="l" rtl="0">
              <a:spcBef>
                <a:spcPts val="560"/>
              </a:spcBef>
              <a:spcAft>
                <a:spcPts val="0"/>
              </a:spcAft>
              <a:buSzPts val="3360"/>
              <a:buFont typeface="Tahoma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810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 sz="18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920"/>
              <a:buFont typeface="Tahoma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 rot="5400000">
            <a:off x="4871300" y="2121725"/>
            <a:ext cx="58515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 rot="5400000">
            <a:off x="600863" y="100775"/>
            <a:ext cx="5851500" cy="61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 rot="5400000">
            <a:off x="2746400" y="-3150"/>
            <a:ext cx="4191000" cy="8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0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2"/>
          </p:nvPr>
        </p:nvSpPr>
        <p:spPr>
          <a:xfrm>
            <a:off x="4918075" y="1905000"/>
            <a:ext cx="3927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4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 rot="5400000">
            <a:off x="4794300" y="2127200"/>
            <a:ext cx="5727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5400000">
            <a:off x="603300" y="146000"/>
            <a:ext cx="57276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97" name="Google Shape;297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3" name="Google Shape;303;p40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04" name="Google Shape;304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"/>
          <p:cNvSpPr txBox="1">
            <a:spLocks noGrp="1"/>
          </p:cNvSpPr>
          <p:nvPr>
            <p:ph type="title"/>
          </p:nvPr>
        </p:nvSpPr>
        <p:spPr>
          <a:xfrm rot="5400000">
            <a:off x="4653750" y="2097888"/>
            <a:ext cx="600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1"/>
          <p:cNvSpPr txBox="1">
            <a:spLocks noGrp="1"/>
          </p:cNvSpPr>
          <p:nvPr>
            <p:ph type="body" idx="1"/>
          </p:nvPr>
        </p:nvSpPr>
        <p:spPr>
          <a:xfrm rot="5400000">
            <a:off x="462750" y="116688"/>
            <a:ext cx="600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0" name="Google Shape;310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2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2"/>
          <p:cNvSpPr txBox="1">
            <a:spLocks noGrp="1"/>
          </p:cNvSpPr>
          <p:nvPr>
            <p:ph type="body" idx="1"/>
          </p:nvPr>
        </p:nvSpPr>
        <p:spPr>
          <a:xfrm rot="5400000">
            <a:off x="2366100" y="-189638"/>
            <a:ext cx="4411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1pPr>
            <a:lvl2pPr marL="914400" lvl="1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23" name="Google Shape;323;p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70840" algn="l" rtl="0">
              <a:spcBef>
                <a:spcPts val="640"/>
              </a:spcBef>
              <a:spcAft>
                <a:spcPts val="0"/>
              </a:spcAft>
              <a:buSzPts val="2240"/>
              <a:buChar char="●"/>
              <a:defRPr sz="3200"/>
            </a:lvl1pPr>
            <a:lvl2pPr marL="914400" lvl="1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2pPr>
            <a:lvl3pPr marL="1371600" lvl="2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3pPr>
            <a:lvl4pPr marL="1828800" lvl="3" indent="-323850" algn="l" rtl="0">
              <a:spcBef>
                <a:spcPts val="4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329" name="Google Shape;329;p4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0" name="Google Shape;330;p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❖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6" name="Google Shape;346;p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47" name="Google Shape;347;p4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1pPr>
            <a:lvl2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304800" algn="l" rtl="0">
              <a:spcBef>
                <a:spcPts val="320"/>
              </a:spcBef>
              <a:spcAft>
                <a:spcPts val="0"/>
              </a:spcAft>
              <a:buSzPts val="1200"/>
              <a:buChar char="▪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348" name="Google Shape;348;p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8"/>
          <p:cNvSpPr txBox="1">
            <a:spLocks noGrp="1"/>
          </p:cNvSpPr>
          <p:nvPr>
            <p:ph type="body" idx="1"/>
          </p:nvPr>
        </p:nvSpPr>
        <p:spPr>
          <a:xfrm>
            <a:off x="457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4" name="Google Shape;354;p48"/>
          <p:cNvSpPr txBox="1">
            <a:spLocks noGrp="1"/>
          </p:cNvSpPr>
          <p:nvPr>
            <p:ph type="body" idx="2"/>
          </p:nvPr>
        </p:nvSpPr>
        <p:spPr>
          <a:xfrm>
            <a:off x="4648200" y="1719263"/>
            <a:ext cx="4038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53060" algn="l" rtl="0">
              <a:spcBef>
                <a:spcPts val="560"/>
              </a:spcBef>
              <a:spcAft>
                <a:spcPts val="0"/>
              </a:spcAft>
              <a:buSzPts val="1960"/>
              <a:buChar char="●"/>
              <a:defRPr sz="2800"/>
            </a:lvl1pPr>
            <a:lvl2pPr marL="914400" lvl="1" indent="-335280" algn="l" rtl="0">
              <a:spcBef>
                <a:spcPts val="480"/>
              </a:spcBef>
              <a:spcAft>
                <a:spcPts val="0"/>
              </a:spcAft>
              <a:buSzPts val="1680"/>
              <a:buChar char="●"/>
              <a:defRPr sz="2400"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●"/>
              <a:defRPr sz="2000"/>
            </a:lvl3pPr>
            <a:lvl4pPr marL="1828800" lvl="3" indent="-314325" algn="l" rtl="0">
              <a:spcBef>
                <a:spcPts val="360"/>
              </a:spcBef>
              <a:spcAft>
                <a:spcPts val="0"/>
              </a:spcAft>
              <a:buSzPts val="1350"/>
              <a:buChar char="▪"/>
              <a:defRPr sz="1800"/>
            </a:lvl4pPr>
            <a:lvl5pPr marL="2286000" lvl="4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55" name="Google Shape;355;p4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260"/>
              <a:buNone/>
              <a:defRPr sz="1800"/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361" name="Google Shape;361;p4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None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None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None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72440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5pPr>
            <a:lvl6pPr marL="2743200" lvl="5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6pPr>
            <a:lvl7pPr marL="3200400" lvl="6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7pPr>
            <a:lvl8pPr marL="3657600" lvl="7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8pPr>
            <a:lvl9pPr marL="4114800" lvl="8" indent="-330200" algn="l" rtl="0">
              <a:spcBef>
                <a:spcPts val="400"/>
              </a:spcBef>
              <a:spcAft>
                <a:spcPts val="0"/>
              </a:spcAft>
              <a:buSzPts val="1600"/>
              <a:buChar char="❖"/>
              <a:defRPr sz="2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680"/>
              <a:buFont typeface="Tahoma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1200"/>
              <a:buFont typeface="Tahoma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11480" algn="l" rtl="0">
              <a:spcBef>
                <a:spcPts val="480"/>
              </a:spcBef>
              <a:spcAft>
                <a:spcPts val="0"/>
              </a:spcAft>
              <a:buSzPts val="2880"/>
              <a:buFont typeface="Tahoma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65760" algn="l" rtl="0">
              <a:spcBef>
                <a:spcPts val="360"/>
              </a:spcBef>
              <a:spcAft>
                <a:spcPts val="0"/>
              </a:spcAft>
              <a:buSzPts val="2160"/>
              <a:buFont typeface="Tahoma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5pPr>
            <a:lvl6pPr marL="2743200" lvl="5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6pPr>
            <a:lvl7pPr marL="3200400" lvl="6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7pPr>
            <a:lvl8pPr marL="3657600" lvl="7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8pPr>
            <a:lvl9pPr marL="4114800" lvl="8" indent="-309879" algn="l" rtl="0">
              <a:spcBef>
                <a:spcPts val="320"/>
              </a:spcBef>
              <a:spcAft>
                <a:spcPts val="0"/>
              </a:spcAft>
              <a:buSzPts val="1280"/>
              <a:buChar char="❖"/>
              <a:defRPr sz="16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0821" cy="6850063"/>
            <a:chOff x="0" y="0"/>
            <a:chExt cx="9140821" cy="6850063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2743200" y="3540125"/>
              <a:ext cx="6392863" cy="3309938"/>
              <a:chOff x="2743200" y="3540125"/>
              <a:chExt cx="6392863" cy="3309938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2743200" y="4197350"/>
                <a:ext cx="4575175" cy="2652713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671" extrusionOk="0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619875" y="4240212"/>
                <a:ext cx="1998663" cy="1287463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811" extrusionOk="0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2E8B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4603750" y="5311775"/>
                <a:ext cx="4522788" cy="1538288"/>
              </a:xfrm>
              <a:custGeom>
                <a:avLst/>
                <a:gdLst/>
                <a:ahLst/>
                <a:cxnLst/>
                <a:rect l="l" t="t" r="r" b="b"/>
                <a:pathLst>
                  <a:path w="2849" h="969" extrusionOk="0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>
                <a:gsLst>
                  <a:gs pos="0">
                    <a:srgbClr val="002A7D"/>
                  </a:gs>
                  <a:gs pos="100000">
                    <a:schemeClr val="dk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4362450" y="3540125"/>
                <a:ext cx="4773613" cy="3309938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085" extrusionOk="0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7145337" y="3678237"/>
                <a:ext cx="1981200" cy="855663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539" extrusionOk="0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>
                <a:gsLst>
                  <a:gs pos="0">
                    <a:srgbClr val="002D86"/>
                  </a:gs>
                  <a:gs pos="100000">
                    <a:schemeClr val="dk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endParaRPr>
              </a:p>
            </p:txBody>
          </p:sp>
        </p:grpSp>
        <p:sp>
          <p:nvSpPr>
            <p:cNvPr id="13" name="Google Shape;13;p1"/>
            <p:cNvSpPr/>
            <p:nvPr/>
          </p:nvSpPr>
          <p:spPr>
            <a:xfrm>
              <a:off x="5273675" y="2128837"/>
              <a:ext cx="2897185" cy="2439987"/>
            </a:xfrm>
            <a:custGeom>
              <a:avLst/>
              <a:gdLst/>
              <a:ahLst/>
              <a:cxnLst/>
              <a:rect l="l" t="t" r="r" b="b"/>
              <a:pathLst>
                <a:path w="2296" h="1469" extrusionOk="0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>
              <a:gsLst>
                <a:gs pos="0">
                  <a:srgbClr val="002B82"/>
                </a:gs>
                <a:gs pos="100000">
                  <a:schemeClr val="dk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0" y="0"/>
              <a:ext cx="9140821" cy="2819398"/>
            </a:xfrm>
            <a:custGeom>
              <a:avLst/>
              <a:gdLst/>
              <a:ahLst/>
              <a:cxnLst/>
              <a:rect l="l" t="t" r="r" b="b"/>
              <a:pathLst>
                <a:path w="5740" h="1906" extrusionOk="0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224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96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3124200" y="625157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6553200" y="6254750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7244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840"/>
              <a:buFont typeface="Tahoma"/>
              <a:buChar char="•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homa"/>
              <a:buChar char="–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41148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880"/>
              <a:buFont typeface="Tahoma"/>
              <a:buChar char="•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ahoma"/>
              <a:buChar char="–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Char char="❖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5"/>
          <p:cNvGrpSpPr/>
          <p:nvPr/>
        </p:nvGrpSpPr>
        <p:grpSpPr>
          <a:xfrm>
            <a:off x="319087" y="1828800"/>
            <a:ext cx="8824915" cy="5029200"/>
            <a:chOff x="319087" y="1828800"/>
            <a:chExt cx="8824915" cy="5029200"/>
          </a:xfrm>
        </p:grpSpPr>
        <p:sp>
          <p:nvSpPr>
            <p:cNvPr id="104" name="Google Shape;104;p15"/>
            <p:cNvSpPr/>
            <p:nvPr/>
          </p:nvSpPr>
          <p:spPr>
            <a:xfrm>
              <a:off x="838200" y="4618037"/>
              <a:ext cx="8305802" cy="2239959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333375" y="1828800"/>
              <a:ext cx="8810625" cy="5029200"/>
            </a:xfrm>
            <a:custGeom>
              <a:avLst/>
              <a:gdLst/>
              <a:ahLst/>
              <a:cxnLst/>
              <a:rect l="l" t="t" r="r" b="b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dk1">
                <a:alpha val="298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838200" y="4654550"/>
              <a:ext cx="8305802" cy="2203449"/>
            </a:xfrm>
            <a:custGeom>
              <a:avLst/>
              <a:gdLst/>
              <a:ahLst/>
              <a:cxnLst/>
              <a:rect l="l" t="t" r="r" b="b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38200" y="1828800"/>
              <a:ext cx="7313607" cy="46037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838200" y="1828800"/>
              <a:ext cx="46037" cy="2833687"/>
            </a:xfrm>
            <a:custGeom>
              <a:avLst/>
              <a:gdLst/>
              <a:ahLst/>
              <a:cxnLst/>
              <a:rect l="l" t="t" r="r" b="b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836612" y="4610100"/>
              <a:ext cx="46037" cy="2247900"/>
            </a:xfrm>
            <a:custGeom>
              <a:avLst/>
              <a:gdLst/>
              <a:ahLst/>
              <a:cxnLst/>
              <a:rect l="l" t="t" r="r" b="b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19087" y="4610100"/>
              <a:ext cx="4570412" cy="46037"/>
            </a:xfrm>
            <a:custGeom>
              <a:avLst/>
              <a:gdLst/>
              <a:ahLst/>
              <a:cxnLst/>
              <a:rect l="l" t="t" r="r" b="b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6600">
                    <a:alpha val="0"/>
                  </a:srgbClr>
                </a:gs>
                <a:gs pos="100000">
                  <a:srgbClr val="00540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19087" y="4610100"/>
              <a:ext cx="47625" cy="2247900"/>
            </a:xfrm>
            <a:custGeom>
              <a:avLst/>
              <a:gdLst/>
              <a:ahLst/>
              <a:cxnLst/>
              <a:rect l="l" t="t" r="r" b="b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1F791F"/>
                </a:gs>
                <a:gs pos="100000">
                  <a:srgbClr val="006600">
                    <a:alpha val="9803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7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3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Google Shape;256;p38"/>
          <p:cNvCxnSpPr/>
          <p:nvPr/>
        </p:nvCxnSpPr>
        <p:spPr>
          <a:xfrm>
            <a:off x="7962900" y="152400"/>
            <a:ext cx="0" cy="1524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195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4169" algn="l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82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Noto Sans Symbols"/>
              <a:buChar char="●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0" name="Google Shape;260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1" name="Google Shape;261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grpSp>
        <p:nvGrpSpPr>
          <p:cNvPr id="262" name="Google Shape;262;p38"/>
          <p:cNvGrpSpPr/>
          <p:nvPr/>
        </p:nvGrpSpPr>
        <p:grpSpPr>
          <a:xfrm>
            <a:off x="8153603" y="152332"/>
            <a:ext cx="792088" cy="1295245"/>
            <a:chOff x="8153400" y="1524000"/>
            <a:chExt cx="838100" cy="1371500"/>
          </a:xfrm>
        </p:grpSpPr>
        <p:sp>
          <p:nvSpPr>
            <p:cNvPr id="263" name="Google Shape;263;p38"/>
            <p:cNvSpPr/>
            <p:nvPr/>
          </p:nvSpPr>
          <p:spPr>
            <a:xfrm>
              <a:off x="8153400" y="1524000"/>
              <a:ext cx="1269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4" name="Google Shape;264;p38"/>
            <p:cNvSpPr/>
            <p:nvPr/>
          </p:nvSpPr>
          <p:spPr>
            <a:xfrm>
              <a:off x="8331200" y="1524000"/>
              <a:ext cx="1254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5" name="Google Shape;265;p38"/>
            <p:cNvSpPr/>
            <p:nvPr/>
          </p:nvSpPr>
          <p:spPr>
            <a:xfrm>
              <a:off x="8509000" y="1524000"/>
              <a:ext cx="1254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6" name="Google Shape;266;p38"/>
            <p:cNvSpPr/>
            <p:nvPr/>
          </p:nvSpPr>
          <p:spPr>
            <a:xfrm>
              <a:off x="8153400" y="1701800"/>
              <a:ext cx="1269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7" name="Google Shape;267;p38"/>
            <p:cNvSpPr/>
            <p:nvPr/>
          </p:nvSpPr>
          <p:spPr>
            <a:xfrm>
              <a:off x="8331200" y="17018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8" name="Google Shape;268;p38"/>
            <p:cNvSpPr/>
            <p:nvPr/>
          </p:nvSpPr>
          <p:spPr>
            <a:xfrm>
              <a:off x="8509000" y="17018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69" name="Google Shape;269;p38"/>
            <p:cNvSpPr/>
            <p:nvPr/>
          </p:nvSpPr>
          <p:spPr>
            <a:xfrm>
              <a:off x="8686800" y="17018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8153400" y="1879600"/>
              <a:ext cx="1269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1" name="Google Shape;271;p38"/>
            <p:cNvSpPr/>
            <p:nvPr/>
          </p:nvSpPr>
          <p:spPr>
            <a:xfrm>
              <a:off x="8331200" y="1879600"/>
              <a:ext cx="125400" cy="125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8509000" y="18796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3" name="Google Shape;273;p38"/>
            <p:cNvSpPr/>
            <p:nvPr/>
          </p:nvSpPr>
          <p:spPr>
            <a:xfrm>
              <a:off x="8686800" y="1879600"/>
              <a:ext cx="1254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4" name="Google Shape;274;p38"/>
            <p:cNvSpPr/>
            <p:nvPr/>
          </p:nvSpPr>
          <p:spPr>
            <a:xfrm>
              <a:off x="8864600" y="1879600"/>
              <a:ext cx="1269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5" name="Google Shape;275;p38"/>
            <p:cNvSpPr/>
            <p:nvPr/>
          </p:nvSpPr>
          <p:spPr>
            <a:xfrm>
              <a:off x="8153400" y="2057400"/>
              <a:ext cx="126900" cy="126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6" name="Google Shape;276;p38"/>
            <p:cNvSpPr/>
            <p:nvPr/>
          </p:nvSpPr>
          <p:spPr>
            <a:xfrm>
              <a:off x="8331200" y="20574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8509000" y="20574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8686800" y="20574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9" name="Google Shape;279;p38"/>
            <p:cNvSpPr/>
            <p:nvPr/>
          </p:nvSpPr>
          <p:spPr>
            <a:xfrm>
              <a:off x="8153400" y="2235200"/>
              <a:ext cx="1269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8331200" y="2235200"/>
              <a:ext cx="125400" cy="126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1" name="Google Shape;281;p38"/>
            <p:cNvSpPr/>
            <p:nvPr/>
          </p:nvSpPr>
          <p:spPr>
            <a:xfrm>
              <a:off x="8509000" y="22352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8686800" y="2235200"/>
              <a:ext cx="125400" cy="126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8864600" y="2235200"/>
              <a:ext cx="1269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4" name="Google Shape;284;p38"/>
            <p:cNvSpPr/>
            <p:nvPr/>
          </p:nvSpPr>
          <p:spPr>
            <a:xfrm>
              <a:off x="8153400" y="2413000"/>
              <a:ext cx="126900" cy="125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5" name="Google Shape;285;p38"/>
            <p:cNvSpPr/>
            <p:nvPr/>
          </p:nvSpPr>
          <p:spPr>
            <a:xfrm>
              <a:off x="8331200" y="24130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8509000" y="24130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8686800" y="24130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8153400" y="2590800"/>
              <a:ext cx="1269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9" name="Google Shape;289;p38"/>
            <p:cNvSpPr/>
            <p:nvPr/>
          </p:nvSpPr>
          <p:spPr>
            <a:xfrm>
              <a:off x="8331200" y="2590800"/>
              <a:ext cx="125400" cy="125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0" name="Google Shape;290;p38"/>
            <p:cNvSpPr/>
            <p:nvPr/>
          </p:nvSpPr>
          <p:spPr>
            <a:xfrm>
              <a:off x="8509000" y="25908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1" name="Google Shape;291;p38"/>
            <p:cNvSpPr/>
            <p:nvPr/>
          </p:nvSpPr>
          <p:spPr>
            <a:xfrm>
              <a:off x="8686800" y="2590800"/>
              <a:ext cx="125400" cy="1254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8331200" y="2768600"/>
              <a:ext cx="1254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8686800" y="2768600"/>
              <a:ext cx="125400" cy="1269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8" r:id="rId7"/>
    <p:sldLayoutId id="2147483689" r:id="rId8"/>
    <p:sldLayoutId id="2147483690" r:id="rId9"/>
    <p:sldLayoutId id="214748369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4"/>
          <p:cNvSpPr txBox="1">
            <a:spLocks noGrp="1"/>
          </p:cNvSpPr>
          <p:nvPr>
            <p:ph type="ctrTitle"/>
          </p:nvPr>
        </p:nvSpPr>
        <p:spPr>
          <a:xfrm>
            <a:off x="684212" y="765175"/>
            <a:ext cx="7772400" cy="14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Garamond"/>
              <a:buNone/>
            </a:pPr>
            <a:r>
              <a:rPr lang="en-US" sz="6000" b="1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Урок по теме</a:t>
            </a:r>
            <a:endParaRPr/>
          </a:p>
        </p:txBody>
      </p:sp>
      <p:sp>
        <p:nvSpPr>
          <p:cNvPr id="572" name="Google Shape;572;p74"/>
          <p:cNvSpPr txBox="1">
            <a:spLocks noGrp="1"/>
          </p:cNvSpPr>
          <p:nvPr>
            <p:ph type="subTitle" idx="1"/>
          </p:nvPr>
        </p:nvSpPr>
        <p:spPr>
          <a:xfrm>
            <a:off x="1403350" y="2060575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Решение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задач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с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помощью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квадратных</a:t>
            </a:r>
            <a:r>
              <a:rPr lang="en-US" sz="4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40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уравнений</a:t>
            </a:r>
            <a:r>
              <a:rPr lang="ru-RU" sz="4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(КВУР)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 класс</a:t>
            </a: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5471887" y="5268685"/>
            <a:ext cx="3352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Каримуллина Лилия </a:t>
            </a:r>
            <a:r>
              <a:rPr lang="ru-RU" b="1" dirty="0" err="1" smtClean="0">
                <a:solidFill>
                  <a:schemeClr val="bg1"/>
                </a:solidFill>
              </a:rPr>
              <a:t>Мансуровна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учитель математики,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1 </a:t>
            </a:r>
            <a:r>
              <a:rPr lang="ru-RU" b="1" dirty="0" err="1" smtClean="0">
                <a:solidFill>
                  <a:schemeClr val="bg1"/>
                </a:solidFill>
              </a:rPr>
              <a:t>кв.категории</a:t>
            </a:r>
            <a:r>
              <a:rPr lang="ru-RU" b="1" dirty="0" smtClean="0">
                <a:solidFill>
                  <a:schemeClr val="bg1"/>
                </a:solidFill>
              </a:rPr>
              <a:t> СОШ №171 </a:t>
            </a:r>
            <a:r>
              <a:rPr lang="ru-RU" b="1" smtClean="0">
                <a:solidFill>
                  <a:schemeClr val="bg1"/>
                </a:solidFill>
              </a:rPr>
              <a:t>г.Казани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4. Сколько корней имеет уравнение </a:t>
            </a:r>
          </a:p>
          <a:p>
            <a:r>
              <a:rPr lang="ru-RU" dirty="0" smtClean="0"/>
              <a:t>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= 0?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5880222" y="3334678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1</a:t>
            </a:r>
            <a:r>
              <a:rPr lang="ru-RU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Уравнение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+ с = 0 имеет два корня, если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4895483" y="3686370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6776" y="1589649"/>
            <a:ext cx="7891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6. Является ли равенство х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1,2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=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формулой корней квадратного уравнения ах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2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+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вх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+ с = 0?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http://xn--i1abbnckbmcl9fb.xn--p1ai/%D1%81%D1%82%D0%B0%D1%82%D1%8C%D0%B8/579751/img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1590115"/>
            <a:ext cx="1193179" cy="801391"/>
          </a:xfrm>
          <a:prstGeom prst="rect">
            <a:avLst/>
          </a:prstGeom>
          <a:noFill/>
        </p:spPr>
      </p:pic>
      <p:sp>
        <p:nvSpPr>
          <p:cNvPr id="9" name="Google Shape;658;p79"/>
          <p:cNvSpPr>
            <a:spLocks noGrp="1"/>
          </p:cNvSpPr>
          <p:nvPr>
            <p:ph type="body" idx="1"/>
          </p:nvPr>
        </p:nvSpPr>
        <p:spPr>
          <a:xfrm>
            <a:off x="6583681" y="3137095"/>
            <a:ext cx="1364566" cy="900332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20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83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5</a:t>
            </a:r>
            <a:endParaRPr/>
          </a:p>
        </p:txBody>
      </p:sp>
      <p:sp>
        <p:nvSpPr>
          <p:cNvPr id="691" name="Google Shape;691;p83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Укажите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D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данного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6х²+3х-1=0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Ответ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33</a:t>
            </a:r>
            <a:endParaRPr/>
          </a:p>
        </p:txBody>
      </p:sp>
      <p:sp>
        <p:nvSpPr>
          <p:cNvPr id="692" name="Google Shape;692;p83"/>
          <p:cNvSpPr/>
          <p:nvPr/>
        </p:nvSpPr>
        <p:spPr>
          <a:xfrm>
            <a:off x="5203435" y="3518290"/>
            <a:ext cx="863700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3" name="Google Shape;693;p83"/>
          <p:cNvSpPr/>
          <p:nvPr/>
        </p:nvSpPr>
        <p:spPr>
          <a:xfrm>
            <a:off x="3276600" y="765175"/>
            <a:ext cx="1008000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86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7</a:t>
            </a:r>
            <a:endParaRPr/>
          </a:p>
        </p:txBody>
      </p:sp>
      <p:sp>
        <p:nvSpPr>
          <p:cNvPr id="717" name="Google Shape;717;p8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Вычисли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устно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Проверь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себя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 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+4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)(х+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1)=0                  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1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1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х-2)²+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                      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х-1</a:t>
            </a:r>
            <a:r>
              <a:rPr lang="en-US" sz="28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)(4+х)=0                   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0,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 -4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5=0                             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36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х²-1=0                              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  <a:sym typeface="Arial"/>
              </a:rPr>
              <a:t>1/6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и – 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rPr>
              <a:t>1/6</a:t>
            </a:r>
            <a:endParaRPr sz="20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х=0                                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 и 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360"/>
              <a:buFont typeface="Tahoma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,</a:t>
            </a:r>
            <a:r>
              <a:rPr lang="ru-RU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25</a:t>
            </a:r>
            <a:r>
              <a:rPr lang="en-US" sz="28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х²=0                                 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</a:t>
            </a:r>
            <a:endParaRPr/>
          </a:p>
        </p:txBody>
      </p:sp>
      <p:sp>
        <p:nvSpPr>
          <p:cNvPr id="718" name="Google Shape;718;p86"/>
          <p:cNvSpPr/>
          <p:nvPr/>
        </p:nvSpPr>
        <p:spPr>
          <a:xfrm>
            <a:off x="3203575" y="2708275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9" name="Google Shape;719;p86"/>
          <p:cNvSpPr/>
          <p:nvPr/>
        </p:nvSpPr>
        <p:spPr>
          <a:xfrm>
            <a:off x="3132137" y="3284537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0" name="Google Shape;720;p86"/>
          <p:cNvSpPr/>
          <p:nvPr/>
        </p:nvSpPr>
        <p:spPr>
          <a:xfrm>
            <a:off x="3132137" y="3789362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1" name="Google Shape;721;p86"/>
          <p:cNvSpPr/>
          <p:nvPr/>
        </p:nvSpPr>
        <p:spPr>
          <a:xfrm>
            <a:off x="2771775" y="4221162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2" name="Google Shape;722;p86"/>
          <p:cNvSpPr/>
          <p:nvPr/>
        </p:nvSpPr>
        <p:spPr>
          <a:xfrm>
            <a:off x="2700337" y="4724400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3" name="Google Shape;723;p86"/>
          <p:cNvSpPr/>
          <p:nvPr/>
        </p:nvSpPr>
        <p:spPr>
          <a:xfrm>
            <a:off x="2700337" y="5229225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4" name="Google Shape;724;p86"/>
          <p:cNvSpPr/>
          <p:nvPr/>
        </p:nvSpPr>
        <p:spPr>
          <a:xfrm>
            <a:off x="2700337" y="5734050"/>
            <a:ext cx="1296900" cy="72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5" name="Google Shape;725;p86"/>
          <p:cNvSpPr/>
          <p:nvPr/>
        </p:nvSpPr>
        <p:spPr>
          <a:xfrm>
            <a:off x="4800868" y="2636837"/>
            <a:ext cx="2017800" cy="287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6" name="Google Shape;726;p86"/>
          <p:cNvSpPr/>
          <p:nvPr/>
        </p:nvSpPr>
        <p:spPr>
          <a:xfrm>
            <a:off x="4706557" y="3155729"/>
            <a:ext cx="2017800" cy="287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7" name="Google Shape;727;p86"/>
          <p:cNvSpPr/>
          <p:nvPr/>
        </p:nvSpPr>
        <p:spPr>
          <a:xfrm>
            <a:off x="4843071" y="3602697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8" name="Google Shape;728;p86"/>
          <p:cNvSpPr/>
          <p:nvPr/>
        </p:nvSpPr>
        <p:spPr>
          <a:xfrm>
            <a:off x="4875369" y="4107521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29" name="Google Shape;729;p86"/>
          <p:cNvSpPr/>
          <p:nvPr/>
        </p:nvSpPr>
        <p:spPr>
          <a:xfrm>
            <a:off x="4985946" y="4568556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0" name="Google Shape;730;p86"/>
          <p:cNvSpPr/>
          <p:nvPr/>
        </p:nvSpPr>
        <p:spPr>
          <a:xfrm>
            <a:off x="4901539" y="5115583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1" name="Google Shape;731;p86"/>
          <p:cNvSpPr/>
          <p:nvPr/>
        </p:nvSpPr>
        <p:spPr>
          <a:xfrm>
            <a:off x="4957809" y="5590687"/>
            <a:ext cx="2017800" cy="3588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32" name="Google Shape;732;p86"/>
          <p:cNvSpPr/>
          <p:nvPr/>
        </p:nvSpPr>
        <p:spPr>
          <a:xfrm>
            <a:off x="7524750" y="2420937"/>
            <a:ext cx="817392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  <p:sp>
        <p:nvSpPr>
          <p:cNvPr id="733" name="Google Shape;733;p86"/>
          <p:cNvSpPr/>
          <p:nvPr/>
        </p:nvSpPr>
        <p:spPr>
          <a:xfrm>
            <a:off x="7451724" y="2997200"/>
            <a:ext cx="848213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  <p:sp>
        <p:nvSpPr>
          <p:cNvPr id="734" name="Google Shape;734;p86"/>
          <p:cNvSpPr/>
          <p:nvPr/>
        </p:nvSpPr>
        <p:spPr>
          <a:xfrm>
            <a:off x="7667624" y="5084762"/>
            <a:ext cx="829261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250</a:t>
            </a:r>
            <a:endParaRPr/>
          </a:p>
        </p:txBody>
      </p:sp>
      <p:sp>
        <p:nvSpPr>
          <p:cNvPr id="735" name="Google Shape;735;p86"/>
          <p:cNvSpPr/>
          <p:nvPr/>
        </p:nvSpPr>
        <p:spPr>
          <a:xfrm>
            <a:off x="7451724" y="3500437"/>
            <a:ext cx="862281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  <p:sp>
        <p:nvSpPr>
          <p:cNvPr id="736" name="Google Shape;736;p86"/>
          <p:cNvSpPr/>
          <p:nvPr/>
        </p:nvSpPr>
        <p:spPr>
          <a:xfrm>
            <a:off x="7524750" y="4005262"/>
            <a:ext cx="873662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dirty="0" smtClean="0"/>
              <a:t>200</a:t>
            </a:r>
            <a:endParaRPr/>
          </a:p>
        </p:txBody>
      </p:sp>
      <p:sp>
        <p:nvSpPr>
          <p:cNvPr id="737" name="Google Shape;737;p86"/>
          <p:cNvSpPr/>
          <p:nvPr/>
        </p:nvSpPr>
        <p:spPr>
          <a:xfrm>
            <a:off x="7596186" y="4508500"/>
            <a:ext cx="731887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  <p:sp>
        <p:nvSpPr>
          <p:cNvPr id="738" name="Google Shape;738;p86"/>
          <p:cNvSpPr/>
          <p:nvPr/>
        </p:nvSpPr>
        <p:spPr>
          <a:xfrm>
            <a:off x="7667624" y="5589587"/>
            <a:ext cx="927735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ru-RU" sz="1800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r>
              <a:rPr lang="en-US" sz="1800" b="0" i="0" u="none" dirty="0" smtClean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50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8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Tahoma"/>
              <a:buNone/>
            </a:pPr>
            <a: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 8</a:t>
            </a:r>
            <a:b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</a:br>
            <a:r>
              <a:rPr lang="en-US" sz="40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Найди ошибку .</a:t>
            </a:r>
            <a:endParaRPr/>
          </a:p>
        </p:txBody>
      </p:sp>
      <p:sp>
        <p:nvSpPr>
          <p:cNvPr id="744" name="Google Shape;744;p87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6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х²-х+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а=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b=1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с=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(х-3)(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х+1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8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Х=3  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х=1</a:t>
            </a:r>
            <a:r>
              <a:rPr lang="ru-RU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8</a:t>
            </a: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D&gt;0  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имеет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корней</a:t>
            </a:r>
            <a:r>
              <a:rPr lang="en-US" sz="24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5" name="Google Shape;745;p87"/>
          <p:cNvSpPr/>
          <p:nvPr/>
        </p:nvSpPr>
        <p:spPr>
          <a:xfrm>
            <a:off x="5003800" y="2349500"/>
            <a:ext cx="1101578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46" name="Google Shape;746;p87"/>
          <p:cNvSpPr/>
          <p:nvPr/>
        </p:nvSpPr>
        <p:spPr>
          <a:xfrm>
            <a:off x="4571999" y="3933825"/>
            <a:ext cx="1223889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47" name="Google Shape;747;p87"/>
          <p:cNvSpPr/>
          <p:nvPr/>
        </p:nvSpPr>
        <p:spPr>
          <a:xfrm>
            <a:off x="6732586" y="5373687"/>
            <a:ext cx="878035" cy="7191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88"/>
          <p:cNvSpPr txBox="1">
            <a:spLocks noGrp="1"/>
          </p:cNvSpPr>
          <p:nvPr>
            <p:ph type="body" idx="1"/>
          </p:nvPr>
        </p:nvSpPr>
        <p:spPr>
          <a:xfrm>
            <a:off x="457200" y="620712"/>
            <a:ext cx="82296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х²-3х-10=0             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D=-31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5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х²-(х-1)²=0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Tahoma"/>
              <a:buNone/>
            </a:pPr>
            <a:r>
              <a:rPr lang="en-US" sz="24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уравнение  является квадратным       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880"/>
              <a:buFont typeface="Tahoma"/>
              <a:buNone/>
            </a:pPr>
            <a:endParaRPr sz="24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200" b="0" i="0" u="none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  х²+4=0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lang="en-US" sz="20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 имеет два  действительных различных корня             </a:t>
            </a:r>
            <a:r>
              <a:rPr lang="en-US" sz="3200" b="0" i="0" u="none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</a:t>
            </a:r>
            <a:endParaRPr/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3" name="Google Shape;753;p88"/>
          <p:cNvSpPr/>
          <p:nvPr/>
        </p:nvSpPr>
        <p:spPr>
          <a:xfrm>
            <a:off x="4140200" y="1125537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54" name="Google Shape;754;p88"/>
          <p:cNvSpPr/>
          <p:nvPr/>
        </p:nvSpPr>
        <p:spPr>
          <a:xfrm>
            <a:off x="6516687" y="2708275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 dirty="0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  <p:sp>
        <p:nvSpPr>
          <p:cNvPr id="755" name="Google Shape;755;p88"/>
          <p:cNvSpPr/>
          <p:nvPr/>
        </p:nvSpPr>
        <p:spPr>
          <a:xfrm>
            <a:off x="7956550" y="4365625"/>
            <a:ext cx="936600" cy="863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250</a:t>
            </a:r>
            <a:endParaRPr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89"/>
          <p:cNvSpPr txBox="1">
            <a:spLocks noGrp="1"/>
          </p:cNvSpPr>
          <p:nvPr>
            <p:ph type="body" idx="1"/>
          </p:nvPr>
        </p:nvSpPr>
        <p:spPr>
          <a:xfrm>
            <a:off x="457200" y="404812"/>
            <a:ext cx="8229600" cy="56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Tahoma"/>
              <a:buNone/>
            </a:pP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</a:t>
            </a:r>
            <a:endParaRPr/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  <a:p>
            <a:pPr marL="342900" lvl="0" indent="-99059" algn="l" rtl="0">
              <a:spcBef>
                <a:spcPts val="640"/>
              </a:spcBef>
              <a:spcAft>
                <a:spcPts val="0"/>
              </a:spcAft>
              <a:buSzPts val="3840"/>
              <a:buFont typeface="Tahoma"/>
              <a:buNone/>
            </a:pPr>
            <a:endParaRPr sz="3200" b="0" i="0" u="none"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61" name="Google Shape;761;p89"/>
          <p:cNvSpPr txBox="1"/>
          <p:nvPr/>
        </p:nvSpPr>
        <p:spPr>
          <a:xfrm>
            <a:off x="1547812" y="1773237"/>
            <a:ext cx="7296000" cy="1646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ru-RU" sz="3200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Молодцы!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Вы</a:t>
            </a:r>
            <a:r>
              <a:rPr lang="en-US" sz="32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очень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хорошо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потрудились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</a:pP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самое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время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сосчитать</a:t>
            </a:r>
            <a:r>
              <a:rPr lang="en-US" sz="32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2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деньги</a:t>
            </a:r>
            <a:endParaRPr/>
          </a:p>
        </p:txBody>
      </p:sp>
      <p:pic>
        <p:nvPicPr>
          <p:cNvPr id="24578" name="Picture 2" descr="Картинки по запросу деньги картинки мульташные 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284" y="3357904"/>
            <a:ext cx="3207433" cy="32074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Составим схему решения задач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1.Анализ условия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2.Выделение главных ситуаций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3.Введение неизвестных величин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4.Установление зависимости между данными задачи и неизвестными величинами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	5.Составление уравнения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	6.Решение уравнения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 	7.Запись ответа</a:t>
            </a:r>
          </a:p>
          <a:p>
            <a:pPr algn="just">
              <a:lnSpc>
                <a:spcPct val="80000"/>
              </a:lnSpc>
            </a:pPr>
            <a:r>
              <a:rPr lang="ru-RU" sz="2000" dirty="0"/>
              <a:t>    </a:t>
            </a:r>
            <a:r>
              <a:rPr lang="ru-RU" sz="2200" dirty="0"/>
              <a:t>Если в уравнении дискриминант положителен, решениями задачи могут быть оба корня уравнения. Иногда бывает, что по смыслу задачи ей удовлетворяет лишь один из корней квадратного уравнения.</a:t>
            </a:r>
          </a:p>
          <a:p>
            <a:pPr>
              <a:buFont typeface="Wingdings" pitchFamily="2" charset="2"/>
              <a:buNone/>
            </a:pPr>
            <a:endParaRPr lang="ru-RU" sz="2200" dirty="0"/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74675" y="331788"/>
            <a:ext cx="8001000" cy="1160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Картинки по запросу участок земли  за городом  картинки 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92"/>
            <a:ext cx="9263309" cy="694256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строительство дачного домика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Участок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земли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которую нам выделили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имеет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прямоугольную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форму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сторона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метров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меньше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другой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Площадь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равна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98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0 м².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Най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периметр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узна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ть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сколько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штук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пеноблок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нам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понадобится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для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строительства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дачного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дом</a:t>
            </a:r>
            <a:r>
              <a:rPr lang="ru-RU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если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длина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одного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блока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метра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Цели урока:</a:t>
            </a:r>
            <a:endParaRPr/>
          </a:p>
        </p:txBody>
      </p:sp>
      <p:sp>
        <p:nvSpPr>
          <p:cNvPr id="578" name="Google Shape;578;p7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dirty="0" smtClean="0"/>
              <a:t>Закрепить умения решать квадратные уравнения. </a:t>
            </a:r>
            <a:r>
              <a:rPr lang="ru-RU" smtClean="0"/>
              <a:t>Обобщить умения решать   задачи с использованием алгоритмов решения квадратных уравнений.</a:t>
            </a:r>
            <a:r>
              <a:rPr lang="ru-RU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9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Решение:</a:t>
            </a:r>
            <a:endParaRPr/>
          </a:p>
        </p:txBody>
      </p:sp>
      <p:sp>
        <p:nvSpPr>
          <p:cNvPr id="784" name="Google Shape;784;p9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 м-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одна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другая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Х(х+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м² 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площадь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или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980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х²+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х-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980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D=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49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-(-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3920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3969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D&gt;0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уравнение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имеет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два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действительных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различных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корня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 28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x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=-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– 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не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удовлетворяет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смыслу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задачи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28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м-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одна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1)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28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+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7=35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–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другая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сторона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2) Р=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2(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28+35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)=1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26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3) 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26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=</a:t>
            </a:r>
            <a:r>
              <a:rPr lang="ru-RU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lang="en-US" sz="2000" b="0" i="0" u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2 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шт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блоков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понадобится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2400"/>
              <a:buFont typeface="Tahoma"/>
              <a:buNone/>
            </a:pPr>
            <a:r>
              <a:rPr lang="en-US" sz="2000" b="0" i="0" u="none" dirty="0" err="1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Ответ</a:t>
            </a:r>
            <a:r>
              <a:rPr lang="en-US" sz="2000" b="0" i="0" u="none" dirty="0"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4385" y="0"/>
            <a:ext cx="9345474" cy="6858000"/>
          </a:xfrm>
          <a:prstGeom prst="rect">
            <a:avLst/>
          </a:prstGeom>
          <a:noFill/>
        </p:spPr>
      </p:pic>
      <p:sp>
        <p:nvSpPr>
          <p:cNvPr id="789" name="Google Shape;789;p92"/>
          <p:cNvSpPr txBox="1">
            <a:spLocks noGrp="1"/>
          </p:cNvSpPr>
          <p:nvPr>
            <p:ph type="title"/>
          </p:nvPr>
        </p:nvSpPr>
        <p:spPr>
          <a:xfrm>
            <a:off x="250825" y="0"/>
            <a:ext cx="85914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 Black"/>
              <a:buNone/>
            </a:pPr>
            <a:r>
              <a:rPr lang="en-US" sz="40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en-US" sz="40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790" name="Google Shape;790;p92"/>
          <p:cNvSpPr txBox="1">
            <a:spLocks noGrp="1"/>
          </p:cNvSpPr>
          <p:nvPr>
            <p:ph type="body" idx="1"/>
          </p:nvPr>
        </p:nvSpPr>
        <p:spPr>
          <a:xfrm>
            <a:off x="838200" y="1392702"/>
            <a:ext cx="8007300" cy="470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139700">
              <a:spcBef>
                <a:spcPts val="0"/>
              </a:spcBef>
              <a:buSzPts val="3200"/>
              <a:buNone/>
            </a:pPr>
            <a:r>
              <a:rPr lang="ru-RU" sz="3600" dirty="0" smtClean="0"/>
              <a:t>  Два экскаватора, работая совместно, могут вырыть котлован за 48 ч. За какое время каждый из них может вырыть котлован, работая в отдельности, если первому нужно на40 ч больше, чем второму?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3200">
              <a:solidFill>
                <a:schemeClr val="l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6431" y="703385"/>
            <a:ext cx="6024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Нам нужна техника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38200" y="576775"/>
            <a:ext cx="8007300" cy="5519225"/>
          </a:xfrm>
        </p:spPr>
        <p:txBody>
          <a:bodyPr/>
          <a:lstStyle/>
          <a:p>
            <a:r>
              <a:rPr lang="ru-RU" dirty="0" smtClean="0"/>
              <a:t> Переведем часы в рабочие дни.</a:t>
            </a:r>
          </a:p>
          <a:p>
            <a:r>
              <a:rPr lang="ru-RU" dirty="0" smtClean="0"/>
              <a:t>48ч.=6 </a:t>
            </a:r>
            <a:r>
              <a:rPr lang="ru-RU" dirty="0" err="1" smtClean="0"/>
              <a:t>раб.дн</a:t>
            </a:r>
            <a:r>
              <a:rPr lang="ru-RU" dirty="0" smtClean="0"/>
              <a:t>. , 40ч=5 </a:t>
            </a:r>
            <a:r>
              <a:rPr lang="ru-RU" dirty="0" err="1" smtClean="0"/>
              <a:t>раб.дн</a:t>
            </a:r>
            <a:endParaRPr lang="ru-RU" dirty="0" smtClean="0"/>
          </a:p>
          <a:p>
            <a:r>
              <a:rPr lang="ru-RU" dirty="0" smtClean="0"/>
              <a:t>пусть производительность второго 1/</a:t>
            </a:r>
            <a:r>
              <a:rPr lang="ru-RU" dirty="0" err="1" smtClean="0"/>
              <a:t>x</a:t>
            </a:r>
            <a:r>
              <a:rPr lang="ru-RU" dirty="0" smtClean="0"/>
              <a:t>, тогда </a:t>
            </a:r>
            <a:r>
              <a:rPr lang="ru-RU" dirty="0" err="1" smtClean="0"/>
              <a:t>произ</a:t>
            </a:r>
            <a:r>
              <a:rPr lang="ru-RU" dirty="0" smtClean="0"/>
              <a:t>. первого 1/(x+5)</a:t>
            </a:r>
          </a:p>
          <a:p>
            <a:r>
              <a:rPr lang="ru-RU" dirty="0" smtClean="0"/>
              <a:t>6 * ((1/</a:t>
            </a:r>
            <a:r>
              <a:rPr lang="ru-RU" dirty="0" err="1" smtClean="0"/>
              <a:t>x</a:t>
            </a:r>
            <a:r>
              <a:rPr lang="ru-RU" dirty="0" smtClean="0"/>
              <a:t>) + (1/(x+5))=1 решаем, получаем уравнение</a:t>
            </a:r>
          </a:p>
          <a:p>
            <a:r>
              <a:rPr lang="ru-RU" dirty="0" smtClean="0"/>
              <a:t>x²-7x-30=0</a:t>
            </a:r>
          </a:p>
          <a:p>
            <a:r>
              <a:rPr lang="ru-RU" dirty="0" smtClean="0"/>
              <a:t>x=10 (второй корень &lt;0)</a:t>
            </a:r>
          </a:p>
          <a:p>
            <a:r>
              <a:rPr lang="ru-RU" dirty="0" smtClean="0"/>
              <a:t>второй может вырыть котлован за 10 </a:t>
            </a:r>
            <a:r>
              <a:rPr lang="ru-RU" dirty="0" err="1" smtClean="0"/>
              <a:t>раб.дн</a:t>
            </a:r>
            <a:r>
              <a:rPr lang="ru-RU" dirty="0" smtClean="0"/>
              <a:t>., первый за 10+5=15 </a:t>
            </a:r>
            <a:r>
              <a:rPr lang="ru-RU" dirty="0" err="1" smtClean="0"/>
              <a:t>раб.дн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желании можно перевести обратно в часы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6739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Пока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бульдозеры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роют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котлован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,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спеши</a:t>
            </a:r>
            <a:r>
              <a:rPr lang="ru-RU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м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купить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42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sz="3200" b="1" dirty="0" err="1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блок</a:t>
            </a:r>
            <a:r>
              <a:rPr lang="ru-RU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а</a:t>
            </a:r>
            <a:r>
              <a:rPr lang="en-US" sz="3200" b="1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93"/>
          <p:cNvSpPr/>
          <p:nvPr/>
        </p:nvSpPr>
        <p:spPr>
          <a:xfrm>
            <a:off x="3779837" y="4149725"/>
            <a:ext cx="3744900" cy="22320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98" name="Google Shape;798;p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631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3600"/>
              <a:buFont typeface="Arial"/>
              <a:buNone/>
            </a:pP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Куда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же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поехать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ru-RU" sz="3600" b="0" i="0" u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42</a:t>
            </a:r>
            <a:r>
              <a:rPr lang="en-US" sz="3600" b="0" i="0" u="none" dirty="0" smtClean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b="0" i="0" u="none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пеноблоками</a:t>
            </a:r>
            <a:r>
              <a:rPr lang="en-US" sz="3600" b="0" i="0" u="none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/>
          </a:p>
        </p:txBody>
      </p:sp>
      <p:sp>
        <p:nvSpPr>
          <p:cNvPr id="799" name="Google Shape;799;p93"/>
          <p:cNvSpPr txBox="1">
            <a:spLocks noGrp="1"/>
          </p:cNvSpPr>
          <p:nvPr>
            <p:ph type="body" idx="1"/>
          </p:nvPr>
        </p:nvSpPr>
        <p:spPr>
          <a:xfrm>
            <a:off x="457200" y="1252025"/>
            <a:ext cx="8229600" cy="541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нашего участка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севере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находится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В, а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востоке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заводами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нашего участка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 и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больше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В.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Какое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нам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проехать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чтобы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купить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блоки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заводе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А?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денег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мы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им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водителю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если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1км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просит</a:t>
            </a: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smtClean="0"/>
              <a:t>500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.?</a:t>
            </a:r>
            <a:r>
              <a:rPr lang="ru-RU" sz="24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В</a:t>
            </a:r>
            <a:endParaRPr sz="2400" b="1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93"/>
          <p:cNvSpPr txBox="1"/>
          <p:nvPr/>
        </p:nvSpPr>
        <p:spPr>
          <a:xfrm>
            <a:off x="3530991" y="6249987"/>
            <a:ext cx="13786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ru-RU" sz="3600" dirty="0" smtClean="0">
                <a:solidFill>
                  <a:schemeClr val="dk1"/>
                </a:solidFill>
                <a:latin typeface="Garamond"/>
                <a:sym typeface="Garamond"/>
              </a:rPr>
              <a:t>У</a:t>
            </a:r>
            <a:endParaRPr sz="3600"/>
          </a:p>
        </p:txBody>
      </p:sp>
      <p:sp>
        <p:nvSpPr>
          <p:cNvPr id="801" name="Google Shape;801;p93"/>
          <p:cNvSpPr txBox="1"/>
          <p:nvPr/>
        </p:nvSpPr>
        <p:spPr>
          <a:xfrm>
            <a:off x="7695029" y="6308725"/>
            <a:ext cx="3798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2800" b="1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А</a:t>
            </a:r>
            <a:endParaRPr sz="2800" b="1"/>
          </a:p>
        </p:txBody>
      </p:sp>
      <p:pic>
        <p:nvPicPr>
          <p:cNvPr id="802" name="Google Shape;802;p93" descr="j0336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20000">
            <a:off x="3542896" y="6287278"/>
            <a:ext cx="381799" cy="75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4" descr="Картинки по запросу задача про 2 завода строительных где делают блоки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4110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4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/>
          </a:p>
        </p:txBody>
      </p:sp>
      <p:sp>
        <p:nvSpPr>
          <p:cNvPr id="808" name="Google Shape;808;p94"/>
          <p:cNvSpPr txBox="1">
            <a:spLocks noGrp="1"/>
          </p:cNvSpPr>
          <p:nvPr>
            <p:ph type="body" idx="1"/>
          </p:nvPr>
        </p:nvSpPr>
        <p:spPr>
          <a:xfrm>
            <a:off x="457200" y="1341437"/>
            <a:ext cx="8229600" cy="47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х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между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заводами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теореме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Пифагора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)²=х²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=0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(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)²=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х-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r>
              <a:rPr lang="ru-RU" sz="1700" dirty="0" smtClean="0"/>
              <a:t>4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х=1</a:t>
            </a:r>
            <a:r>
              <a:rPr lang="ru-RU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х=</a:t>
            </a:r>
            <a:r>
              <a:rPr lang="ru-RU" sz="17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ru-RU" sz="1700" dirty="0" smtClean="0"/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&lt;0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удовлетворяет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смыслу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1)1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проехать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1700" dirty="0" smtClean="0"/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·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400=3200 ( </a:t>
            </a:r>
            <a:r>
              <a:rPr lang="ru-RU" sz="17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водителю</a:t>
            </a:r>
            <a:endParaRPr/>
          </a:p>
          <a:p>
            <a:pPr marL="342900" lvl="0" indent="-342900">
              <a:lnSpc>
                <a:spcPct val="80000"/>
              </a:lnSpc>
              <a:spcBef>
                <a:spcPts val="340"/>
              </a:spcBef>
              <a:buSzPts val="1190"/>
              <a:buNone/>
            </a:pPr>
            <a:r>
              <a:rPr lang="en-US" sz="1700" dirty="0" smtClean="0"/>
              <a:t> </a:t>
            </a: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endParaRPr sz="17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SzPts val="1190"/>
              <a:buNone/>
            </a:pP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17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7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км</a:t>
            </a:r>
            <a:r>
              <a:rPr lang="en-US" sz="17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ru-RU" sz="1700" dirty="0" smtClean="0"/>
              <a:t>3200 рублей</a:t>
            </a:r>
            <a:endParaRPr/>
          </a:p>
        </p:txBody>
      </p:sp>
      <p:sp>
        <p:nvSpPr>
          <p:cNvPr id="810" name="Google Shape;810;p94"/>
          <p:cNvSpPr/>
          <p:nvPr/>
        </p:nvSpPr>
        <p:spPr>
          <a:xfrm>
            <a:off x="6516687" y="2133600"/>
            <a:ext cx="2087700" cy="2448000"/>
          </a:xfrm>
          <a:prstGeom prst="rtTriangl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cxnSp>
        <p:nvCxnSpPr>
          <p:cNvPr id="811" name="Google Shape;811;p94"/>
          <p:cNvCxnSpPr/>
          <p:nvPr/>
        </p:nvCxnSpPr>
        <p:spPr>
          <a:xfrm>
            <a:off x="6516687" y="4292600"/>
            <a:ext cx="360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12" name="Google Shape;812;p94"/>
          <p:cNvCxnSpPr/>
          <p:nvPr/>
        </p:nvCxnSpPr>
        <p:spPr>
          <a:xfrm>
            <a:off x="6877050" y="4292600"/>
            <a:ext cx="0" cy="288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813" name="Google Shape;813;p94"/>
          <p:cNvSpPr txBox="1"/>
          <p:nvPr/>
        </p:nvSpPr>
        <p:spPr>
          <a:xfrm>
            <a:off x="6156325" y="1844675"/>
            <a:ext cx="3588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В</a:t>
            </a:r>
            <a:endParaRPr/>
          </a:p>
        </p:txBody>
      </p:sp>
      <p:sp>
        <p:nvSpPr>
          <p:cNvPr id="814" name="Google Shape;814;p94"/>
          <p:cNvSpPr txBox="1"/>
          <p:nvPr/>
        </p:nvSpPr>
        <p:spPr>
          <a:xfrm>
            <a:off x="8532812" y="4581525"/>
            <a:ext cx="360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1800"/>
              <a:buFont typeface="Garamond"/>
              <a:buNone/>
            </a:pPr>
            <a:r>
              <a:rPr lang="en-US" sz="1800" b="1" i="0" u="none">
                <a:solidFill>
                  <a:srgbClr val="800000"/>
                </a:solidFill>
                <a:latin typeface="Garamond"/>
                <a:ea typeface="Garamond"/>
                <a:cs typeface="Garamond"/>
                <a:sym typeface="Garamond"/>
              </a:rPr>
              <a:t>А</a:t>
            </a:r>
            <a:endParaRPr/>
          </a:p>
        </p:txBody>
      </p:sp>
      <p:sp>
        <p:nvSpPr>
          <p:cNvPr id="815" name="Google Shape;815;p94"/>
          <p:cNvSpPr txBox="1"/>
          <p:nvPr/>
        </p:nvSpPr>
        <p:spPr>
          <a:xfrm>
            <a:off x="6011862" y="4508500"/>
            <a:ext cx="7206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ru-RU" dirty="0" err="1" smtClean="0"/>
              <a:t>Уч-к</a:t>
            </a:r>
            <a:endParaRPr/>
          </a:p>
        </p:txBody>
      </p:sp>
      <p:sp>
        <p:nvSpPr>
          <p:cNvPr id="817" name="Google Shape;817;p94"/>
          <p:cNvSpPr txBox="1"/>
          <p:nvPr/>
        </p:nvSpPr>
        <p:spPr>
          <a:xfrm>
            <a:off x="7524750" y="2852737"/>
            <a:ext cx="4317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r>
              <a:rPr lang="en-US" sz="2000" b="0" i="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</a:t>
            </a:r>
            <a:endParaRPr/>
          </a:p>
        </p:txBody>
      </p:sp>
      <p:sp>
        <p:nvSpPr>
          <p:cNvPr id="818" name="Google Shape;818;p94"/>
          <p:cNvSpPr txBox="1"/>
          <p:nvPr/>
        </p:nvSpPr>
        <p:spPr>
          <a:xfrm>
            <a:off x="5867400" y="3141662"/>
            <a:ext cx="5763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Х-</a:t>
            </a:r>
            <a:r>
              <a:rPr lang="ru-RU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</a:t>
            </a:r>
            <a:endParaRPr/>
          </a:p>
        </p:txBody>
      </p:sp>
      <p:sp>
        <p:nvSpPr>
          <p:cNvPr id="819" name="Google Shape;819;p94"/>
          <p:cNvSpPr txBox="1"/>
          <p:nvPr/>
        </p:nvSpPr>
        <p:spPr>
          <a:xfrm>
            <a:off x="7164387" y="4652962"/>
            <a:ext cx="8637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None/>
            </a:pPr>
            <a:r>
              <a:rPr lang="en-US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Х-</a:t>
            </a:r>
            <a:r>
              <a:rPr lang="ru-RU" sz="1800" b="0" i="0" u="none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</a:t>
            </a:r>
            <a:endParaRPr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0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95"/>
          <p:cNvSpPr txBox="1">
            <a:spLocks noGrp="1"/>
          </p:cNvSpPr>
          <p:nvPr>
            <p:ph type="body" idx="1"/>
          </p:nvPr>
        </p:nvSpPr>
        <p:spPr>
          <a:xfrm>
            <a:off x="457200" y="115887"/>
            <a:ext cx="8218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Тебе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купить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dirty="0" smtClean="0"/>
              <a:t>42</a:t>
            </a:r>
            <a:r>
              <a:rPr lang="en-US" sz="20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пеноблок</a:t>
            </a:r>
            <a:r>
              <a:rPr lang="ru-RU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en-US" sz="20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одного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трех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поставщиков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завода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А.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Цены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условия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доставки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приведены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таблице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Сколько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у.е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дешевую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покупку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 </a:t>
            </a:r>
            <a:r>
              <a:rPr lang="en-US" sz="2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доставкой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54000" algn="l" rtl="0"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25" name="Google Shape;825;p95"/>
          <p:cNvGraphicFramePr/>
          <p:nvPr/>
        </p:nvGraphicFramePr>
        <p:xfrm>
          <a:off x="900112" y="2205037"/>
          <a:ext cx="7715225" cy="4537050"/>
        </p:xfrm>
        <a:graphic>
          <a:graphicData uri="http://schemas.openxmlformats.org/drawingml/2006/table">
            <a:tbl>
              <a:tblPr>
                <a:noFill/>
                <a:tableStyleId>{9AB30DF6-A89C-424C-8A5B-22825F3E98A0}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Поставщик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пеноблоков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(руб.за 1 шт.)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Стоимость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доставки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(руб)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Дополнительные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условия доставки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1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</a:t>
                      </a:r>
                      <a:r>
                        <a:rPr lang="en-US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r>
                        <a:rPr lang="ru-RU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ru-RU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r>
                        <a:rPr lang="en-US" sz="2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2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120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заказе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товара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сумму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свыше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en-US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доставка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3</a:t>
                      </a:r>
                      <a:endParaRPr/>
                    </a:p>
                  </a:txBody>
                  <a:tcPr marL="0" marR="0" marT="0" marB="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110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</a:t>
                      </a:r>
                      <a:endParaRPr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При</a:t>
                      </a:r>
                      <a:r>
                        <a:rPr lang="en-US" sz="2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заказе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товара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сумму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свыше</a:t>
                      </a:r>
                      <a:r>
                        <a:rPr lang="ru-RU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5</a:t>
                      </a:r>
                      <a:r>
                        <a:rPr lang="en-US" sz="1600" b="0" i="0" u="none" dirty="0" smtClean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доставка</a:t>
                      </a:r>
                      <a:r>
                        <a:rPr lang="en-US" sz="1600" b="0" i="0" u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бесплатная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96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Решение</a:t>
            </a:r>
            <a:endParaRPr/>
          </a:p>
        </p:txBody>
      </p:sp>
      <p:sp>
        <p:nvSpPr>
          <p:cNvPr id="831" name="Google Shape;831;p96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•10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00=</a:t>
            </a:r>
            <a:r>
              <a:rPr lang="ru-RU" sz="2400" u="sng" dirty="0" smtClean="0"/>
              <a:t>521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0(</a:t>
            </a:r>
            <a:r>
              <a:rPr lang="ru-RU" sz="2400" dirty="0" smtClean="0"/>
              <a:t>руб.)</a:t>
            </a:r>
            <a:r>
              <a:rPr lang="en-US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•120=</a:t>
            </a:r>
            <a:r>
              <a:rPr lang="ru-RU" sz="2400" u="sng" dirty="0" smtClean="0"/>
              <a:t>504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руб.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dirty="0" smtClean="0"/>
              <a:t>504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0&gt;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бесплатная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2400" dirty="0" smtClean="0"/>
              <a:t>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•110=</a:t>
            </a:r>
            <a:r>
              <a:rPr lang="ru-RU" sz="2400" dirty="0" smtClean="0"/>
              <a:t>462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0(</a:t>
            </a:r>
            <a:r>
              <a:rPr lang="ru-RU" sz="24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4620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значит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платим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доставку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462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0+</a:t>
            </a:r>
            <a:r>
              <a:rPr lang="ru-RU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00=</a:t>
            </a:r>
            <a:r>
              <a:rPr lang="ru-RU" sz="2400" u="sng" dirty="0" smtClean="0"/>
              <a:t>512</a:t>
            </a:r>
            <a:r>
              <a:rPr lang="en-US" sz="2400" b="0" i="0" u="sng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400" dirty="0" err="1" smtClean="0"/>
              <a:t>руб</a:t>
            </a:r>
            <a:r>
              <a:rPr lang="en-US" sz="24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.)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нужно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заплатить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 </a:t>
            </a:r>
            <a:r>
              <a:rPr lang="en-US" sz="24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поставщику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571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lvl="0" indent="-571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960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Ответ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800" b="0" i="0" u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5040 </a:t>
            </a:r>
            <a:r>
              <a:rPr lang="ru-RU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.,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покупаем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пеноблоки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второго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поставщика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571500" lvl="0" indent="-438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9550" algn="l" rtl="0"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97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65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ru-RU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Посмотрите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какой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замечательный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дом</a:t>
            </a:r>
            <a:r>
              <a:rPr lang="ru-RU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ик</a:t>
            </a:r>
            <a:r>
              <a:rPr lang="en-US" sz="3200" b="1" i="0" u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мы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смогли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сегодня</a:t>
            </a:r>
            <a:r>
              <a:rPr lang="en-US" sz="3200" b="1" i="0" u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0" u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построить</a:t>
            </a:r>
            <a:endParaRPr/>
          </a:p>
        </p:txBody>
      </p:sp>
      <p:pic>
        <p:nvPicPr>
          <p:cNvPr id="8194" name="Picture 2" descr="Картинки по запросу дом картинки мультяшные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4880" y="2423526"/>
            <a:ext cx="3530160" cy="31445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98"/>
          <p:cNvSpPr txBox="1">
            <a:spLocks noGrp="1"/>
          </p:cNvSpPr>
          <p:nvPr>
            <p:ph type="title"/>
          </p:nvPr>
        </p:nvSpPr>
        <p:spPr>
          <a:xfrm>
            <a:off x="457200" y="122237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900"/>
              <a:buFont typeface="Arial"/>
              <a:buNone/>
            </a:pPr>
            <a:r>
              <a:rPr lang="en-US" sz="39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Ответьте на вопросы</a:t>
            </a:r>
            <a:endParaRPr/>
          </a:p>
        </p:txBody>
      </p:sp>
      <p:sp>
        <p:nvSpPr>
          <p:cNvPr id="844" name="Google Shape;844;p98"/>
          <p:cNvSpPr txBox="1">
            <a:spLocks noGrp="1"/>
          </p:cNvSpPr>
          <p:nvPr>
            <p:ph type="body" idx="1"/>
          </p:nvPr>
        </p:nvSpPr>
        <p:spPr>
          <a:xfrm>
            <a:off x="457200" y="1719262"/>
            <a:ext cx="8229600" cy="4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Понравился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вам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Что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нового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узнали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уроке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Char char="●"/>
            </a:pP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Кто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ученых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древности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занимался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поиском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решений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квадратных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уравнений</a:t>
            </a:r>
            <a:r>
              <a:rPr lang="en-US" sz="3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marL="342900" lvl="0" indent="-209550" algn="l" rtl="0">
              <a:spcBef>
                <a:spcPts val="600"/>
              </a:spcBef>
              <a:spcAft>
                <a:spcPts val="0"/>
              </a:spcAft>
              <a:buSzPts val="2100"/>
              <a:buNone/>
            </a:pPr>
            <a:endParaRPr sz="3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Математика отражает развитие человеческой мысли, интеллекта. А когда люди научились решать квадратные уравнения?</a:t>
            </a:r>
          </a:p>
          <a:p>
            <a:r>
              <a:rPr lang="ru-RU" sz="2400" dirty="0" smtClean="0"/>
              <a:t>Необходимость решать квадратные уравнения была вызвана потребностью решать задачи, связанные с нахождением площадей земельных участков, с земляными работами военного характера, а также с развитием астрономии и математики. Квадратные уравнения умели решать около 2000 лет до н.э. вавилоняне.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6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Самим составить задачи, которые решаются с помощью КВУР.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спасибо за ур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34900"/>
            <a:ext cx="8918917" cy="610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8194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Штифель (1486 – 1567, Германия)  </a:t>
            </a:r>
            <a:r>
              <a:rPr lang="ru-RU" sz="2000" smtClean="0">
                <a:latin typeface="Times New Roman" pitchFamily="18" charset="0"/>
              </a:rPr>
              <a:t>в 1544 году сформировал общее правило решения квадратных уравнений, приведённых  к</a:t>
            </a:r>
            <a:r>
              <a:rPr lang="ru-RU" sz="2000" b="1" i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 единому каноническому виду  </a:t>
            </a:r>
            <a:r>
              <a:rPr lang="ru-RU" sz="2000" b="1" i="1" smtClean="0">
                <a:latin typeface="Times New Roman" pitchFamily="18" charset="0"/>
              </a:rPr>
              <a:t>х</a:t>
            </a:r>
            <a:r>
              <a:rPr lang="ru-RU" sz="2000" b="1" i="1" baseline="30000" smtClean="0">
                <a:latin typeface="Times New Roman" pitchFamily="18" charset="0"/>
              </a:rPr>
              <a:t>2</a:t>
            </a:r>
            <a:r>
              <a:rPr lang="ru-RU" sz="2000" b="1" i="1" smtClean="0">
                <a:latin typeface="Times New Roman" pitchFamily="18" charset="0"/>
              </a:rPr>
              <a:t> + </a:t>
            </a:r>
            <a:r>
              <a:rPr lang="en-US" sz="2000" b="1" i="1" smtClean="0">
                <a:latin typeface="Times New Roman" pitchFamily="18" charset="0"/>
              </a:rPr>
              <a:t>b x</a:t>
            </a:r>
            <a:r>
              <a:rPr lang="ru-RU" sz="2000" b="1" i="1" smtClean="0">
                <a:latin typeface="Times New Roman" pitchFamily="18" charset="0"/>
              </a:rPr>
              <a:t> = </a:t>
            </a:r>
            <a:r>
              <a:rPr lang="en-US" sz="2000" b="1" i="1" smtClean="0">
                <a:latin typeface="Times New Roman" pitchFamily="18" charset="0"/>
              </a:rPr>
              <a:t>c </a:t>
            </a:r>
            <a:r>
              <a:rPr lang="ru-RU" sz="2000" smtClean="0">
                <a:latin typeface="Times New Roman" pitchFamily="18" charset="0"/>
              </a:rPr>
              <a:t>при всевозможных комбинациях знаков и коэффициентов </a:t>
            </a:r>
            <a:r>
              <a:rPr lang="en-US" sz="2000" i="1" smtClean="0">
                <a:latin typeface="Times New Roman" pitchFamily="18" charset="0"/>
              </a:rPr>
              <a:t>b</a:t>
            </a:r>
            <a:r>
              <a:rPr lang="ru-RU" sz="2000" i="1" smtClean="0">
                <a:latin typeface="Times New Roman" pitchFamily="18" charset="0"/>
              </a:rPr>
              <a:t>  и  </a:t>
            </a:r>
            <a:r>
              <a:rPr lang="en-US" sz="2000" i="1" smtClean="0">
                <a:latin typeface="Times New Roman" pitchFamily="18" charset="0"/>
              </a:rPr>
              <a:t>c</a:t>
            </a:r>
            <a:r>
              <a:rPr lang="ru-RU" sz="2000" smtClean="0">
                <a:latin typeface="Times New Roman" pitchFamily="18" charset="0"/>
              </a:rPr>
              <a:t>.</a:t>
            </a:r>
            <a:endParaRPr lang="ru-RU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Франсуа Виет (1540 – 1603, Франция)</a:t>
            </a:r>
            <a:r>
              <a:rPr lang="ru-RU" sz="2000" smtClean="0">
                <a:latin typeface="Times New Roman" pitchFamily="18" charset="0"/>
              </a:rPr>
              <a:t> вывел формулы решения квадратного уравнения в </a:t>
            </a:r>
            <a:r>
              <a:rPr lang="ru-RU" sz="2000" smtClean="0">
                <a:latin typeface="Arial Rounded MT Bold" pitchFamily="34" charset="0"/>
              </a:rPr>
              <a:t>общем</a:t>
            </a:r>
            <a:r>
              <a:rPr lang="ru-RU" sz="2000" smtClean="0">
                <a:latin typeface="Times New Roman" pitchFamily="18" charset="0"/>
              </a:rPr>
              <a:t> виде, однако он  признавал только положительные числа.</a:t>
            </a:r>
            <a:endParaRPr lang="ru-RU" sz="2000" b="1" i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000" b="1" i="1" smtClean="0">
                <a:latin typeface="Times New Roman" pitchFamily="18" charset="0"/>
              </a:rPr>
              <a:t>Итальянские учёные Тарталья (1500-1557), Кардано (1501-1576), Бомбелли</a:t>
            </a: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</a:rPr>
              <a:t>(1526-1572)</a:t>
            </a:r>
            <a:r>
              <a:rPr lang="ru-RU" sz="2000" smtClean="0">
                <a:latin typeface="Times New Roman" pitchFamily="18" charset="0"/>
              </a:rPr>
              <a:t> среди первых в </a:t>
            </a:r>
            <a:r>
              <a:rPr lang="en-US" sz="2000" smtClean="0">
                <a:latin typeface="Times New Roman" pitchFamily="18" charset="0"/>
              </a:rPr>
              <a:t>XVI</a:t>
            </a:r>
            <a:r>
              <a:rPr lang="ru-RU" sz="2000" smtClean="0">
                <a:latin typeface="Times New Roman" pitchFamily="18" charset="0"/>
              </a:rPr>
              <a:t> веке учитывают, помимо положительных, и отрицательные корни.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В </a:t>
            </a:r>
            <a:r>
              <a:rPr lang="en-US" sz="2000" smtClean="0">
                <a:latin typeface="Times New Roman" pitchFamily="18" charset="0"/>
              </a:rPr>
              <a:t>XVII</a:t>
            </a:r>
            <a:r>
              <a:rPr lang="ru-RU" sz="2000" smtClean="0">
                <a:latin typeface="Times New Roman" pitchFamily="18" charset="0"/>
              </a:rPr>
              <a:t> веке благодаря трудам </a:t>
            </a:r>
            <a:r>
              <a:rPr lang="ru-RU" sz="2000" b="1" i="1" smtClean="0">
                <a:latin typeface="Times New Roman" pitchFamily="18" charset="0"/>
              </a:rPr>
              <a:t>Жирара (1595-1632, Голландия), Декарта (1596-1650, Франция), Ньютона (1643-1727, Англия)</a:t>
            </a:r>
            <a:r>
              <a:rPr lang="ru-RU" sz="2000" smtClean="0">
                <a:latin typeface="Times New Roman" pitchFamily="18" charset="0"/>
              </a:rPr>
              <a:t> и других учёных, способ решения квадратных уравнений принимает современный вид.</a:t>
            </a:r>
          </a:p>
        </p:txBody>
      </p:sp>
      <p:pic>
        <p:nvPicPr>
          <p:cNvPr id="15363" name="Picture 4" descr="Dekar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066800"/>
            <a:ext cx="949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Vie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066800"/>
            <a:ext cx="10810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0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1066800"/>
            <a:ext cx="8382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8" descr="0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066800"/>
            <a:ext cx="914400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28600" y="1066800"/>
            <a:ext cx="990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04800" y="1143000"/>
            <a:ext cx="819150" cy="1374775"/>
            <a:chOff x="179" y="706"/>
            <a:chExt cx="516" cy="866"/>
          </a:xfrm>
        </p:grpSpPr>
        <p:pic>
          <p:nvPicPr>
            <p:cNvPr id="15386" name="Picture 11" descr="Diophantus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9" y="706"/>
              <a:ext cx="516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7" name="Text Box 12"/>
            <p:cNvSpPr txBox="1">
              <a:spLocks noChangeArrowheads="1"/>
            </p:cNvSpPr>
            <p:nvPr/>
          </p:nvSpPr>
          <p:spPr bwMode="auto">
            <a:xfrm>
              <a:off x="213" y="1321"/>
              <a:ext cx="45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800">
                  <a:latin typeface="Arial" charset="0"/>
                </a:rPr>
                <a:t>Диофант</a:t>
              </a:r>
            </a:p>
            <a:p>
              <a:pPr>
                <a:spcBef>
                  <a:spcPct val="50000"/>
                </a:spcBef>
              </a:pPr>
              <a:r>
                <a:rPr lang="en-US" sz="800">
                  <a:latin typeface="Arial" charset="0"/>
                </a:rPr>
                <a:t>IV </a:t>
              </a:r>
              <a:r>
                <a:rPr lang="ru-RU" sz="800">
                  <a:latin typeface="Arial" charset="0"/>
                </a:rPr>
                <a:t>в. н.э.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036763" y="1066800"/>
            <a:ext cx="993775" cy="1430338"/>
            <a:chOff x="1133" y="240"/>
            <a:chExt cx="858" cy="1262"/>
          </a:xfrm>
        </p:grpSpPr>
        <p:sp>
          <p:nvSpPr>
            <p:cNvPr id="15383" name="Rectangle 15"/>
            <p:cNvSpPr>
              <a:spLocks noChangeArrowheads="1"/>
            </p:cNvSpPr>
            <p:nvPr/>
          </p:nvSpPr>
          <p:spPr bwMode="auto">
            <a:xfrm>
              <a:off x="1152" y="240"/>
              <a:ext cx="816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latin typeface="Arial" charset="0"/>
              </a:endParaRPr>
            </a:p>
          </p:txBody>
        </p:sp>
        <p:pic>
          <p:nvPicPr>
            <p:cNvPr id="15384" name="Picture 16" descr="image002"/>
            <p:cNvPicPr>
              <a:picLocks noChangeAspect="1" noChangeArrowheads="1"/>
            </p:cNvPicPr>
            <p:nvPr/>
          </p:nvPicPr>
          <p:blipFill>
            <a:blip r:embed="rId8">
              <a:lum bright="18000"/>
            </a:blip>
            <a:srcRect/>
            <a:stretch>
              <a:fillRect/>
            </a:stretch>
          </p:blipFill>
          <p:spPr bwMode="auto">
            <a:xfrm>
              <a:off x="1248" y="288"/>
              <a:ext cx="67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5" name="Text Box 17"/>
            <p:cNvSpPr txBox="1">
              <a:spLocks noChangeArrowheads="1"/>
            </p:cNvSpPr>
            <p:nvPr/>
          </p:nvSpPr>
          <p:spPr bwMode="auto">
            <a:xfrm>
              <a:off x="1133" y="1152"/>
              <a:ext cx="858" cy="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000">
                  <a:latin typeface="Arial" charset="0"/>
                </a:rPr>
                <a:t>Л. Фибоначчи</a:t>
              </a:r>
            </a:p>
            <a:p>
              <a:pPr algn="ctr"/>
              <a:r>
                <a:rPr lang="en-US" sz="1000">
                  <a:latin typeface="Arial" charset="0"/>
                </a:rPr>
                <a:t>XIII </a:t>
              </a:r>
              <a:r>
                <a:rPr lang="ru-RU" sz="1000">
                  <a:latin typeface="Arial" charset="0"/>
                </a:rPr>
                <a:t>век н.э.</a:t>
              </a:r>
            </a:p>
          </p:txBody>
        </p:sp>
      </p:grpSp>
      <p:sp>
        <p:nvSpPr>
          <p:cNvPr id="15370" name="Text Box 19"/>
          <p:cNvSpPr txBox="1">
            <a:spLocks noChangeArrowheads="1"/>
          </p:cNvSpPr>
          <p:nvPr/>
        </p:nvSpPr>
        <p:spPr bwMode="auto">
          <a:xfrm>
            <a:off x="304800" y="228600"/>
            <a:ext cx="8610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 i="1">
                <a:solidFill>
                  <a:srgbClr val="FF0000"/>
                </a:solidFill>
                <a:latin typeface="Monotype Corsiva" pitchFamily="66" charset="0"/>
              </a:rPr>
              <a:t>Эти ученые внесли достойный вклад в развитие теории                                                                    решения квадратных уравнений</a:t>
            </a:r>
            <a:r>
              <a:rPr lang="ru-RU" sz="2800" b="1" i="1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2800" b="1" i="1">
              <a:latin typeface="Arial" charset="0"/>
            </a:endParaRP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620000" y="1066800"/>
            <a:ext cx="990600" cy="1371600"/>
            <a:chOff x="1344" y="2736"/>
            <a:chExt cx="864" cy="1200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1344" y="2736"/>
              <a:ext cx="864" cy="1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endParaRPr lang="ru-RU" sz="1200">
                <a:latin typeface="Arial" charset="0"/>
              </a:endParaRPr>
            </a:p>
            <a:p>
              <a:pPr algn="ctr"/>
              <a:r>
                <a:rPr lang="ru-RU" sz="900">
                  <a:latin typeface="Arial" charset="0"/>
                </a:rPr>
                <a:t>И.Ньютон</a:t>
              </a:r>
            </a:p>
            <a:p>
              <a:pPr algn="ctr"/>
              <a:r>
                <a:rPr lang="ru-RU" sz="900">
                  <a:latin typeface="Arial" charset="0"/>
                </a:rPr>
                <a:t>1643-1727</a:t>
              </a:r>
            </a:p>
          </p:txBody>
        </p:sp>
        <p:pic>
          <p:nvPicPr>
            <p:cNvPr id="15382" name="Picture 22" descr="Ньютон"/>
            <p:cNvPicPr>
              <a:picLocks noChangeAspect="1" noChangeArrowheads="1"/>
            </p:cNvPicPr>
            <p:nvPr/>
          </p:nvPicPr>
          <p:blipFill>
            <a:blip r:embed="rId9">
              <a:lum bright="12000"/>
            </a:blip>
            <a:srcRect/>
            <a:stretch>
              <a:fillRect/>
            </a:stretch>
          </p:blipFill>
          <p:spPr bwMode="auto">
            <a:xfrm flipH="1">
              <a:off x="1392" y="2784"/>
              <a:ext cx="76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800600" y="1066800"/>
            <a:ext cx="896938" cy="1377950"/>
            <a:chOff x="624" y="1488"/>
            <a:chExt cx="822" cy="1109"/>
          </a:xfrm>
        </p:grpSpPr>
        <p:sp>
          <p:nvSpPr>
            <p:cNvPr id="15378" name="Rectangle 25"/>
            <p:cNvSpPr>
              <a:spLocks noChangeArrowheads="1"/>
            </p:cNvSpPr>
            <p:nvPr/>
          </p:nvSpPr>
          <p:spPr bwMode="auto">
            <a:xfrm>
              <a:off x="624" y="1488"/>
              <a:ext cx="768" cy="11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>
                  <a:latin typeface="Arial" charset="0"/>
                </a:rPr>
                <a:t>т</a:t>
              </a:r>
            </a:p>
          </p:txBody>
        </p:sp>
        <p:pic>
          <p:nvPicPr>
            <p:cNvPr id="15379" name="Picture 26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2" y="1536"/>
              <a:ext cx="682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 Box 28"/>
            <p:cNvSpPr txBox="1">
              <a:spLocks noChangeArrowheads="1"/>
            </p:cNvSpPr>
            <p:nvPr/>
          </p:nvSpPr>
          <p:spPr bwMode="auto">
            <a:xfrm>
              <a:off x="768" y="2400"/>
              <a:ext cx="6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000">
                  <a:latin typeface="Arial" charset="0"/>
                </a:rPr>
                <a:t>Тарталья</a:t>
              </a: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971800" y="1066800"/>
            <a:ext cx="990600" cy="1371600"/>
            <a:chOff x="144" y="1584"/>
            <a:chExt cx="576" cy="912"/>
          </a:xfrm>
        </p:grpSpPr>
        <p:sp>
          <p:nvSpPr>
            <p:cNvPr id="15374" name="Rectangle 24"/>
            <p:cNvSpPr>
              <a:spLocks noChangeArrowheads="1"/>
            </p:cNvSpPr>
            <p:nvPr/>
          </p:nvSpPr>
          <p:spPr bwMode="auto">
            <a:xfrm>
              <a:off x="144" y="1584"/>
              <a:ext cx="576" cy="9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ru-RU" sz="1000" i="1">
                <a:latin typeface="Arial" charset="0"/>
              </a:endParaRPr>
            </a:p>
          </p:txBody>
        </p: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192" y="1584"/>
              <a:ext cx="499" cy="903"/>
              <a:chOff x="192" y="1632"/>
              <a:chExt cx="499" cy="903"/>
            </a:xfrm>
          </p:grpSpPr>
          <p:pic>
            <p:nvPicPr>
              <p:cNvPr id="15376" name="Picture 26" descr="М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192" y="1632"/>
                <a:ext cx="493" cy="6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7" name="Text Box 27"/>
              <p:cNvSpPr txBox="1">
                <a:spLocks noChangeArrowheads="1"/>
              </p:cNvSpPr>
              <p:nvPr/>
            </p:nvSpPr>
            <p:spPr bwMode="auto">
              <a:xfrm>
                <a:off x="192" y="2272"/>
                <a:ext cx="499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ru-RU" sz="1000" i="1">
                    <a:latin typeface="Arial" charset="0"/>
                  </a:rPr>
                  <a:t>Штифель</a:t>
                </a:r>
              </a:p>
              <a:p>
                <a:pPr eaLnBrk="0" hangingPunct="0"/>
                <a:r>
                  <a:rPr lang="ru-RU" sz="1000" i="1">
                    <a:latin typeface="Arial" charset="0"/>
                  </a:rPr>
                  <a:t>1486-1567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наши Казанские ученые-математики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00200"/>
            <a:ext cx="675800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Большой вклад в теорию решения уравнений внесли казанские ученые-математики. Николай </a:t>
            </a:r>
            <a:r>
              <a:rPr lang="ru-RU" dirty="0" err="1" smtClean="0"/>
              <a:t>Григорььевич</a:t>
            </a:r>
            <a:r>
              <a:rPr lang="ru-RU" dirty="0" smtClean="0"/>
              <a:t> Чеботарев (1894-1947 )в казанский период жизни и научной деятельности создал казанскую алгебраическую школу. Он и его ученики работали над теориями алгебраических чисел, распределением корней, теориями алгебраических функций. </a:t>
            </a:r>
          </a:p>
          <a:p>
            <a:r>
              <a:rPr lang="ru-RU" dirty="0" smtClean="0"/>
              <a:t>Николай </a:t>
            </a:r>
            <a:r>
              <a:rPr lang="ru-RU" dirty="0" err="1" smtClean="0"/>
              <a:t>Гурьевич</a:t>
            </a:r>
            <a:r>
              <a:rPr lang="ru-RU" dirty="0" smtClean="0"/>
              <a:t> (06.12.1902 – 17.10.1959)</a:t>
            </a:r>
            <a:r>
              <a:rPr lang="ru-RU" dirty="0" err="1" smtClean="0"/>
              <a:t>Четаев</a:t>
            </a:r>
            <a:r>
              <a:rPr lang="ru-RU" dirty="0" smtClean="0"/>
              <a:t> работал над проблемами устойчивости движения, аэродинамикой и качественными методами решения </a:t>
            </a:r>
            <a:r>
              <a:rPr lang="ru-RU" dirty="0" err="1" smtClean="0"/>
              <a:t>дифференциональных</a:t>
            </a:r>
            <a:r>
              <a:rPr lang="ru-RU" dirty="0" smtClean="0"/>
              <a:t> уравнений. </a:t>
            </a:r>
            <a:endParaRPr lang="ru-RU" dirty="0"/>
          </a:p>
        </p:txBody>
      </p:sp>
      <p:pic>
        <p:nvPicPr>
          <p:cNvPr id="1026" name="Picture 2" descr="фото Чеботарев Николай Григорь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1428750" cy="1990725"/>
          </a:xfrm>
          <a:prstGeom prst="rect">
            <a:avLst/>
          </a:prstGeom>
          <a:noFill/>
        </p:spPr>
      </p:pic>
      <p:pic>
        <p:nvPicPr>
          <p:cNvPr id="1028" name="Picture 4" descr="http://sm.evg-rumjantsev.ru/img22/cheta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466850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-1"/>
            <a:ext cx="9215168" cy="6858001"/>
          </a:xfrm>
          <a:prstGeom prst="rect">
            <a:avLst/>
          </a:prstGeom>
          <a:noFill/>
        </p:spPr>
      </p:pic>
      <p:sp>
        <p:nvSpPr>
          <p:cNvPr id="583" name="Google Shape;583;p76"/>
          <p:cNvSpPr txBox="1">
            <a:spLocks noGrp="1"/>
          </p:cNvSpPr>
          <p:nvPr>
            <p:ph type="title"/>
          </p:nvPr>
        </p:nvSpPr>
        <p:spPr>
          <a:xfrm>
            <a:off x="0" y="692150"/>
            <a:ext cx="8229600" cy="53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Tahoma"/>
              <a:buNone/>
            </a:pPr>
            <a:r>
              <a:rPr lang="en-US" sz="4400" b="0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каждое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правильно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выполненное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задание</a:t>
            </a:r>
            <a:r>
              <a:rPr lang="en-US" sz="4400" b="1" i="0" u="none" dirty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4400" b="1" i="0" u="none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мы получим </a:t>
            </a:r>
            <a:r>
              <a:rPr lang="en-US" sz="4400" b="1" i="0" u="none" dirty="0" smtClean="0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1" i="0" u="none" dirty="0" err="1">
                <a:solidFill>
                  <a:schemeClr val="l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деньги</a:t>
            </a:r>
            <a:endParaRPr b="1"/>
          </a:p>
        </p:txBody>
      </p:sp>
      <p:sp>
        <p:nvSpPr>
          <p:cNvPr id="584" name="Google Shape;584;p76"/>
          <p:cNvSpPr/>
          <p:nvPr/>
        </p:nvSpPr>
        <p:spPr>
          <a:xfrm>
            <a:off x="4427537" y="5013325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85" name="Google Shape;585;p76"/>
          <p:cNvSpPr/>
          <p:nvPr/>
        </p:nvSpPr>
        <p:spPr>
          <a:xfrm>
            <a:off x="4859337" y="48688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86" name="Google Shape;586;p76"/>
          <p:cNvSpPr/>
          <p:nvPr/>
        </p:nvSpPr>
        <p:spPr>
          <a:xfrm>
            <a:off x="4932362" y="51577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87" name="Google Shape;587;p76"/>
          <p:cNvSpPr/>
          <p:nvPr/>
        </p:nvSpPr>
        <p:spPr>
          <a:xfrm>
            <a:off x="5364162" y="5013325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140</a:t>
            </a:r>
            <a:endParaRPr/>
          </a:p>
        </p:txBody>
      </p:sp>
      <p:sp>
        <p:nvSpPr>
          <p:cNvPr id="588" name="Google Shape;588;p76"/>
          <p:cNvSpPr/>
          <p:nvPr/>
        </p:nvSpPr>
        <p:spPr>
          <a:xfrm>
            <a:off x="5292725" y="53736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89" name="Google Shape;589;p76"/>
          <p:cNvSpPr/>
          <p:nvPr/>
        </p:nvSpPr>
        <p:spPr>
          <a:xfrm>
            <a:off x="4859337" y="55165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90" name="Google Shape;590;p76"/>
          <p:cNvSpPr/>
          <p:nvPr/>
        </p:nvSpPr>
        <p:spPr>
          <a:xfrm>
            <a:off x="4500562" y="5373687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150</a:t>
            </a:r>
            <a:endParaRPr/>
          </a:p>
        </p:txBody>
      </p:sp>
      <p:sp>
        <p:nvSpPr>
          <p:cNvPr id="591" name="Google Shape;591;p76"/>
          <p:cNvSpPr/>
          <p:nvPr/>
        </p:nvSpPr>
        <p:spPr>
          <a:xfrm>
            <a:off x="5795962" y="5516562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sp>
        <p:nvSpPr>
          <p:cNvPr id="592" name="Google Shape;592;p76"/>
          <p:cNvSpPr/>
          <p:nvPr/>
        </p:nvSpPr>
        <p:spPr>
          <a:xfrm>
            <a:off x="5364162" y="5734050"/>
            <a:ext cx="431700" cy="4317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aramond"/>
              <a:buNone/>
            </a:pPr>
            <a:r>
              <a:rPr lang="en-US" sz="1800" b="0" i="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200</a:t>
            </a:r>
            <a:endParaRPr/>
          </a:p>
        </p:txBody>
      </p:sp>
      <p:pic>
        <p:nvPicPr>
          <p:cNvPr id="594" name="Google Shape;594;p76" descr="MCj0439825000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812" y="765175"/>
            <a:ext cx="1806575" cy="180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Актуализация теоретических знаний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В каком случае уравнение</a:t>
            </a:r>
          </a:p>
          <a:p>
            <a:pPr>
              <a:buNone/>
            </a:pPr>
            <a:r>
              <a:rPr lang="ru-RU" dirty="0" smtClean="0"/>
              <a:t>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+ с = 0 называется квадратным?</a:t>
            </a:r>
            <a:endParaRPr lang="ru-RU" dirty="0"/>
          </a:p>
        </p:txBody>
      </p:sp>
      <p:sp>
        <p:nvSpPr>
          <p:cNvPr id="4" name="Google Shape;658;p79"/>
          <p:cNvSpPr/>
          <p:nvPr/>
        </p:nvSpPr>
        <p:spPr>
          <a:xfrm>
            <a:off x="6217846" y="3278407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2. Как называются уравнения</a:t>
            </a:r>
          </a:p>
          <a:p>
            <a:pPr>
              <a:buNone/>
            </a:pPr>
            <a:r>
              <a:rPr lang="ru-RU" dirty="0" smtClean="0"/>
              <a:t>ах</a:t>
            </a:r>
            <a:r>
              <a:rPr lang="ru-RU" baseline="30000" dirty="0" smtClean="0"/>
              <a:t>2 </a:t>
            </a:r>
            <a:r>
              <a:rPr lang="ru-RU" dirty="0" smtClean="0"/>
              <a:t>= 0; ах</a:t>
            </a:r>
            <a:r>
              <a:rPr lang="ru-RU" baseline="30000" dirty="0" smtClean="0"/>
              <a:t>2 </a:t>
            </a:r>
            <a:r>
              <a:rPr lang="ru-RU" dirty="0" smtClean="0"/>
              <a:t>+ </a:t>
            </a:r>
            <a:r>
              <a:rPr lang="ru-RU" dirty="0" err="1" smtClean="0"/>
              <a:t>вх</a:t>
            </a:r>
            <a:r>
              <a:rPr lang="ru-RU" dirty="0" smtClean="0"/>
              <a:t> = 0; ах</a:t>
            </a:r>
            <a:r>
              <a:rPr lang="ru-RU" baseline="30000" dirty="0" smtClean="0"/>
              <a:t>2 </a:t>
            </a:r>
            <a:r>
              <a:rPr lang="ru-RU" dirty="0" smtClean="0"/>
              <a:t>+ с = 0?</a:t>
            </a:r>
          </a:p>
          <a:p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7807495" y="4136537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3. Сколько корней имеет квадратное уравнение ах</a:t>
            </a:r>
            <a:r>
              <a:rPr lang="ru-RU" baseline="30000" dirty="0" smtClean="0"/>
              <a:t>2 </a:t>
            </a:r>
            <a:r>
              <a:rPr lang="ru-RU" dirty="0" smtClean="0"/>
              <a:t>= 0?</a:t>
            </a:r>
            <a:endParaRPr lang="ru-RU" dirty="0"/>
          </a:p>
        </p:txBody>
      </p:sp>
      <p:sp>
        <p:nvSpPr>
          <p:cNvPr id="6" name="Google Shape;658;p79"/>
          <p:cNvSpPr/>
          <p:nvPr/>
        </p:nvSpPr>
        <p:spPr>
          <a:xfrm>
            <a:off x="6527335" y="3559761"/>
            <a:ext cx="863700" cy="792300"/>
          </a:xfrm>
          <a:prstGeom prst="ellipse">
            <a:avLst/>
          </a:prstGeom>
          <a:solidFill>
            <a:schemeClr val="hlink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000"/>
              <a:buFont typeface="Garamond"/>
              <a:buNone/>
            </a:pPr>
            <a:r>
              <a:rPr lang="ru-RU" sz="2000" dirty="0" smtClean="0">
                <a:solidFill>
                  <a:srgbClr val="800000"/>
                </a:solidFill>
                <a:latin typeface="Garamond"/>
                <a:sym typeface="Garamond"/>
              </a:rPr>
              <a:t>200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1287</Words>
  <Application>Microsoft Office PowerPoint</Application>
  <PresentationFormat>Экран (4:3)</PresentationFormat>
  <Paragraphs>225</Paragraphs>
  <Slides>31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Arial Black</vt:lpstr>
      <vt:lpstr>Arial Rounded MT Bold</vt:lpstr>
      <vt:lpstr>Garamond</vt:lpstr>
      <vt:lpstr>Monotype Corsiva</vt:lpstr>
      <vt:lpstr>Noto Sans Symbols</vt:lpstr>
      <vt:lpstr>Tahoma</vt:lpstr>
      <vt:lpstr>Times New Roman</vt:lpstr>
      <vt:lpstr>Wingdings</vt:lpstr>
      <vt:lpstr>1_Течение</vt:lpstr>
      <vt:lpstr>Океан</vt:lpstr>
      <vt:lpstr>Трава</vt:lpstr>
      <vt:lpstr>Оформление по умолчанию</vt:lpstr>
      <vt:lpstr>Сеть</vt:lpstr>
      <vt:lpstr>Урок по теме</vt:lpstr>
      <vt:lpstr>Цели урока:</vt:lpstr>
      <vt:lpstr>Историческая справка</vt:lpstr>
      <vt:lpstr>Презентация PowerPoint</vt:lpstr>
      <vt:lpstr>И наши Казанские ученые-математики</vt:lpstr>
      <vt:lpstr>       За каждое правильно         выполненное задание мы получим  деньги</vt:lpstr>
      <vt:lpstr>Актуализация теоретических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5</vt:lpstr>
      <vt:lpstr>Задание 7</vt:lpstr>
      <vt:lpstr>Задание 8            Найди ошибку .</vt:lpstr>
      <vt:lpstr>Презентация PowerPoint</vt:lpstr>
      <vt:lpstr>Презентация PowerPoint</vt:lpstr>
      <vt:lpstr>Презентация PowerPoint</vt:lpstr>
      <vt:lpstr>Начинаем строительство дачного домика</vt:lpstr>
      <vt:lpstr>Решение:</vt:lpstr>
      <vt:lpstr> </vt:lpstr>
      <vt:lpstr>Презентация PowerPoint</vt:lpstr>
      <vt:lpstr>Презентация PowerPoint</vt:lpstr>
      <vt:lpstr>Куда же поехать за 42 пеноблоками ?</vt:lpstr>
      <vt:lpstr>Решение</vt:lpstr>
      <vt:lpstr>Презентация PowerPoint</vt:lpstr>
      <vt:lpstr>Решение</vt:lpstr>
      <vt:lpstr>  Посмотрите, какой замечательный домик мы смогли сегодня построить</vt:lpstr>
      <vt:lpstr>Ответьте на вопросы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</dc:title>
  <dc:creator>школа 171</dc:creator>
  <cp:lastModifiedBy>Учитель</cp:lastModifiedBy>
  <cp:revision>22</cp:revision>
  <dcterms:modified xsi:type="dcterms:W3CDTF">2019-09-15T14:46:15Z</dcterms:modified>
</cp:coreProperties>
</file>