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sldIdLst>
    <p:sldId id="257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76" r:id="rId10"/>
    <p:sldId id="277" r:id="rId11"/>
    <p:sldId id="275" r:id="rId12"/>
    <p:sldId id="278" r:id="rId13"/>
    <p:sldId id="267" r:id="rId14"/>
    <p:sldId id="268" r:id="rId15"/>
    <p:sldId id="269" r:id="rId16"/>
    <p:sldId id="279" r:id="rId17"/>
    <p:sldId id="270" r:id="rId18"/>
    <p:sldId id="280" r:id="rId19"/>
    <p:sldId id="271" r:id="rId20"/>
    <p:sldId id="281" r:id="rId21"/>
    <p:sldId id="272" r:id="rId22"/>
    <p:sldId id="266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3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4C9F5-BB6D-488D-AE50-7BD880FE6006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EF9B-096D-4672-94A9-7EC9A49F7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6EF9B-096D-4672-94A9-7EC9A49F72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6EF9B-096D-4672-94A9-7EC9A49F72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0AEE55-D2EE-4459-90DA-79F68A4959A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268E77-97D4-4BE6-BE93-42E5D6E347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images.yandex.ru/yandsearch?p=4&amp;text=%D0%B1%D0%B8%D0%BE%D0%B3%D0%B5%D0%BE%D1%86%D0%B5%D0%BD%D0%BE%D0%B7&amp;fp=4&amp;pos=145&amp;uinfo=ww-1586-wh-821-fw-1361-fh-598-pd-1.2000000476837158&amp;rpt=simage&amp;img_url=http://vyatkasad.ru/wp-content/uploads/2011/02/z_d8b2cab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9&amp;text=%D0%B1%D0%B8%D0%BE%D0%B3%D0%B5%D0%BE%D1%86%D0%B5%D0%BD%D0%BE%D0%B7&amp;fp=9&amp;pos=288&amp;uinfo=ww-1586-wh-821-fw-1361-fh-598-pd-1.2000000476837158&amp;rpt=simage&amp;img_url=http://f4.foto.rambler.ru/preview/c/190x160/43737737-79fd-322b-a01d-8938d9e04673/%D0%98%D1%88%D0%B5%D1%80%D0%B8%D0%BC_%D0%BE%D0%BF%D1%8F%D1%82%D1%8C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6&amp;text=%D0%B1%D0%B8%D0%BE%D0%B3%D0%B5%D0%BE%D1%86%D0%B5%D0%BD%D0%BE%D0%B7&amp;fp=6&amp;pos=185&amp;uinfo=ww-1586-wh-821-fw-1361-fh-598-pd-1.2000000476837158&amp;rpt=simage&amp;img_url=http://900igr.net/datai/biologija/Organizmy-v-ekosisteme/0003-005-Kak-sootnosjatsja-ponjatija-biogeotsenoz-i-ekosistema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97%D0%B0%D1%81%D0%BE%D0%BB%D0%B5%D0%BD%D0%B8%D0%B5%20%D0%BF%D0%BE%D1%87%D0%B2&amp;fp=0&amp;pos=5&amp;uinfo=ww-1812-wh-938-fw-1587-fh-598-pd-1.0499999523162841&amp;rpt=simage&amp;img_url=http://www.learner.org/courses/envsci/visual/img_thm/california_field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3&amp;text=%D0%9A%D0%B8%D1%81%D0%BB%D0%BE%D1%82%D0%BD%D1%8B%D0%B5%20%D0%B4%D0%BE%D0%B6%D0%B4%D0%B8&amp;fp=3&amp;pos=90&amp;uinfo=ww-1812-wh-938-fw-1587-fh-598-pd-1.0499999523162841&amp;rpt=simage&amp;img_url=http://kiev.segodnya.ua/img/gallery/222/97/128038_tn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1&amp;text=%D0%92%D1%8B%D1%82%D0%B0%D0%BF%D1%82%D1%8B%D0%B2%D0%B0%D0%BD%D0%B8%D0%B5%20%D1%81%D0%BA%D0%BE%D1%82%D0%BE%D0%BC&amp;fp=1&amp;pos=46&amp;uinfo=ww-1812-wh-938-fw-1587-fh-598-pd-1.0499999523162841&amp;rpt=simage&amp;img_url=http://www.megapolis.kz/files/modules/Articles/22939/%D0%B0%D0%BB%D0%BC%20%D0%BF%D0%B0%D1%81%D1%82%D0%B1%D0%B8%D1%89%D0%B0%20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F%D0%BE%D1%87%D0%B2%D0%B0" TargetMode="External"/><Relationship Id="rId7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2" Type="http://schemas.openxmlformats.org/officeDocument/2006/relationships/hyperlink" Target="http://ru.wikipedia.org/wiki/%D0%93%D0%B8%D0%B4%D1%80%D0%BE%D0%BB%D0%BE%D0%B3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E%D0%B4%D0%BD%D1%8B%D0%B5_%D1%80%D0%B5%D1%81%D1%83%D1%80%D1%81%D1%8B" TargetMode="External"/><Relationship Id="rId5" Type="http://schemas.openxmlformats.org/officeDocument/2006/relationships/hyperlink" Target="http://ru.wikipedia.org/wiki/%D0%9F%D0%BB%D0%BE%D0%B4%D0%BE%D1%80%D0%BE%D0%B4%D0%B8%D0%B5" TargetMode="External"/><Relationship Id="rId4" Type="http://schemas.openxmlformats.org/officeDocument/2006/relationships/hyperlink" Target="http://ru.wikipedia.org/wiki/%D0%9C%D0%B8%D0%BA%D1%80%D0%BE%D0%BA%D0%BB%D0%B8%D0%BC%D0%B0%D1%8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C%D0%B0%D1%88%D0%B8%D0%BD%D0%BE%D1%81%D1%82%D1%80%D0%BE%D0%B8%D1%82%D0%B5%D0%BB%D1%8C%D0%BD%D0%B0%D1%8F%20%20%D0%BF%D1%80%D0%BE%D0%BC%D1%8B%D1%88%D0%BB%D0%B5%D0%BD%D0%BD%D0%BE%D1%81%D1%82%D1%8C%20%D0%BA%D0%B5%D0%BC%D0%B5%D1%80%D0%BE%D0%B2%D1%81%D0%BA%D0%BE%D0%B9%20%D0%BE%D0%B1%D0%BB%D0%B0%D1%81%D1%82%D0%B8&amp;fp=0&amp;pos=16&amp;uinfo=ww-1812-wh-938-fw-1587-fh-598-pd-1.0499999523162841&amp;rpt=simage&amp;img_url=http://www.oprf.ru/files/data/stanok_240_120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text=%D1%85%D0%B8%D0%BC%D0%B8%D1%87%D0%B5%D1%81%D0%BA%D0%B0%D1%8F%20%D0%BF%D1%80%D0%BE%D0%BC%D1%8B%D1%88%D0%BB%D0%B5%D0%BD%D0%BD%D0%BE%D1%81%D1%82%D1%8C%20%D0%BA%D0%B5%D0%BC%D0%B5%D1%80%D0%BE%D0%B2%D1%81%D0%BA%D0%BE%D0%B9%20%D0%BE%D0%B1%D0%BB%D0%B0%D1%81%D1%82%D0%B8&amp;fp=0&amp;pos=18&amp;rpt=simage&amp;uinfo=ww-1812-wh-938-fw-1587-fh-598-pd-1.0499999523162841&amp;img_url=http://kemoblast.ru/uploads/2012/02/Himicheskaya-promyshlennost-Kuzbassa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C%D0%B5%D1%82%D0%B0%D0%BB%D0%BB%D1%83%D1%80%D0%B3%D0%B8%D1%87%D0%B5%D1%81%D0%BA%D0%B0%D1%8F%20%D0%BF%D1%80%D0%BE%D0%BC%D1%8B%D1%88%D0%BB%D0%B5%D0%BD%D0%BD%D0%BE%D1%81%D1%82%D1%8C%20%D0%BA%D0%B5%D0%BC%D0%B5%D1%80%D0%BE%D0%B2%D1%81%D0%BA%D0%BE%D0%B9%20%D0%BE%D0%B1%D0%BB%D0%B0%D1%81%D1%82%D0%B8&amp;fp=0&amp;pos=4&amp;uinfo=ww-1812-wh-938-fw-1587-fh-598-pd-1.0499999523162841&amp;rpt=simage&amp;img_url=http://www.oprf.ru/files/metal28_120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images.yandex.ru/yandsearch?text=%D0%BD%D0%B5%D1%84%D1%82%D0%B5%D0%B4%D0%BE%D0%B1%D1%8B%D0%B2%D0%B0%D1%8E%D1%89%D0%B0%D1%8F%20%20%D0%BF%D1%80%D0%BE%D0%BC%D1%8B%D1%88%D0%BB%D0%B5%D0%BD%D0%BD%D0%BE%D1%81%D1%82%D1%8C%20&amp;fp=0&amp;img_url=http://v8.1c.ru/news/images/1218p-2.jpg&amp;pos=3&amp;uinfo=ww-1812-wh-938-fw-1587-fh-598-pd-1.0499999523162841&amp;rpt=simage" TargetMode="External"/><Relationship Id="rId4" Type="http://schemas.openxmlformats.org/officeDocument/2006/relationships/hyperlink" Target="http://images.yandex.ru/yandsearch?text=%D1%83%D0%B3%D0%BE%D0%BB%D1%8C%D0%BD%D0%B0%D1%8F%20%D0%BF%D1%80%D0%BE%D0%BC%D1%8B%D1%88%D0%BB%D0%B5%D0%BD%D0%BD%D0%BE%D1%81%D1%82%D1%8C%20%D0%BA%D0%B5%D0%BC%D0%B5%D1%80%D0%BE%D0%B2%D1%81%D0%BA%D0%BE%D0%B9%20%D0%BE%D0%B1%D0%BB%D0%B0%D1%81%D1%82%D0%B8&amp;fp=0&amp;pos=4&amp;uinfo=ww-1812-wh-938-fw-1587-fh-598-pd-1.0499999523162841&amp;rpt=simage&amp;img_url=http://ria.ru/images/23231/29/232312949.jpg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1%82%D1%8D%D1%86%20%D0%B2%20%D0%BA%D1%83%D0%B7%D0%B1%D0%B0%D1%81%D1%81%D0%B5&amp;fp=0&amp;pos=26&amp;uinfo=ww-1812-wh-938-fw-1587-fh-598-pd-1.0499999523162841&amp;rpt=simage&amp;img_url=http://img-fotki.yandex.ru/get/4604/gelionsk.c5/0_463d5_a3e00bda_ori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text=%D1%82%D1%8D%D1%86%20%D0%B2%20%D0%BA%D1%83%D0%B7%D0%B1%D0%B0%D1%81%D1%81%D0%B5&amp;fp=0&amp;pos=23&amp;uinfo=ww-1812-wh-938-fw-1587-fh-598-pd-1.0499999523162841&amp;rpt=simage&amp;img_url=http://sibdepo.ru/uploads/posts/2013-02/1360479140_novokemerovskaya-tec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4%D0%BE%D0%B1%D1%8B%D1%87%D0%B0%20%D0%BF%D0%BE%D0%BB%D0%B5%D0%B7%D0%BD%D1%8B%D1%85%20%D0%B8%D1%81%D0%BA%D0%BE%D0%BF%D0%B0%D0%B5%D0%BC%D1%8B%D1%85&amp;fp=0&amp;pos=0&amp;uinfo=ww-1812-wh-938-fw-1587-fh-598-pd-1.0499999523162841&amp;rpt=simage&amp;img_url=http://img.nr2.ru/pict/arts1/31/40/31409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text=%D0%B4%D0%BE%D0%B1%D1%8B%D1%87%D0%B0%20%D0%BF%D0%BE%D0%BB%D0%B5%D0%B7%D0%BD%D1%8B%D1%85%20%D0%B8%D1%81%D0%BA%D0%BE%D0%BF%D0%B0%D0%B5%D0%BC%D1%8B%D1%85&amp;fp=0&amp;pos=13&amp;uinfo=ww-1812-wh-938-fw-1587-fh-598-pd-1.0499999523162841&amp;rpt=simage&amp;img_url=http://mignews.com.ua/files/pictures/201201/1327403386513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yandex.ru/yandsearch?text=%09%D0%9F%D1%80%D1%8F%D0%BC%D0%BE%D0%B5%20%D0%B8%D1%81%D1%82%D1%80%D0%B5%D0%B1%D0%BB%D0%B5%D0%BD%D0%B8%D0%B5%20%D0%BC%D0%BD%D0%BE%D0%B3%D0%B8%D1%85%20%D1%80%D0%B0%D1%81%D1%82%D0%B5%D0%BD%D0%B8%D0%B9%20%D0%B8%20%D0%B6%D0%B8%D0%B2%D0%BE%D1%82%D0%BD%D1%8B%D1%85&amp;fp=0&amp;pos=17&amp;uinfo=ww-1812-wh-938-fw-1587-fh-598-pd-1.0499999523162841&amp;rpt=simage&amp;img_url=http://img.viptrophy.com/2012/08/06/374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0%9F%D1%80%D1%8F%D0%BC%D0%BE%D0%B5%20%D0%B8%D1%81%D1%82%D1%80%D0%B5%D0%B1%D0%BB%D0%B5%D0%BD%D0%B8%D0%B5%20%D0%BC%D0%BD%D0%BE%D0%B3%D0%B8%D1%85%20%D1%80%D0%B0%D1%81%D1%82%D0%B5%D0%BD%D0%B8%D0%B9%20%D0%B8%20%D0%B6%D0%B8%D0%B2%D0%BE%D1%82%D0%BD%D1%8B%D1%85&amp;fp=4&amp;pos=133&amp;uinfo=ww-1812-wh-938-fw-1587-fh-598-pd-1.0499999523162841&amp;rpt=simage&amp;img_url=http://old.vladnews.ru/img/photos/___tigr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p=4&amp;text=%D0%9F%D1%80%D1%8F%D0%BC%D0%BE%D0%B5%20%D0%B8%D1%81%D1%82%D1%80%D0%B5%D0%B1%D0%BB%D0%B5%D0%BD%D0%B8%D0%B5%20%D0%BC%D0%BD%D0%BE%D0%B3%D0%B8%D1%85%20%D1%80%D0%B0%D1%81%D1%82%D0%B5%D0%BD%D0%B8%D0%B9%20%D0%B8%20%D0%B6%D0%B8%D0%B2%D0%BE%D1%82%D0%BD%D1%8B%D1%85&amp;fp=4&amp;pos=130&amp;uinfo=ww-1812-wh-938-fw-1587-fh-598-pd-1.0499999523162841&amp;rpt=simage&amp;img_url=http://www.kommersant.ua/Issues.photo/KomUA/2013/123/KKI_006307_00401_1_t20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mages.yandex.ru/yandsearch?p=1&amp;text=%D0%9F%D1%80%D1%8F%D0%BC%D0%BE%D0%B5%20%D0%B8%D1%81%D1%82%D1%80%D0%B5%D0%B1%D0%BB%D0%B5%D0%BD%D0%B8%D0%B5%20%D0%BC%D0%BD%D0%BE%D0%B3%D0%B8%D1%85%20%D1%80%D0%B0%D1%81%D1%82%D0%B5%D0%BD%D0%B8%D0%B9%20%D0%B8%20%D0%B6%D0%B8%D0%B2%D0%BE%D1%82%D0%BD%D1%8B%D1%85&amp;fp=1&amp;pos=46&amp;uinfo=ww-1812-wh-938-fw-1587-fh-598-pd-1.0499999523162841&amp;rpt=simage&amp;img_url=http://img.nr2.ru/pict/arts1/44/54/4454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9F%D1%80%D1%8F%D0%BC%D0%BE%D0%B5%20%D0%B8%D1%81%D1%82%D1%80%D0%B5%D0%B1%D0%BB%D0%B5%D0%BD%D0%B8%D0%B5%20%D0%BB%D0%B5%D1%81%D0%BE%D0%B2&amp;fp=1&amp;pos=56&amp;uinfo=ww-1812-wh-938-fw-1587-fh-598-pd-1.0499999523162841&amp;rpt=simage&amp;img_url=http://www.solovei.info/images/old/les_adigeya2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9F%D1%80%D1%8F%D0%BC%D0%BE%D0%B5%20%D0%B8%D1%81%D1%82%D1%80%D0%B5%D0%B1%D0%BB%D0%B5%D0%BD%D0%B8%D0%B5%20%D0%BB%D0%B5%D1%81%D0%BE%D0%B2%20&amp;fp=0&amp;pos=28&amp;uinfo=ww-1812-wh-938-fw-1587-fh-598-pd-1.0499999523162841&amp;rpt=simage&amp;img_url=http://img.nr2.ru/pict/arts1/38/92/389267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1%80%D0%B0%D1%81%D0%BF%D0%B0%D1%88%D0%BA%D0%B0%20%D0%B7%D0%B5%D0%BC%D0%B5%D0%BB%D1%8C%20&amp;fp=0&amp;pos=1&amp;uinfo=ww-1812-wh-938-fw-1587-fh-598-pd-1.0499999523162841&amp;rpt=simage&amp;img_url=http://vkurse.ua/i/2013-03/ukraina-potratit-bolshe-chem-v-proshlom-god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text=%D1%80%D0%B0%D1%81%D0%BF%D0%B0%D1%88%D0%BA%D0%B0%20%D0%B7%D0%B5%D0%BC%D0%B5%D0%BB%D1%8C%20&amp;fp=0&amp;pos=7&amp;uinfo=ww-1812-wh-938-fw-1587-fh-598-pd-1.0499999523162841&amp;rpt=simage&amp;img_url=http://www.fermer.ru/files/imagecache/AttachmentPost/forum/2011/05/117787/07705201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text=%D0%BE%D1%81%D1%83%D1%88%D0%B5%D0%BD%D0%B8%D0%B5%20%D0%B1%D0%BE%D0%BB%D0%BE%D1%82%20&amp;fp=0&amp;pos=1&amp;uinfo=ww-1812-wh-938-fw-1587-fh-598-pd-1.0499999523162841&amp;rpt=simage&amp;img_url=http://content.foto.mail.ru/mail/svoboda95133/_answers/i-84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yandsearch?p=1&amp;text=%D0%BE%D1%81%D1%83%D1%88%D0%B5%D0%BD%D0%B8%D0%B5%20%D0%B1%D0%BE%D0%BB%D0%BE%D1%82&amp;fp=1&amp;pos=43&amp;uinfo=ww-1812-wh-938-fw-1587-fh-598-pd-1.0499999523162841&amp;rpt=simage&amp;img_url=http://cdn4.img22.rian.ru/images/60857/50/608575030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8&amp;text=%D0%BE%D0%B1%D1%89%D0%B5%D1%81%D1%82%D0%B2%D0%B0,%20%D0%BF%D1%80%D0%BE%D0%BF%D0%B0%D0%B3%D0%B0%D0%BD%D0%B4%D0%B8%D1%80%D1%83%D1%8E%D1%89%D0%B8%D0%B5%20%D1%81%D0%BE%D1%85%D1%80%D0%B0%D0%BD%D0%B5%D0%BD%D0%B8%D0%B5%20%D0%B8%20%D0%BE%D1%85%D1%80%D0%B0%D0%BD%D1%83%20%D0%BE%D0%BA%D1%80%D1%83%D0%B6%D0%B0%D1%8E%D1%89%D0%B5%D0%B9%20%D1%81%D1%80%D0%B5%D0%B4%D1%8B,%20%D1%82%D0%B0%D0%BA%D0%B8%D0%B5%20%D0%BA%D0%B0%D0%BA%20%D0%BE%D0%B1%D1%89%D0%B5%D1%81%D1%82%D0%B2%D0%BE%20%E2%80%9C%D0%B7%D0%B5%D0%BB%D0%B5%D0%BD%D1%8B%D1%85%E2%80%9D%20%D0%B8%20%D1%82.%D0%BF.&amp;fp=8&amp;pos=242&amp;uinfo=ww-1812-wh-938-fw-1587-fh-598-pd-1.0499999523162841&amp;rpt=simage&amp;img_url=http://www.runature.ru/sites/default/files/source_images/story/2012/04/19/3360/39_831.jp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p=2&amp;text=%D0%B8%D1%81%D0%BA%D1%83%D1%81%D1%81%D1%82%D0%B2%D0%B5%D0%BD%D0%BD%D0%BE%D0%B5%20%D1%80%D0%B0%D0%B7%D0%B2%D0%B5%D0%B4%D0%B5%D0%BD%D0%B8%D0%B5%20%D1%80%D0%B5%D0%B4%D0%BA%D0%B8%D1%85%20%D0%B2%D0%B8%D0%B4%D0%BE%D0%B2&amp;fp=2&amp;pos=74&amp;uinfo=ww-1812-wh-938-fw-1587-fh-598-pd-1.0499999523162841&amp;rpt=simage&amp;img_url=http://ecoportal.su/images/news/thumb_579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97%D0%B0%D0%BF%D0%BE%D0%B2%D0%B5%D0%B4%D0%BD%D0%B8%D0%BA%20%C2%AB%D0%9A%D1%83%D0%B7%D0%BD%D0%B5%D1%86%D0%BA%D0%B8%D0%B9%20%D0%90%D0%BB%D0%B0%D1%82%D0%B0%D1%83&amp;fp=0&amp;pos=21&amp;uinfo=ww-1812-wh-938-fw-1587-fh-598-pd-1.0499999523162841&amp;rpt=simage&amp;img_url=http://ic.pics.livejournal.com/shpilenok/17995238/332543/332543_original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p=9&amp;text=%D0%B8%D1%81%D0%BA%D1%83%D1%81%D1%81%D1%82%D0%B2%D0%B5%D0%BD%D0%BD%D0%BE%D0%B5%20%D1%80%D0%B0%D0%B7%D0%B2%D0%B5%D0%B4%D0%B5%D0%BD%D0%B8%D0%B5%20%D1%80%D0%B5%D0%B4%D0%BA%D0%B8%D1%85%20%D0%B2%D0%B8%D0%B4%D0%BE%D0%B2&amp;fp=9&amp;pos=289&amp;uinfo=ww-1812-wh-938-fw-1587-fh-598-pd-1.0499999523162841&amp;rpt=simage&amp;img_url=http://russian7.ru/wp-content/uploads/2012/03/1299756687_e405dd35fcc9.jpg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yandsearch?p=4&amp;text=%D1%8D%D0%BC%D0%BE%D1%86%D0%B8%D0%B8%20%20%D0%BD%D0%B0%D1%80%D0%B8%D1%81%D0%BE%D0%B2%D0%B0%D0%BD%D0%BD%D1%8B%D0%B5&amp;fp=4&amp;pos=120&amp;uinfo=ww-1812-wh-938-fw-1587-fh-598-pd-1.0499999523162841&amp;rpt=simage&amp;img_url=http://upload.wikimedia.org/wikipedia/commons/thumb/6/65/Manga_emotions-RU.jpg/300px-Manga_emotions-RU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ru/yandsearch?source=wiz&amp;fp=19&amp;uinfo=ww-1812-wh-938-fw-1587-fh-598-pd-1.0499999523162841&amp;p=19&amp;text=%D0%B6%D0%B8%D0%B2%D0%BE%D1%82%D0%BD%D1%8B%D0%B5%20%D0%B8%20%D1%80%D0%B0%D1%81%D1%82%D0%B5%D0%BD%D0%B8%D1%8F&amp;noreask=1&amp;pos=593&amp;rpt=simage&amp;lr=64&amp;img_url=http://img0.liveinternet.ru/images/attach/c/7/94/566/94566330_large_9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1%8D%D0%BA%D0%BE%D1%81%D0%B8%D1%81%D1%82%D0%B5%D0%BC%D0%B0&amp;fp=0&amp;pos=5&amp;rpt=simage&amp;uinfo=ww-1812-wh-938-fw-1587-fh-598-pd-1.0499999523162841&amp;img_url=http://4.bp.blogspot.com/-Lff2FsYiSNE/TmRbn2kebLI/AAAAAAAAA2w/8yuaDb4u3Og/s1600/Ecosystem-definition-3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yandex.ru/yandsearch?text=%D0%BF%D1%80%D0%B8%D1%80%D0%BE%D0%B4%D0%B0&amp;fp=0&amp;pos=0&amp;uinfo=ww-1586-wh-821-fw-1361-fh-598-pd-1.2000000476837158&amp;rpt=simage&amp;img_url=http://file.mobilmusic.ru/c9/ef/2b/793215.jpg" TargetMode="External"/><Relationship Id="rId7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images.yandex.ru/yandsearch?text=%20%D1%80%D0%B0%D0%BC%D0%BA%D0%B8%20%D0%B4%D0%BB%D1%8F%20%D0%BF%D1%80%D0%B5%D0%B7%D0%B5%D0%BD%D1%82%D0%B0%D1%86%D0%B8%D0%B8&amp;fp=0&amp;pos=17&amp;uinfo=ww-1586-wh-821-fw-1361-fh-598-pd-1.2000000476837158&amp;rpt=simage&amp;img_url=http://rushkolnik.ru/tw_files2/urls_3/900/d-899847/7z-docs/2_html_35d800b9.pn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4&amp;text=%D0%BB%D0%B8%D0%B0%D0%BD%D0%B0&amp;fp=4&amp;pos=135&amp;uinfo=ww-1812-wh-938-fw-1587-fh-598-pd-1.0499999523162841&amp;rpt=simage&amp;img_url=http://tskmoscow.ru/data/big/jjjjj.jpe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9F%D1%80%D0%B8%D0%BC%D0%B5%D0%BD%D0%B5%D0%BD%D0%B8%D0%B5%20%D1%85%D0%B8%D0%BC%D0%B8%D1%87%D0%B5%D1%81%D0%BA%D0%B8%D1%85%20%D0%B8%20%D0%BC%D0%B8%D0%BD%D0%B5%D1%80%D0%B0%D0%BB%D1%8C%D0%BD%D1%8B%D1%85%20%D0%B2%D0%B5%D1%89%D0%B5%D1%81%D1%82%D0%B2&amp;fp=0&amp;pos=6&amp;uinfo=ww-1812-wh-938-fw-1587-fh-598-pd-1.0499999523162841&amp;rpt=simage&amp;img_url=http://www.bsplan.ru/news/img/th_19052009_5258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AD%D1%80%D0%BE%D0%B7%D0%B8%D1%8F%20%D0%BF%D0%BE%D1%87%D0%B2&amp;fp=0&amp;pos=1&amp;uinfo=ww-1812-wh-938-fw-1587-fh-598-pd-1.0499999523162841&amp;rpt=simage&amp;img_url=http://maxpark.com/static/u/article_image/13/06/24/tmpTFJs1m.jpe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62736" cy="1747664"/>
          </a:xfr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ВЛИЯНИЕ ЧЕЛОВЕКА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НА ЭКОСИСТЕМЫ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90114" name="Picture 2" descr="http://vyatkasad.ru/wp-content/uploads/2011/02/z_d8b2cab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571744"/>
            <a:ext cx="3143239" cy="2357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90116" name="Picture 4" descr="http://salamand.ru/wp-content/uploads/2010/05/gnil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492896"/>
            <a:ext cx="2448272" cy="1821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90118" name="Picture 6" descr="http://900igr.net/datai/biologija/Ekosistema-i-biogeotsenoz/0013-002-Ekosistema-i-biogeotsenoz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420888"/>
            <a:ext cx="2555776" cy="18707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846944" y="5000636"/>
            <a:ext cx="33547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Грищенко Анна Владиславовна,</a:t>
            </a:r>
          </a:p>
          <a:p>
            <a:r>
              <a:rPr lang="ru-RU" dirty="0" smtClean="0"/>
              <a:t> учитель высшей</a:t>
            </a:r>
          </a:p>
          <a:p>
            <a:r>
              <a:rPr lang="ru-RU" dirty="0" smtClean="0"/>
              <a:t> квалификационной категории</a:t>
            </a:r>
          </a:p>
          <a:p>
            <a:r>
              <a:rPr lang="ru-RU" dirty="0" smtClean="0"/>
              <a:t>ГКОУ КО «СОШ при ИУ УИС»</a:t>
            </a:r>
          </a:p>
          <a:p>
            <a:r>
              <a:rPr lang="ru-RU" dirty="0" smtClean="0"/>
              <a:t>Г.Мариинск, Кемеровская обл.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3339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Засоление почв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9" descr="http://www.ars.usda.gov/is/graphics/photos/sep04/k4500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80795"/>
            <a:ext cx="7128792" cy="47525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054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Кислотные дожди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7" descr="http://savepic.su/942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00402"/>
            <a:ext cx="7704856" cy="51365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Вытаптывание почвы скотом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11" descr="http://www.megapolis.kz/files/modules/Articles/22939/%D0%B0%D0%BB%D0%BC%20%D0%BF%D0%B0%D1%81%D1%82%D0%B1%D0%B8%D1%89%D0%B0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746"/>
            <a:ext cx="6761172" cy="4817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116632"/>
            <a:ext cx="669572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Пути повышения продуктивности агроценоза.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792088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Мелиорация земель (комплекс организационно-хозяйственных и технических мероприятий по улучшению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hlinkClick r:id="rId2" tooltip="Гидрология"/>
              </a:rPr>
              <a:t>гидрологических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  <a:hlinkClick r:id="rId3" tooltip="Почва"/>
              </a:rPr>
              <a:t>почвенных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и </a:t>
            </a:r>
            <a:r>
              <a:rPr lang="ru-RU" sz="2400" u="sng" dirty="0" smtClean="0">
                <a:solidFill>
                  <a:srgbClr val="0070C0"/>
                </a:solidFill>
                <a:latin typeface="Monotype Corsiva" pitchFamily="66" charset="0"/>
                <a:hlinkClick r:id="rId4" tooltip="Микроклимат"/>
              </a:rPr>
              <a:t>агроклиматических условий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с целью повышения </a:t>
            </a:r>
            <a:r>
              <a:rPr lang="ru-RU" sz="2400" u="sng" dirty="0" smtClean="0">
                <a:solidFill>
                  <a:srgbClr val="0070C0"/>
                </a:solidFill>
                <a:latin typeface="Monotype Corsiva" pitchFamily="66" charset="0"/>
                <a:hlinkClick r:id="rId5" tooltip="Плодородие"/>
              </a:rPr>
              <a:t>эффективности использования</a:t>
            </a:r>
            <a:r>
              <a:rPr lang="ru-RU" sz="2400" u="sng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земельных и </a:t>
            </a:r>
            <a:r>
              <a:rPr lang="ru-RU" sz="2400" u="sng" dirty="0" smtClean="0">
                <a:solidFill>
                  <a:srgbClr val="0070C0"/>
                </a:solidFill>
                <a:latin typeface="Monotype Corsiva" pitchFamily="66" charset="0"/>
                <a:hlinkClick r:id="rId6" tooltip="Водные ресурсы"/>
              </a:rPr>
              <a:t>водных ресурсов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40968"/>
            <a:ext cx="75608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-Использование достижений селекции, агрохимии, растениеводства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49080"/>
            <a:ext cx="62646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-Применение высокопроизводительной технологии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9160"/>
            <a:ext cx="46085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-Минимальное число обработок почвы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17232"/>
            <a:ext cx="59046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Внесение минеральных и органических удобрений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4"/>
            <a:ext cx="75608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Своевременное проведение всех сельскохозяйственных работ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9" name="Picture 3" descr="http://www.catalog-plitki.ru/products_pictures/kerama-marazzi/liana-20x30/km-liana-d-20x30-taba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7004" y="0"/>
            <a:ext cx="80699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116632"/>
            <a:ext cx="680424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Опасность экологических взрывов в естественной экосистеме.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43808" y="1021959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Отрицательное воздействие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79563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Промышленные предприятия: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Химическая промышленность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 (</a:t>
            </a:r>
            <a:r>
              <a:rPr lang="ru-RU" sz="2000" dirty="0" smtClean="0">
                <a:latin typeface="Monotype Corsiva" pitchFamily="66" charset="0"/>
              </a:rPr>
              <a:t>ОАО «АЗОТ», ОАО «ХИМПРОМ»)</a:t>
            </a:r>
          </a:p>
          <a:p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Угольная промышленность  </a:t>
            </a:r>
            <a:r>
              <a:rPr lang="ru-RU" sz="2000" dirty="0" smtClean="0">
                <a:latin typeface="Monotype Corsiva" pitchFamily="66" charset="0"/>
              </a:rPr>
              <a:t>(«</a:t>
            </a:r>
            <a:r>
              <a:rPr lang="ru-RU" sz="2000" dirty="0" err="1" smtClean="0">
                <a:latin typeface="Monotype Corsiva" pitchFamily="66" charset="0"/>
              </a:rPr>
              <a:t>Кузбассразрезуголь</a:t>
            </a:r>
            <a:r>
              <a:rPr lang="ru-RU" sz="2000" dirty="0" smtClean="0">
                <a:latin typeface="Monotype Corsiva" pitchFamily="66" charset="0"/>
              </a:rPr>
              <a:t>»,УК «Южный Кузбасс»,</a:t>
            </a:r>
          </a:p>
          <a:p>
            <a:r>
              <a:rPr lang="ru-RU" sz="2000" dirty="0" smtClean="0">
                <a:latin typeface="Monotype Corsiva" pitchFamily="66" charset="0"/>
              </a:rPr>
              <a:t>ОАО «Междуречье», ОАО «СУЭК-КУЗБАСС», ОАО «</a:t>
            </a:r>
            <a:r>
              <a:rPr lang="ru-RU" sz="2000" dirty="0" err="1" smtClean="0">
                <a:latin typeface="Monotype Corsiva" pitchFamily="66" charset="0"/>
              </a:rPr>
              <a:t>РАспадская</a:t>
            </a:r>
            <a:r>
              <a:rPr lang="ru-RU" sz="2000" dirty="0" smtClean="0">
                <a:latin typeface="Monotype Corsiva" pitchFamily="66" charset="0"/>
              </a:rPr>
              <a:t>» и т.д.)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Металлургическая промышленность  </a:t>
            </a:r>
            <a:r>
              <a:rPr lang="ru-RU" sz="2000" dirty="0" smtClean="0">
                <a:latin typeface="Monotype Corsiva" pitchFamily="66" charset="0"/>
              </a:rPr>
              <a:t>(ОАО «</a:t>
            </a:r>
            <a:r>
              <a:rPr lang="ru-RU" sz="2000" dirty="0" err="1" smtClean="0">
                <a:latin typeface="Monotype Corsiva" pitchFamily="66" charset="0"/>
              </a:rPr>
              <a:t>Западно-Сибирский</a:t>
            </a:r>
            <a:r>
              <a:rPr lang="ru-RU" sz="2000" dirty="0" smtClean="0">
                <a:latin typeface="Monotype Corsiva" pitchFamily="66" charset="0"/>
              </a:rPr>
              <a:t> Металлургический Комбинат», ОАО «Новокузнецкий Металлургический Комбинат», ОАО «Новокузнецкий Алюминиевый Завод», ОАО «</a:t>
            </a:r>
            <a:r>
              <a:rPr lang="ru-RU" sz="2000" dirty="0" err="1" smtClean="0">
                <a:latin typeface="Monotype Corsiva" pitchFamily="66" charset="0"/>
              </a:rPr>
              <a:t>Гурьевский</a:t>
            </a:r>
            <a:r>
              <a:rPr lang="ru-RU" sz="2000" dirty="0" smtClean="0">
                <a:latin typeface="Monotype Corsiva" pitchFamily="66" charset="0"/>
              </a:rPr>
              <a:t> Металлургический Завод»)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Машиностроительная промышленность  </a:t>
            </a:r>
            <a:r>
              <a:rPr lang="ru-RU" dirty="0" smtClean="0">
                <a:latin typeface="Monotype Corsiva" pitchFamily="66" charset="0"/>
              </a:rPr>
              <a:t>(ОАО «</a:t>
            </a:r>
            <a:r>
              <a:rPr lang="ru-RU" dirty="0" err="1" smtClean="0">
                <a:latin typeface="Monotype Corsiva" pitchFamily="66" charset="0"/>
              </a:rPr>
              <a:t>Анжеромаш</a:t>
            </a:r>
            <a:r>
              <a:rPr lang="ru-RU" dirty="0" smtClean="0">
                <a:latin typeface="Monotype Corsiva" pitchFamily="66" charset="0"/>
              </a:rPr>
              <a:t>»,ОАО «</a:t>
            </a:r>
            <a:r>
              <a:rPr lang="ru-RU" dirty="0" err="1" smtClean="0">
                <a:latin typeface="Monotype Corsiva" pitchFamily="66" charset="0"/>
              </a:rPr>
              <a:t>Сибтензоприбор</a:t>
            </a:r>
            <a:r>
              <a:rPr lang="ru-RU" dirty="0" smtClean="0">
                <a:latin typeface="Monotype Corsiva" pitchFamily="66" charset="0"/>
              </a:rPr>
              <a:t>»- (г. Топки) , </a:t>
            </a:r>
          </a:p>
          <a:p>
            <a:r>
              <a:rPr lang="ru-RU" dirty="0" smtClean="0">
                <a:latin typeface="Monotype Corsiva" pitchFamily="66" charset="0"/>
              </a:rPr>
              <a:t>ООО ПО «ЮРМАШ»-</a:t>
            </a:r>
            <a:r>
              <a:rPr lang="ru-RU" dirty="0" err="1" smtClean="0">
                <a:latin typeface="Monotype Corsiva" pitchFamily="66" charset="0"/>
              </a:rPr>
              <a:t>Юргинский</a:t>
            </a:r>
            <a:r>
              <a:rPr lang="ru-RU" dirty="0" smtClean="0">
                <a:latin typeface="Monotype Corsiva" pitchFamily="66" charset="0"/>
              </a:rPr>
              <a:t> машиностроительный завод, производство кранов и погрузчиков, ООО «</a:t>
            </a:r>
            <a:r>
              <a:rPr lang="ru-RU" dirty="0" err="1" smtClean="0">
                <a:latin typeface="Monotype Corsiva" pitchFamily="66" charset="0"/>
              </a:rPr>
              <a:t>Кемеровохиммаш</a:t>
            </a:r>
            <a:r>
              <a:rPr lang="ru-RU" dirty="0" smtClean="0">
                <a:latin typeface="Monotype Corsiva" pitchFamily="66" charset="0"/>
              </a:rPr>
              <a:t>»- Кемеровский завод химического машиностроения и т.д.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Нефтедобывающая и нефтехимическая промышленность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6628" name="Picture 4" descr="http://gazeta.a42.ru/images/lenta/322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20688"/>
            <a:ext cx="1727418" cy="1293824"/>
          </a:xfrm>
          <a:prstGeom prst="rect">
            <a:avLst/>
          </a:prstGeom>
          <a:noFill/>
        </p:spPr>
      </p:pic>
      <p:pic>
        <p:nvPicPr>
          <p:cNvPr id="26630" name="Picture 6" descr="http://cdn1.img22.rian.ru/images/23231/29/23231294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0848"/>
            <a:ext cx="1661877" cy="1245518"/>
          </a:xfrm>
          <a:prstGeom prst="rect">
            <a:avLst/>
          </a:prstGeom>
          <a:noFill/>
        </p:spPr>
      </p:pic>
      <p:pic>
        <p:nvPicPr>
          <p:cNvPr id="26632" name="Picture 8" descr="http://gazeta.a42.ru/images/lenta/658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373836"/>
            <a:ext cx="1656184" cy="1268773"/>
          </a:xfrm>
          <a:prstGeom prst="rect">
            <a:avLst/>
          </a:prstGeom>
          <a:noFill/>
        </p:spPr>
      </p:pic>
      <p:pic>
        <p:nvPicPr>
          <p:cNvPr id="26634" name="Picture 10" descr="http://kemoblast.ru/uploads/2012/02/Mashinostroenie-Kuzbassa-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725144"/>
            <a:ext cx="1403648" cy="1031245"/>
          </a:xfrm>
          <a:prstGeom prst="rect">
            <a:avLst/>
          </a:prstGeom>
          <a:noFill/>
        </p:spPr>
      </p:pic>
      <p:pic>
        <p:nvPicPr>
          <p:cNvPr id="26636" name="Picture 12" descr="http://im0-tub-ru.yandex.net/i?id=23855451-2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877272"/>
            <a:ext cx="1368152" cy="980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4589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Тепловое загрязнение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4" name="Picture 4" descr="http://img-fotki.yandex.ru/get/4604/gelionsk.c5/0_463d5_a3e00bda_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5328592" cy="3539708"/>
          </a:xfrm>
          <a:prstGeom prst="rect">
            <a:avLst/>
          </a:prstGeom>
          <a:noFill/>
        </p:spPr>
      </p:pic>
      <p:pic>
        <p:nvPicPr>
          <p:cNvPr id="25606" name="Picture 6" descr="http://sibdepo.ru/uploads/posts/2013-02/1360479140_novokemerovskaya-te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38613"/>
            <a:ext cx="4683763" cy="3119387"/>
          </a:xfrm>
          <a:prstGeom prst="rect">
            <a:avLst/>
          </a:prstGeom>
          <a:noFill/>
        </p:spPr>
      </p:pic>
      <p:pic>
        <p:nvPicPr>
          <p:cNvPr id="9" name="Picture 3" descr="http://www.catalog-plitki.ru/products_pictures/kerama-marazzi/liana-20x30/km-liana-d-20x30-tabak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32656"/>
            <a:ext cx="5455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Добыча полезных ископаемых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8" descr="http://www.ksonline.ru/files/news/13436_file_4155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632515" cy="3474386"/>
          </a:xfrm>
          <a:prstGeom prst="rect">
            <a:avLst/>
          </a:prstGeom>
          <a:noFill/>
        </p:spPr>
      </p:pic>
      <p:pic>
        <p:nvPicPr>
          <p:cNvPr id="6" name="Picture 10" descr="http://totul.md/upfiles/finances_news/foto/7673800013033717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480" y="334761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Прямое истребление многих растений и животных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http://www.axtyba.ru/anti/img/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603790" cy="3456384"/>
          </a:xfrm>
          <a:prstGeom prst="rect">
            <a:avLst/>
          </a:prstGeom>
          <a:noFill/>
        </p:spPr>
      </p:pic>
      <p:pic>
        <p:nvPicPr>
          <p:cNvPr id="24582" name="Picture 6" descr="http://crimea.comments.ua/img/2012013113255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51579"/>
            <a:ext cx="3312368" cy="2406421"/>
          </a:xfrm>
          <a:prstGeom prst="rect">
            <a:avLst/>
          </a:prstGeom>
          <a:noFill/>
        </p:spPr>
      </p:pic>
      <p:pic>
        <p:nvPicPr>
          <p:cNvPr id="24584" name="Picture 8" descr="http://img0.liveinternet.ru/images/attach/c/0/40/483/40483048_8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48478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alateas.ru/data/images/2863007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421730" cy="3316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4108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Истребление лесов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10" descr="http://b0.mow.icdn.ru/l/leonora/9/19148529ZU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24744"/>
            <a:ext cx="3720413" cy="2790310"/>
          </a:xfrm>
          <a:prstGeom prst="rect">
            <a:avLst/>
          </a:prstGeom>
          <a:noFill/>
        </p:spPr>
      </p:pic>
      <p:pic>
        <p:nvPicPr>
          <p:cNvPr id="5" name="Picture 12" descr="http://www.ewnc.org/files/images/P4120466_r+d+t.previe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012802"/>
            <a:ext cx="2952328" cy="28451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Распашка земель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16" descr="http://900igr.net/datai/biologija/Ekologicheskie-faktory/0018-017-Unichtozhenie-lesov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053354" cy="3240360"/>
          </a:xfrm>
          <a:prstGeom prst="rect">
            <a:avLst/>
          </a:prstGeom>
          <a:noFill/>
        </p:spPr>
      </p:pic>
      <p:pic>
        <p:nvPicPr>
          <p:cNvPr id="4" name="Picture 18" descr="http://www.fermer.ru/files/imagecache/AttachmentPost/forum/2011/05/117787/07705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564904"/>
            <a:ext cx="3840427" cy="2880320"/>
          </a:xfrm>
          <a:prstGeom prst="rect">
            <a:avLst/>
          </a:prstGeom>
          <a:noFill/>
        </p:spPr>
      </p:pic>
      <p:pic>
        <p:nvPicPr>
          <p:cNvPr id="8" name="Picture 3" descr="http://www.catalog-plitki.ru/products_pictures/kerama-marazzi/liana-20x30/km-liana-d-20x30-tabak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7004" y="0"/>
            <a:ext cx="80699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94116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Наука о взаимоотношениях организмов друг с другом и окружающей средой называется…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196752"/>
            <a:ext cx="45719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Кто ввел в науку понятие "биогеоценоз</a:t>
            </a:r>
            <a:r>
              <a:rPr lang="ru-RU" dirty="0" smtClean="0">
                <a:solidFill>
                  <a:schemeClr val="tx1"/>
                </a:solidFill>
              </a:rPr>
              <a:t>"?</a:t>
            </a: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44824"/>
            <a:ext cx="52930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Компоненты биоценоза, перерабатывающие отмершие организмы-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0928"/>
            <a:ext cx="66967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Организмы с непостоянной температурой тела называются…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01008"/>
            <a:ext cx="5580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Любое сообщество живых организмов называется…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21088"/>
            <a:ext cx="640871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Компонент биоценоза питающийся готовыми органическими веществами называется…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29200"/>
            <a:ext cx="702027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Ряд взаимосвязанных видов, в котором каждый предыдущий член является пищей для последующего называется…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165304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Животные с постоянной температурой тела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60648"/>
            <a:ext cx="12961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196752"/>
            <a:ext cx="15564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В.Н. СУКАЧЕВ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1988840"/>
            <a:ext cx="14237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РЕДУЦЕНТЫ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7289" y="2780928"/>
            <a:ext cx="226671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ПОЙКИЛОТЕРМНЫЕ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3501008"/>
            <a:ext cx="174297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ЭКОСИСТЕМОЙ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4365104"/>
            <a:ext cx="162820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КОНСУМЕНТЫ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5373216"/>
            <a:ext cx="174817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ЦЕПЬ ПИТАНИЯ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6165304"/>
            <a:ext cx="206332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ГОМОЙОТЕРМНЫЕ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339" y="404664"/>
            <a:ext cx="4044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Осушение болот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0" descr="http://content.foto.mail.ru/mail/svoboda95133/_answers/i-8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536504" cy="3402378"/>
          </a:xfrm>
          <a:prstGeom prst="rect">
            <a:avLst/>
          </a:prstGeom>
          <a:noFill/>
        </p:spPr>
      </p:pic>
      <p:pic>
        <p:nvPicPr>
          <p:cNvPr id="4" name="Picture 22" descr="http://cdn4.img22.rian.ru/images/60857/50/6085750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4176464" cy="292437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0"/>
            <a:ext cx="4025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Положительное воздействие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Искусственное разведение, охрана определенных видов редких животных и растений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http://img11.slando.ua/images_slandocomua/95446307_1_1000x700_osetr-bester-prudovye-osetra-dlya-prudov-i-akvariumov-dnepropetrovs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6645"/>
            <a:ext cx="2736304" cy="1752945"/>
          </a:xfrm>
          <a:prstGeom prst="rect">
            <a:avLst/>
          </a:prstGeom>
          <a:noFill/>
        </p:spPr>
      </p:pic>
      <p:pic>
        <p:nvPicPr>
          <p:cNvPr id="28676" name="Picture 4" descr="http://gallery.ykt.ru/galleries/hunters/2013/10/20/1382635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358770"/>
            <a:ext cx="2376264" cy="17821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06896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Создание заповедников, национальных парков и памятников природы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4522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Создаются также массовые общества, пропагандирующие сохранение и охрану окружающей среды, такие как общество “зеленых” и т.п.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8678" name="Picture 6" descr="http://img4.joyreactor.cc/pics/comment/%D0%BF%D1%80%D0%B8%D1%80%D0%BE%D0%B4%D0%B0-National-Geographic-%D1%81%D0%B5%D0%BA%D0%B2%D0%BE%D0%B9%D0%B8-art-111294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2880320" cy="1872208"/>
          </a:xfrm>
          <a:prstGeom prst="rect">
            <a:avLst/>
          </a:prstGeom>
          <a:noFill/>
        </p:spPr>
      </p:pic>
      <p:pic>
        <p:nvPicPr>
          <p:cNvPr id="28680" name="Picture 8" descr="http://ugra-news.ru/sites/default/files/styles/width_300/public/images/galleries/20121224/2093207933.jpg?itok=wGr6v5x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128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704"/>
            <a:ext cx="309634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Небольшое разнообразие видов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295232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Arial" pitchFamily="34" charset="0"/>
              </a:rPr>
              <a:t>Огромное число видов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2776"/>
            <a:ext cx="26642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Естественный отбор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97152"/>
            <a:ext cx="252028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Искусственный отбор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01208"/>
            <a:ext cx="4572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Растительный покров создается человеком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36912"/>
            <a:ext cx="36358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Растительный покров слагается исторически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1008"/>
            <a:ext cx="252665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Короткие пищевые цепи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7072"/>
            <a:ext cx="24513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Длинные пищевые цепи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32856"/>
            <a:ext cx="24256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Высокая устойчивость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42337"/>
            <a:ext cx="511256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Подвержены угрозе и гибели от массового размножения вредителей и болезней. Требуют неустанной деятельности человека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692696"/>
            <a:ext cx="37799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БИОЦЕНОЗ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3717032"/>
            <a:ext cx="381642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АГРОЦЕНОЗ</a:t>
            </a:r>
            <a:endParaRPr lang="ru-RU" sz="4800" dirty="0">
              <a:latin typeface="Monotype Corsiva" pitchFamily="66" charset="0"/>
            </a:endParaRPr>
          </a:p>
        </p:txBody>
      </p:sp>
      <p:cxnSp>
        <p:nvCxnSpPr>
          <p:cNvPr id="17" name="Прямая со стрелкой 16"/>
          <p:cNvCxnSpPr>
            <a:stCxn id="5" idx="3"/>
          </p:cNvCxnSpPr>
          <p:nvPr/>
        </p:nvCxnSpPr>
        <p:spPr>
          <a:xfrm>
            <a:off x="2952328" y="460703"/>
            <a:ext cx="2195736" cy="448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 flipV="1">
            <a:off x="2664296" y="1412776"/>
            <a:ext cx="2411760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635896" y="1700808"/>
            <a:ext cx="230425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483768" y="1628800"/>
            <a:ext cx="27363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3"/>
          </p:cNvCxnSpPr>
          <p:nvPr/>
        </p:nvCxnSpPr>
        <p:spPr>
          <a:xfrm>
            <a:off x="3096344" y="964759"/>
            <a:ext cx="3131840" cy="268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148064" y="4653136"/>
            <a:ext cx="158417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3"/>
          </p:cNvCxnSpPr>
          <p:nvPr/>
        </p:nvCxnSpPr>
        <p:spPr>
          <a:xfrm flipV="1">
            <a:off x="4572000" y="4653136"/>
            <a:ext cx="936104" cy="848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83768" y="1700808"/>
            <a:ext cx="5760640" cy="250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5" idx="1"/>
          </p:cNvCxnSpPr>
          <p:nvPr/>
        </p:nvCxnSpPr>
        <p:spPr>
          <a:xfrm flipV="1">
            <a:off x="2627784" y="4132531"/>
            <a:ext cx="2592288" cy="808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55776" y="3717032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catalog-plitki.ru/products_pictures/kerama-marazzi/liana-20x30/km-liana-d-20x30-tab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004" y="0"/>
            <a:ext cx="806996" cy="6858000"/>
          </a:xfrm>
          <a:prstGeom prst="rect">
            <a:avLst/>
          </a:prstGeom>
          <a:noFill/>
        </p:spPr>
      </p:pic>
      <p:pic>
        <p:nvPicPr>
          <p:cNvPr id="3" name="Picture 3" descr="http://www.catalog-plitki.ru/products_pictures/kerama-marazzi/liana-20x30/km-liana-d-20x30-tab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6996" cy="6858000"/>
          </a:xfrm>
          <a:prstGeom prst="rect">
            <a:avLst/>
          </a:prstGeom>
          <a:noFill/>
        </p:spPr>
      </p:pic>
      <p:pic>
        <p:nvPicPr>
          <p:cNvPr id="30722" name="Picture 2" descr="http://darudar.ucoz.ua/_fr/0/s33520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628800"/>
            <a:ext cx="6661126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116632"/>
            <a:ext cx="35500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РЕФЛЕКСИЯ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05273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Как ты себя ощущал на уроке?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661248"/>
            <a:ext cx="7590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Выразите свое настроение словами и эпитетами, запишите их на листочке.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Надеюсь, что полученные знания и умения пригодятся Вам в жизни.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20688"/>
            <a:ext cx="5848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ЗА ВНИМАНИЕ!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1748" name="Picture 4" descr="http://img1.liveinternet.ru/images/attach/c/9/107/342/107342991_large_4394ae60f0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88032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Цель урока: 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7704856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- Научиться сравнивать биоценоз и агроценоз ; Выделить главные факторы влияния человека на экологические системы; </a:t>
            </a:r>
          </a:p>
          <a:p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3" descr="http://www.catalog-plitki.ru/products_pictures/kerama-marazzi/liana-20x30/km-liana-d-20x30-tab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6858000"/>
          </a:xfrm>
          <a:prstGeom prst="rect">
            <a:avLst/>
          </a:prstGeom>
          <a:noFill/>
        </p:spPr>
      </p:pic>
      <p:pic>
        <p:nvPicPr>
          <p:cNvPr id="16386" name="Picture 2" descr="http://www.fendersi.org/wp-content/uploads/2012/10/ekosistem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13628"/>
            <a:ext cx="5472608" cy="3344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239344" y="116632"/>
            <a:ext cx="5904656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«Природа не предполагает для себя никаких целей… Все конечные причины составляют только человеческие вымыслы».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Бенедикт Спиноза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7" name="Picture 3" descr="http://stat16.privet.ru/lr/0b0755354c11e8897f6a0ae1cebef2e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96952"/>
            <a:ext cx="4968552" cy="3730236"/>
          </a:xfrm>
          <a:prstGeom prst="rect">
            <a:avLst/>
          </a:prstGeom>
          <a:noFill/>
        </p:spPr>
      </p:pic>
      <p:pic>
        <p:nvPicPr>
          <p:cNvPr id="88069" name="Picture 5" descr="http://mitropolit.info/wp-content/uploads/2013/02/stihi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63098">
            <a:off x="429681" y="261113"/>
            <a:ext cx="2457176" cy="2376264"/>
          </a:xfrm>
          <a:prstGeom prst="rect">
            <a:avLst/>
          </a:prstGeom>
          <a:noFill/>
        </p:spPr>
      </p:pic>
      <p:pic>
        <p:nvPicPr>
          <p:cNvPr id="5" name="Picture 3" descr="http://www.catalog-plitki.ru/products_pictures/kerama-marazzi/liana-20x30/km-liana-d-20x30-taba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933" y="2924944"/>
            <a:ext cx="794914" cy="3816424"/>
          </a:xfrm>
          <a:prstGeom prst="rect">
            <a:avLst/>
          </a:prstGeom>
          <a:noFill/>
        </p:spPr>
      </p:pic>
      <p:pic>
        <p:nvPicPr>
          <p:cNvPr id="6" name="Picture 3" descr="http://www.catalog-plitki.ru/products_pictures/kerama-marazzi/liana-20x30/km-liana-d-20x30-taba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2224" y="2996952"/>
            <a:ext cx="789778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482453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ЭКОЛОГИЧЕСКИЕ СИСТЕМЫ 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627872">
            <a:off x="2063870" y="1738529"/>
            <a:ext cx="432048" cy="1104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825558">
            <a:off x="6198535" y="1731792"/>
            <a:ext cx="432048" cy="1161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924944"/>
            <a:ext cx="403244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БИОЦЕНОЗЫ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(естественные экосистемы)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Совокупность животных, растений, грибов и микроорганизмов, совместно населяющих участок суши или водоёма.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24944"/>
            <a:ext cx="410445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АГРОЦЕНОЗЫ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(искусственные  экосистемы)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Сообщество организмов, обитающих на землях сельскохозяйственного пользования, занятых посевами или посадками культурных растений.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27256"/>
            <a:ext cx="810039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Сходства естественной и искусственной экосистем: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9" name="Picture 3" descr="http://www.catalog-plitki.ru/products_pictures/kerama-marazzi/liana-20x30/km-liana-d-20x30-taba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806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6021288"/>
            <a:ext cx="44644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Пищевые цепи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97152"/>
            <a:ext cx="576064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Комплексы организмов, формирующиеся в результате естественного отбора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861048"/>
            <a:ext cx="62646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-Наличие круговорота веществ</a:t>
            </a:r>
            <a:endParaRPr lang="ru-RU" sz="28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492896"/>
            <a:ext cx="69127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-Существуют те же  самые группы организмов, т.е. продуценты,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консументы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редуценты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58444"/>
            <a:ext cx="8028384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Отличия биоценоза и </a:t>
            </a:r>
            <a:r>
              <a:rPr kumimoji="0" lang="ru-RU" sz="44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агроценоза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87624" y="1376482"/>
            <a:ext cx="698477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агроценозах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резко снижено разнообразие видов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76872"/>
            <a:ext cx="66247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Виды, культивируемые человеком не могут выдерживать борьбу за существование с дикими видами без поддержки человека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861048"/>
            <a:ext cx="58326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агроценозах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растительный покров создается человеком, а в биоценозах слагается исторически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5013176"/>
            <a:ext cx="5400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агроценозах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короткие пищевые цепи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877272"/>
            <a:ext cx="4680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Невысокая устойчивость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агроценоза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Picture 3" descr="http://www.catalog-plitki.ru/products_pictures/kerama-marazzi/liana-20x30/km-liana-d-20x30-tab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004" y="0"/>
            <a:ext cx="80699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334397"/>
            <a:ext cx="727280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Опасность экологических взрывов в искусственной экосистеме.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4499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Применение химических и минеральных веществ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http://www.vashsad.ua/downloads/image/5273/main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146098" cy="3441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985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Эрозия почв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5" descr="http://rsn-saratov.ru/uploads/eroziyapochv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6552728" cy="4780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1406</TotalTime>
  <Words>617</Words>
  <Application>Microsoft Office PowerPoint</Application>
  <PresentationFormat>Экран (4:3)</PresentationFormat>
  <Paragraphs>102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ВЛИЯНИЕ ЧЕЛОВЕКА  НА ЭКОСИСТЕМЫ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ЧЕЛОВЕКА  НА ЭКОСИСТЕМЫ</dc:title>
  <dc:creator>Анна</dc:creator>
  <cp:lastModifiedBy>HP</cp:lastModifiedBy>
  <cp:revision>7</cp:revision>
  <dcterms:created xsi:type="dcterms:W3CDTF">2014-04-06T20:20:55Z</dcterms:created>
  <dcterms:modified xsi:type="dcterms:W3CDTF">2019-09-16T18:06:20Z</dcterms:modified>
</cp:coreProperties>
</file>