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61" r:id="rId5"/>
    <p:sldId id="275" r:id="rId6"/>
    <p:sldId id="258" r:id="rId7"/>
    <p:sldId id="290" r:id="rId8"/>
    <p:sldId id="284" r:id="rId9"/>
    <p:sldId id="274" r:id="rId10"/>
    <p:sldId id="286" r:id="rId11"/>
    <p:sldId id="291" r:id="rId12"/>
    <p:sldId id="270" r:id="rId13"/>
    <p:sldId id="28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00003E"/>
    <a:srgbClr val="FFFFFF"/>
    <a:srgbClr val="860000"/>
    <a:srgbClr val="2963A9"/>
    <a:srgbClr val="235591"/>
    <a:srgbClr val="1A3F6C"/>
    <a:srgbClr val="003BB0"/>
    <a:srgbClr val="003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вс 15.09.19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Простое и сложное предложение.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«а»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96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116640"/>
            <a:ext cx="9383659" cy="6741360"/>
            <a:chOff x="251520" y="116640"/>
            <a:chExt cx="8892480" cy="67413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16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8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9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0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11" name="Picture 2" descr="http://ts1.mm.bing.net/th?&amp;id=HN.608029698768636575&amp;w=300&amp;h=300&amp;c=0&amp;pid=1.9&amp;rs=0&amp;p=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60649"/>
            <a:ext cx="8294103" cy="512859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115616" y="1052736"/>
            <a:ext cx="3600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</a:t>
            </a:r>
            <a:r>
              <a:rPr lang="ru-RU" sz="44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учебник  </a:t>
            </a:r>
            <a:r>
              <a:rPr lang="ru-RU" sz="44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с.31, правило</a:t>
            </a:r>
          </a:p>
          <a:p>
            <a:r>
              <a:rPr lang="ru-RU" sz="44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С. 32 упр.50</a:t>
            </a:r>
            <a:endParaRPr lang="ru-RU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Дедушка ходил на работу. 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повеств</a:t>
            </a:r>
            <a:r>
              <a:rPr lang="ru-RU" dirty="0" smtClean="0"/>
              <a:t>., </a:t>
            </a:r>
            <a:r>
              <a:rPr lang="ru-RU" dirty="0" err="1" smtClean="0"/>
              <a:t>нев</a:t>
            </a:r>
            <a:endParaRPr lang="ru-RU" dirty="0" smtClean="0"/>
          </a:p>
          <a:p>
            <a:r>
              <a:rPr lang="ru-RU" dirty="0" err="1" smtClean="0"/>
              <a:t>осклиц</a:t>
            </a:r>
            <a:r>
              <a:rPr lang="ru-RU" dirty="0" smtClean="0"/>
              <a:t>., </a:t>
            </a:r>
            <a:r>
              <a:rPr lang="ru-RU" dirty="0" err="1" smtClean="0"/>
              <a:t>распрост</a:t>
            </a:r>
            <a:r>
              <a:rPr lang="ru-RU" dirty="0" smtClean="0"/>
              <a:t>., простое.)</a:t>
            </a:r>
          </a:p>
          <a:p>
            <a:r>
              <a:rPr lang="ru-RU" dirty="0" smtClean="0"/>
              <a:t>Ветер в поле  воет, дождик моросит.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повеств</a:t>
            </a:r>
            <a:r>
              <a:rPr lang="ru-RU" dirty="0" smtClean="0"/>
              <a:t>., </a:t>
            </a:r>
            <a:r>
              <a:rPr lang="ru-RU" dirty="0" err="1" smtClean="0"/>
              <a:t>невослиц</a:t>
            </a:r>
            <a:r>
              <a:rPr lang="ru-RU" dirty="0" smtClean="0"/>
              <a:t>., </a:t>
            </a:r>
            <a:r>
              <a:rPr lang="ru-RU" dirty="0" err="1" smtClean="0"/>
              <a:t>распростр</a:t>
            </a:r>
            <a:r>
              <a:rPr lang="ru-RU" dirty="0" smtClean="0"/>
              <a:t>., сложное.)</a:t>
            </a:r>
          </a:p>
          <a:p>
            <a:r>
              <a:rPr lang="ru-RU" dirty="0" smtClean="0"/>
              <a:t>Наступила весна, цветы распустились.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повеств</a:t>
            </a:r>
            <a:r>
              <a:rPr lang="ru-RU" dirty="0" smtClean="0"/>
              <a:t>., </a:t>
            </a:r>
            <a:r>
              <a:rPr lang="ru-RU" dirty="0" err="1" smtClean="0"/>
              <a:t>невослиц</a:t>
            </a:r>
            <a:r>
              <a:rPr lang="ru-RU" dirty="0" smtClean="0"/>
              <a:t>., </a:t>
            </a:r>
            <a:r>
              <a:rPr lang="ru-RU" dirty="0" err="1" smtClean="0"/>
              <a:t>нераспростр</a:t>
            </a:r>
            <a:r>
              <a:rPr lang="ru-RU" dirty="0" smtClean="0"/>
              <a:t>., сложное)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54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10896" y="116640"/>
            <a:ext cx="9313632" cy="6741360"/>
            <a:chOff x="251520" y="116640"/>
            <a:chExt cx="8892480" cy="67413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10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11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2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13" name="Picture 8" descr="C:\Users\1\Desktop\лесов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3"/>
              </a:clrFrom>
              <a:clrTo>
                <a:srgbClr val="FEFF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4111938"/>
            <a:ext cx="1907704" cy="2025982"/>
          </a:xfrm>
          <a:prstGeom prst="rect">
            <a:avLst/>
          </a:prstGeom>
          <a:noFill/>
        </p:spPr>
      </p:pic>
      <p:pic>
        <p:nvPicPr>
          <p:cNvPr id="14" name="Picture 2" descr="http://ts1.mm.bing.net/th?&amp;id=HN.608029698768636575&amp;w=300&amp;h=300&amp;c=0&amp;pid=1.9&amp;rs=0&amp;p=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933056"/>
            <a:ext cx="4014771" cy="224827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555776" y="515719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4581128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Я  научился…</a:t>
            </a:r>
          </a:p>
        </p:txBody>
      </p:sp>
      <p:pic>
        <p:nvPicPr>
          <p:cNvPr id="1030" name="Picture 6" descr="http://www.bankoboev.ru/images/MjIwMDQz/Bankoboev.Ru_zelenye_listya_klen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548680"/>
            <a:ext cx="3888432" cy="292143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1643042" y="1214422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Я сегодня узнал…</a:t>
            </a:r>
            <a:endParaRPr lang="ru-RU" sz="4000" b="1" dirty="0">
              <a:solidFill>
                <a:srgbClr val="FFFF00"/>
              </a:solidFill>
              <a:effectLst>
                <a:glow rad="228600">
                  <a:srgbClr val="860000">
                    <a:alpha val="40000"/>
                  </a:srgbClr>
                </a:glow>
                <a:outerShdw blurRad="12700" dist="38100" dir="2700000" algn="tl">
                  <a:srgbClr val="860000"/>
                </a:outerShdw>
              </a:effectLst>
            </a:endParaRPr>
          </a:p>
        </p:txBody>
      </p:sp>
      <p:pic>
        <p:nvPicPr>
          <p:cNvPr id="28" name="Picture 6" descr="http://www.bankoboev.ru/images/MjIwMDQz/Bankoboev.Ru_zelenye_listya_klen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548680"/>
            <a:ext cx="3888432" cy="292143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5643570" y="1214422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Мне было интересно…</a:t>
            </a:r>
          </a:p>
        </p:txBody>
      </p:sp>
      <p:pic>
        <p:nvPicPr>
          <p:cNvPr id="19" name="Picture 6" descr="http://www.bankoboev.ru/images/MjIwMDQz/Bankoboev.Ru_zelenye_listya_klen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3573016"/>
            <a:ext cx="3888432" cy="292143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5436096" y="450912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Меня удивило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untitle233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344816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340768"/>
            <a:ext cx="67687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B050"/>
                </a:solidFill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Домашнее задание:</a:t>
            </a:r>
          </a:p>
          <a:p>
            <a:r>
              <a:rPr lang="ru-RU" sz="2800" b="1" dirty="0" smtClean="0">
                <a:solidFill>
                  <a:srgbClr val="FFFF00"/>
                </a:solidFill>
                <a:effectLst>
                  <a:glow rad="228600">
                    <a:srgbClr val="860000">
                      <a:alpha val="40000"/>
                    </a:srgbClr>
                  </a:glow>
                  <a:outerShdw blurRad="12700" dist="38100" dir="2700000" algn="tl">
                    <a:srgbClr val="860000"/>
                  </a:outerShdw>
                </a:effectLst>
              </a:rPr>
              <a:t>С.33 упр.53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Шестнадцатое сентября.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311823"/>
            <a:ext cx="6966898" cy="314557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Классная работа.</a:t>
            </a:r>
            <a:endParaRPr lang="ru-RU" sz="4400" dirty="0"/>
          </a:p>
        </p:txBody>
      </p:sp>
      <p:pic>
        <p:nvPicPr>
          <p:cNvPr id="1026" name="Picture 2" descr="https://ds02.infourok.ru/uploads/ex/1247/0001ac6e-ce3e1a12/img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770485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18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Словарь:</a:t>
            </a:r>
            <a:endParaRPr lang="ru-RU" dirty="0"/>
          </a:p>
        </p:txBody>
      </p:sp>
      <p:pic>
        <p:nvPicPr>
          <p:cNvPr id="2050" name="Picture 2" descr="https://ds04.infourok.ru/uploads/ex/1032/00052cc9-680c54d8/img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24744"/>
            <a:ext cx="836327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52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251520" y="116640"/>
            <a:ext cx="8892480" cy="6741360"/>
            <a:chOff x="251520" y="116640"/>
            <a:chExt cx="8892480" cy="674136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8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1029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028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4" name="Прямоугольник 13"/>
          <p:cNvSpPr/>
          <p:nvPr/>
        </p:nvSpPr>
        <p:spPr>
          <a:xfrm>
            <a:off x="2555776" y="332656"/>
            <a:ext cx="574599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 Предложение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1640" y="162880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состоит из одного или</a:t>
            </a:r>
            <a:b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</a:br>
            <a: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     нескольких слов,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2852936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</a:pPr>
            <a:r>
              <a:rPr lang="ru-RU" dirty="0" smtClean="0"/>
              <a:t>          </a:t>
            </a:r>
            <a: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которые выражают</a:t>
            </a:r>
            <a:b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</a:br>
            <a: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     законченную мысль.</a:t>
            </a:r>
            <a:b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</a:b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59632" y="4581128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Слова в предложении связаны</a:t>
            </a:r>
            <a:b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</a:br>
            <a:r>
              <a:rPr lang="ru-RU" sz="40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     по смыслу.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pic>
        <p:nvPicPr>
          <p:cNvPr id="19" name="Picture 5" descr="уу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9" y="332656"/>
            <a:ext cx="201421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251520" y="116640"/>
            <a:ext cx="8892480" cy="6741360"/>
            <a:chOff x="251520" y="116640"/>
            <a:chExt cx="8892480" cy="674136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8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1029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028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4" name="Прямоугольник 13"/>
          <p:cNvSpPr/>
          <p:nvPr/>
        </p:nvSpPr>
        <p:spPr>
          <a:xfrm>
            <a:off x="3282617" y="188640"/>
            <a:ext cx="406310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 Виды </a:t>
            </a:r>
            <a:br>
              <a:rPr lang="ru-RU" sz="48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</a:br>
            <a:r>
              <a:rPr lang="ru-RU" sz="48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предложений 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763688" y="1772816"/>
            <a:ext cx="2736304" cy="864096"/>
          </a:xfrm>
          <a:prstGeom prst="flowChartAlternateProcess">
            <a:avLst/>
          </a:prstGeom>
          <a:solidFill>
            <a:srgbClr val="0000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 цели высказывания</a:t>
            </a:r>
            <a:endParaRPr lang="ru-RU" sz="2400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292080" y="1772816"/>
            <a:ext cx="2736304" cy="864096"/>
          </a:xfrm>
          <a:prstGeom prst="flowChartAlternateProcess">
            <a:avLst/>
          </a:prstGeom>
          <a:solidFill>
            <a:srgbClr val="0000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  интонации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43608" y="2924944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</a:pPr>
            <a:r>
              <a:rPr lang="ru-RU" dirty="0" smtClean="0"/>
              <a:t> </a:t>
            </a:r>
            <a:r>
              <a:rPr lang="ru-RU" sz="32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повествовательные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8064" y="422108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</a:pPr>
            <a:r>
              <a:rPr lang="ru-RU" dirty="0" smtClean="0"/>
              <a:t> </a:t>
            </a:r>
            <a:r>
              <a:rPr lang="ru-RU" sz="32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вопросительные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4797152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</a:pPr>
            <a:r>
              <a:rPr lang="ru-RU" dirty="0" smtClean="0"/>
              <a:t> </a:t>
            </a:r>
            <a:r>
              <a:rPr lang="ru-RU" sz="32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побудительные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76056" y="2924944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</a:pPr>
            <a:r>
              <a:rPr lang="ru-RU" dirty="0" smtClean="0"/>
              <a:t> </a:t>
            </a:r>
            <a:r>
              <a:rPr lang="ru-RU" sz="32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невосклицательные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15616" y="386104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261000"/>
            </a:pPr>
            <a:r>
              <a:rPr lang="ru-RU" dirty="0" smtClean="0"/>
              <a:t> </a:t>
            </a:r>
            <a:r>
              <a:rPr lang="ru-RU" sz="3200" dirty="0" smtClean="0">
                <a:effectLst>
                  <a:outerShdw blurRad="76200" dist="38100" dir="2700000" sx="101000" sy="101000" algn="tl">
                    <a:srgbClr val="000000"/>
                  </a:outerShdw>
                </a:effectLst>
              </a:rPr>
              <a:t>восклицательные</a:t>
            </a:r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860032" y="2132856"/>
            <a:ext cx="0" cy="3816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5" descr="уу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9" y="332656"/>
            <a:ext cx="151216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06198E-6 L -0.44098 -0.04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0" y="-2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 0.00995 L 0.43316 0.082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0" y="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/>
      <p:bldP spid="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59131" y="119555"/>
            <a:ext cx="9383659" cy="6909845"/>
            <a:chOff x="251520" y="116640"/>
            <a:chExt cx="8892480" cy="67413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12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13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4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836712"/>
            <a:ext cx="785921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dirty="0" smtClean="0"/>
              <a:t>  Зеленеют все опушки. Зеленеет пруд. </a:t>
            </a:r>
          </a:p>
          <a:p>
            <a:pPr>
              <a:buNone/>
            </a:pPr>
            <a:r>
              <a:rPr lang="ru-RU" sz="6000" dirty="0" smtClean="0"/>
              <a:t>А зелёные лягушки Песенку поют. </a:t>
            </a:r>
            <a:endParaRPr lang="ru-RU" sz="6000" dirty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724128" y="1916832"/>
            <a:ext cx="2592288" cy="0"/>
          </a:xfrm>
          <a:prstGeom prst="line">
            <a:avLst/>
          </a:prstGeom>
          <a:ln w="57150">
            <a:solidFill>
              <a:srgbClr val="FFFF00"/>
            </a:solidFill>
          </a:ln>
          <a:effectLst>
            <a:outerShdw blurRad="50800" dist="38100" dir="5400000" algn="t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1691680" y="1772816"/>
            <a:ext cx="2592288" cy="144016"/>
            <a:chOff x="4283968" y="2276872"/>
            <a:chExt cx="2592288" cy="144016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4283968" y="2276872"/>
              <a:ext cx="2592288" cy="0"/>
            </a:xfrm>
            <a:prstGeom prst="line">
              <a:avLst/>
            </a:prstGeom>
            <a:ln w="57150">
              <a:solidFill>
                <a:srgbClr val="FFFF00"/>
              </a:solidFill>
            </a:ln>
            <a:effectLst>
              <a:outerShdw blurRad="50800" dist="38100" dir="5400000" algn="t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4283968" y="2420888"/>
              <a:ext cx="2592288" cy="0"/>
            </a:xfrm>
            <a:prstGeom prst="line">
              <a:avLst/>
            </a:prstGeom>
            <a:ln w="57150">
              <a:solidFill>
                <a:srgbClr val="FFFF00"/>
              </a:solidFill>
            </a:ln>
            <a:effectLst>
              <a:outerShdw blurRad="50800" dist="38100" dir="5400000" algn="t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4283968" y="4653136"/>
            <a:ext cx="1584176" cy="360040"/>
            <a:chOff x="4283968" y="2276872"/>
            <a:chExt cx="2592288" cy="144016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4283968" y="2276872"/>
              <a:ext cx="2592288" cy="0"/>
            </a:xfrm>
            <a:prstGeom prst="line">
              <a:avLst/>
            </a:prstGeom>
            <a:ln w="57150">
              <a:solidFill>
                <a:srgbClr val="FFFF00"/>
              </a:solidFill>
            </a:ln>
            <a:effectLst>
              <a:outerShdw blurRad="50800" dist="38100" dir="5400000" algn="t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4283968" y="2420888"/>
              <a:ext cx="2592288" cy="0"/>
            </a:xfrm>
            <a:prstGeom prst="line">
              <a:avLst/>
            </a:prstGeom>
            <a:ln w="57150">
              <a:solidFill>
                <a:srgbClr val="FFFF00"/>
              </a:solidFill>
            </a:ln>
            <a:effectLst>
              <a:outerShdw blurRad="50800" dist="38100" dir="5400000" algn="t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660232" y="54868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сущ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5004048" y="270892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сущ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1259632" y="548680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глаг.</a:t>
            </a:r>
            <a:endParaRPr lang="ru-RU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7544" y="764704"/>
            <a:ext cx="504056" cy="1015663"/>
          </a:xfrm>
          <a:prstGeom prst="rect">
            <a:avLst/>
          </a:prstGeom>
          <a:solidFill>
            <a:srgbClr val="2963A9"/>
          </a:soli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endParaRPr lang="ru-RU" sz="6000" dirty="0" smtClean="0">
              <a:effectLst>
                <a:outerShdw blurRad="76200" dist="38100" dir="2700000" sx="101000" sy="101000" algn="tl">
                  <a:srgbClr val="000000"/>
                </a:outerShdw>
              </a:effectLst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499992" y="3861048"/>
            <a:ext cx="2592288" cy="0"/>
          </a:xfrm>
          <a:prstGeom prst="line">
            <a:avLst/>
          </a:prstGeom>
          <a:ln w="57150">
            <a:solidFill>
              <a:srgbClr val="FFFF00"/>
            </a:solidFill>
          </a:ln>
          <a:effectLst>
            <a:outerShdw blurRad="50800" dist="38100" dir="5400000" algn="t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60032" y="371703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глаг</a:t>
            </a:r>
            <a:r>
              <a:rPr lang="ru-RU" i="1" dirty="0" smtClean="0"/>
              <a:t>.</a:t>
            </a:r>
            <a:endParaRPr lang="ru-RU" i="1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139952" y="2780928"/>
            <a:ext cx="2592288" cy="0"/>
          </a:xfrm>
          <a:prstGeom prst="line">
            <a:avLst/>
          </a:prstGeom>
          <a:ln w="57150">
            <a:solidFill>
              <a:srgbClr val="FFFF00"/>
            </a:solidFill>
          </a:ln>
          <a:effectLst>
            <a:outerShdw blurRad="50800" dist="38100" dir="5400000" algn="t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Группа 51"/>
          <p:cNvGrpSpPr/>
          <p:nvPr/>
        </p:nvGrpSpPr>
        <p:grpSpPr>
          <a:xfrm>
            <a:off x="1475656" y="2708920"/>
            <a:ext cx="2592288" cy="144016"/>
            <a:chOff x="4283968" y="2276872"/>
            <a:chExt cx="2592288" cy="144016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>
              <a:off x="4283968" y="2276872"/>
              <a:ext cx="2592288" cy="0"/>
            </a:xfrm>
            <a:prstGeom prst="line">
              <a:avLst/>
            </a:prstGeom>
            <a:ln w="57150">
              <a:solidFill>
                <a:srgbClr val="FFFF00"/>
              </a:solidFill>
            </a:ln>
            <a:effectLst>
              <a:outerShdw blurRad="50800" dist="38100" dir="5400000" algn="t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4283968" y="2420888"/>
              <a:ext cx="2592288" cy="0"/>
            </a:xfrm>
            <a:prstGeom prst="line">
              <a:avLst/>
            </a:prstGeom>
            <a:ln w="57150">
              <a:solidFill>
                <a:srgbClr val="FFFF00"/>
              </a:solidFill>
            </a:ln>
            <a:effectLst>
              <a:outerShdw blurRad="50800" dist="38100" dir="5400000" algn="t" rotWithShape="0">
                <a:prstClr val="black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.ppt-online.org/files/slide/y/ye6MESGvt0KoP3bmIqkwgdN8UYlD4CQa7AixpL/slide-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96943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270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12877" y="116640"/>
            <a:ext cx="9383659" cy="6741360"/>
            <a:chOff x="251520" y="116640"/>
            <a:chExt cx="8892480" cy="67413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8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9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0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1" name="TextBox 10"/>
          <p:cNvSpPr txBox="1"/>
          <p:nvPr/>
        </p:nvSpPr>
        <p:spPr>
          <a:xfrm>
            <a:off x="251520" y="177281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A40000"/>
                </a:solidFill>
              </a:rPr>
              <a:t>Тема урока « Простые и сложные предложения».</a:t>
            </a:r>
            <a:endParaRPr lang="ru-RU" sz="2800" dirty="0">
              <a:solidFill>
                <a:srgbClr val="A40000"/>
              </a:solidFill>
            </a:endParaRPr>
          </a:p>
        </p:txBody>
      </p:sp>
      <p:grpSp>
        <p:nvGrpSpPr>
          <p:cNvPr id="12" name="Группа 15"/>
          <p:cNvGrpSpPr/>
          <p:nvPr/>
        </p:nvGrpSpPr>
        <p:grpSpPr>
          <a:xfrm>
            <a:off x="0" y="116640"/>
            <a:ext cx="9383659" cy="6741360"/>
            <a:chOff x="251520" y="116640"/>
            <a:chExt cx="8892480" cy="674136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18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19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20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59131" y="116640"/>
            <a:ext cx="9383659" cy="6741360"/>
            <a:chOff x="251520" y="116640"/>
            <a:chExt cx="8892480" cy="674136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51520" y="1124744"/>
              <a:ext cx="144000" cy="54006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6200000">
              <a:off x="5004052" y="-3699788"/>
              <a:ext cx="144008" cy="7776864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6200000">
              <a:off x="3599900" y="3176980"/>
              <a:ext cx="144000" cy="684076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820472" y="188640"/>
              <a:ext cx="144000" cy="6048000"/>
            </a:xfrm>
            <a:prstGeom prst="rect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6623720" y="5201816"/>
              <a:ext cx="2520280" cy="1656184"/>
              <a:chOff x="6084168" y="4669327"/>
              <a:chExt cx="3096344" cy="2000033"/>
            </a:xfrm>
          </p:grpSpPr>
          <p:pic>
            <p:nvPicPr>
              <p:cNvPr id="10" name="Picture 5" descr="C:\Users\1\Desktop\книга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084168" y="5017170"/>
                <a:ext cx="2697834" cy="1652190"/>
              </a:xfrm>
              <a:prstGeom prst="rect">
                <a:avLst/>
              </a:prstGeom>
              <a:noFill/>
            </p:spPr>
          </p:pic>
          <p:pic>
            <p:nvPicPr>
              <p:cNvPr id="11" name="Picture 3" descr="C:\Users\1\Desktop\чер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884368" y="5085184"/>
                <a:ext cx="1296144" cy="1296144"/>
              </a:xfrm>
              <a:prstGeom prst="rect">
                <a:avLst/>
              </a:prstGeom>
              <a:noFill/>
            </p:spPr>
          </p:pic>
          <p:pic>
            <p:nvPicPr>
              <p:cNvPr id="12" name="Picture 4" descr="C:\Users\1\Desktop\перо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21055803" flipH="1">
                <a:off x="7169597" y="4669327"/>
                <a:ext cx="807419" cy="17897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3" name="Прямоугольник 12"/>
          <p:cNvSpPr/>
          <p:nvPr/>
        </p:nvSpPr>
        <p:spPr>
          <a:xfrm>
            <a:off x="5148064" y="260648"/>
            <a:ext cx="38376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Сложное</a:t>
            </a:r>
            <a:br>
              <a:rPr lang="ru-RU" sz="44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</a:br>
            <a:r>
              <a:rPr lang="ru-RU" sz="44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 предложение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260648"/>
            <a:ext cx="38376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Простое</a:t>
            </a:r>
            <a:br>
              <a:rPr lang="ru-RU" sz="44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</a:br>
            <a:r>
              <a:rPr lang="ru-RU" sz="4400" b="1" dirty="0" smtClean="0">
                <a:ln w="3810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38100" algn="l" rotWithShape="0">
                    <a:prstClr val="black"/>
                  </a:outerShdw>
                </a:effectLst>
              </a:rPr>
              <a:t> предложение 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547664" y="2060848"/>
            <a:ext cx="3240360" cy="93610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 грамматическая основа</a:t>
            </a:r>
            <a:endParaRPr lang="ru-RU" sz="2400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292080" y="2060848"/>
            <a:ext cx="3240360" cy="93610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 и более грамматических основ</a:t>
            </a:r>
            <a:endParaRPr lang="ru-RU" sz="2400" dirty="0"/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5364088" y="4437112"/>
            <a:ext cx="3240360" cy="93610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Простые предложения в составе сложного разделяются запятой.</a:t>
            </a:r>
            <a:endParaRPr lang="ru-RU" sz="2000" dirty="0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691680" y="4437112"/>
            <a:ext cx="3240360" cy="93610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5148064" y="3068960"/>
            <a:ext cx="3672408" cy="792088"/>
            <a:chOff x="1571604" y="5715016"/>
            <a:chExt cx="4584572" cy="864096"/>
          </a:xfrm>
        </p:grpSpPr>
        <p:grpSp>
          <p:nvGrpSpPr>
            <p:cNvPr id="20" name="Группа 45"/>
            <p:cNvGrpSpPr/>
            <p:nvPr/>
          </p:nvGrpSpPr>
          <p:grpSpPr>
            <a:xfrm>
              <a:off x="3563888" y="6237312"/>
              <a:ext cx="216024" cy="216024"/>
              <a:chOff x="3571298" y="6429396"/>
              <a:chExt cx="216024" cy="216024"/>
            </a:xfrm>
          </p:grpSpPr>
          <p:sp>
            <p:nvSpPr>
              <p:cNvPr id="32" name="Овал 31"/>
              <p:cNvSpPr/>
              <p:nvPr/>
            </p:nvSpPr>
            <p:spPr>
              <a:xfrm>
                <a:off x="3571298" y="6429396"/>
                <a:ext cx="144016" cy="1440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sx="101000" sy="101000" algn="l" rotWithShape="0">
                  <a:schemeClr val="bg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Месяц 32"/>
              <p:cNvSpPr/>
              <p:nvPr/>
            </p:nvSpPr>
            <p:spPr>
              <a:xfrm flipH="1">
                <a:off x="3643306" y="6429396"/>
                <a:ext cx="144016" cy="216024"/>
              </a:xfrm>
              <a:prstGeom prst="mo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39"/>
            <p:cNvGrpSpPr/>
            <p:nvPr/>
          </p:nvGrpSpPr>
          <p:grpSpPr>
            <a:xfrm>
              <a:off x="1571604" y="5715016"/>
              <a:ext cx="1800200" cy="864096"/>
              <a:chOff x="1785918" y="5715016"/>
              <a:chExt cx="1800200" cy="864096"/>
            </a:xfrm>
          </p:grpSpPr>
          <p:sp>
            <p:nvSpPr>
              <p:cNvPr id="28" name="Прямоугольник 27"/>
              <p:cNvSpPr/>
              <p:nvPr/>
            </p:nvSpPr>
            <p:spPr>
              <a:xfrm>
                <a:off x="1785918" y="5715016"/>
                <a:ext cx="1800200" cy="864096"/>
              </a:xfrm>
              <a:prstGeom prst="rect">
                <a:avLst/>
              </a:prstGeom>
              <a:solidFill>
                <a:schemeClr val="tx1">
                  <a:lumMod val="75000"/>
                </a:schemeClr>
              </a:solidFill>
              <a:ln w="28575">
                <a:solidFill>
                  <a:srgbClr val="00003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единительная линия 28"/>
              <p:cNvCxnSpPr/>
              <p:nvPr/>
            </p:nvCxnSpPr>
            <p:spPr>
              <a:xfrm flipV="1">
                <a:off x="1857926" y="6003048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2722022" y="6003048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V="1">
                <a:off x="2722022" y="6147064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Овал 21"/>
            <p:cNvSpPr/>
            <p:nvPr/>
          </p:nvSpPr>
          <p:spPr>
            <a:xfrm>
              <a:off x="6012160" y="6237312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sx="101000" sy="101000" algn="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3" name="Группа 40"/>
            <p:cNvGrpSpPr/>
            <p:nvPr/>
          </p:nvGrpSpPr>
          <p:grpSpPr>
            <a:xfrm>
              <a:off x="4071934" y="5715016"/>
              <a:ext cx="1800200" cy="864096"/>
              <a:chOff x="1785918" y="5715016"/>
              <a:chExt cx="1800200" cy="864096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1785918" y="5715016"/>
                <a:ext cx="1800200" cy="864096"/>
              </a:xfrm>
              <a:prstGeom prst="rect">
                <a:avLst/>
              </a:prstGeom>
              <a:solidFill>
                <a:schemeClr val="tx1">
                  <a:lumMod val="75000"/>
                </a:schemeClr>
              </a:solidFill>
              <a:ln w="28575">
                <a:solidFill>
                  <a:srgbClr val="00003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5" name="Прямая соединительная линия 24"/>
              <p:cNvCxnSpPr/>
              <p:nvPr/>
            </p:nvCxnSpPr>
            <p:spPr>
              <a:xfrm flipV="1">
                <a:off x="1857926" y="6003048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flipV="1">
                <a:off x="2722022" y="6003048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 flipV="1">
                <a:off x="2722022" y="6147064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Группа 48"/>
          <p:cNvGrpSpPr/>
          <p:nvPr/>
        </p:nvGrpSpPr>
        <p:grpSpPr>
          <a:xfrm>
            <a:off x="2051720" y="3068960"/>
            <a:ext cx="1669553" cy="792088"/>
            <a:chOff x="3262487" y="4653136"/>
            <a:chExt cx="1669553" cy="792088"/>
          </a:xfrm>
        </p:grpSpPr>
        <p:sp>
          <p:nvSpPr>
            <p:cNvPr id="37" name="Овал 36"/>
            <p:cNvSpPr/>
            <p:nvPr/>
          </p:nvSpPr>
          <p:spPr>
            <a:xfrm>
              <a:off x="4816678" y="5131907"/>
              <a:ext cx="115362" cy="1320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sx="101000" sy="101000" algn="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5" name="Группа 40"/>
            <p:cNvGrpSpPr/>
            <p:nvPr/>
          </p:nvGrpSpPr>
          <p:grpSpPr>
            <a:xfrm>
              <a:off x="3262487" y="4653136"/>
              <a:ext cx="1442025" cy="792088"/>
              <a:chOff x="1785918" y="5715016"/>
              <a:chExt cx="1800200" cy="864096"/>
            </a:xfrm>
          </p:grpSpPr>
          <p:sp>
            <p:nvSpPr>
              <p:cNvPr id="39" name="Прямоугольник 38"/>
              <p:cNvSpPr/>
              <p:nvPr/>
            </p:nvSpPr>
            <p:spPr>
              <a:xfrm>
                <a:off x="1785918" y="5715016"/>
                <a:ext cx="1800200" cy="864096"/>
              </a:xfrm>
              <a:prstGeom prst="rect">
                <a:avLst/>
              </a:prstGeom>
              <a:solidFill>
                <a:schemeClr val="tx1">
                  <a:lumMod val="75000"/>
                </a:schemeClr>
              </a:solidFill>
              <a:ln w="28575">
                <a:solidFill>
                  <a:srgbClr val="00003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0" name="Прямая соединительная линия 39"/>
              <p:cNvCxnSpPr/>
              <p:nvPr/>
            </p:nvCxnSpPr>
            <p:spPr>
              <a:xfrm flipV="1">
                <a:off x="1857926" y="6003048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V="1">
                <a:off x="2722022" y="6003048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flipV="1">
                <a:off x="2722022" y="6147064"/>
                <a:ext cx="675031" cy="60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175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Тема Office</vt:lpstr>
      <vt:lpstr>Простое и сложное предложение.</vt:lpstr>
      <vt:lpstr>Шестнадцатое сентября.</vt:lpstr>
      <vt:lpstr>Словарь: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Фатима</cp:lastModifiedBy>
  <cp:revision>44</cp:revision>
  <dcterms:created xsi:type="dcterms:W3CDTF">2013-09-09T16:01:19Z</dcterms:created>
  <dcterms:modified xsi:type="dcterms:W3CDTF">2019-09-15T09:13:09Z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247848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