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708" r:id="rId3"/>
    <p:sldMasterId id="2147483732" r:id="rId4"/>
  </p:sldMasterIdLst>
  <p:sldIdLst>
    <p:sldId id="278" r:id="rId5"/>
    <p:sldId id="257" r:id="rId6"/>
    <p:sldId id="262" r:id="rId7"/>
    <p:sldId id="272" r:id="rId8"/>
    <p:sldId id="259" r:id="rId9"/>
    <p:sldId id="260" r:id="rId10"/>
    <p:sldId id="281" r:id="rId11"/>
    <p:sldId id="283" r:id="rId12"/>
    <p:sldId id="274" r:id="rId13"/>
    <p:sldId id="280" r:id="rId14"/>
    <p:sldId id="275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5763" cy="3686857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pull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algn="l" rtl="0"/>
            <a:fld id="{7ED27B1F-C5AC-4B54-93C8-9891C673D481}" type="datetimeFigureOut">
              <a:rPr lang="ru-RU" sz="1200" kern="1200" smtClean="0">
                <a:latin typeface="Calibri"/>
                <a:ea typeface="+mn-ea"/>
                <a:cs typeface="+mn-cs"/>
              </a:rPr>
              <a:pPr algn="l" rtl="0"/>
              <a:t>28.01.2010</a:t>
            </a:fld>
            <a:endParaRPr lang="ru-RU" sz="1200" kern="1200" dirty="0"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algn="ctr" rtl="0"/>
            <a:endParaRPr lang="ru-RU" sz="1200" kern="1200" dirty="0"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38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algn="r" rtl="0"/>
            <a:fld id="{CEE38C59-5D4A-4D4F-9A28-AD16BB927A85}" type="slidenum">
              <a:rPr lang="ru-RU" sz="1200" kern="1200" smtClean="0"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 dirty="0">
              <a:latin typeface="Calibri"/>
              <a:ea typeface="+mn-ea"/>
              <a:cs typeface="+mn-cs"/>
            </a:endParaRPr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ED27B1F-C5AC-4B54-93C8-9891C673D481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28.01.2010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CEE38C59-5D4A-4D4F-9A28-AD16BB927A85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ED27B1F-C5AC-4B54-93C8-9891C673D481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28.01.2010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CEE38C59-5D4A-4D4F-9A28-AD16BB927A85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ED27B1F-C5AC-4B54-93C8-9891C673D481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28.01.2010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CEE38C59-5D4A-4D4F-9A28-AD16BB927A85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ED27B1F-C5AC-4B54-93C8-9891C673D481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28.01.2010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CEE38C59-5D4A-4D4F-9A28-AD16BB927A85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ED27B1F-C5AC-4B54-93C8-9891C673D481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28.01.2010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CEE38C59-5D4A-4D4F-9A28-AD16BB927A85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ED27B1F-C5AC-4B54-93C8-9891C673D481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28.01.2010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CEE38C59-5D4A-4D4F-9A28-AD16BB927A85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ED27B1F-C5AC-4B54-93C8-9891C673D481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28.01.2010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CEE38C59-5D4A-4D4F-9A28-AD16BB927A85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ED27B1F-C5AC-4B54-93C8-9891C673D481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28.01.2010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CEE38C59-5D4A-4D4F-9A28-AD16BB927A85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ED27B1F-C5AC-4B54-93C8-9891C673D481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28.01.2010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CEE38C59-5D4A-4D4F-9A28-AD16BB927A85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7ED27B1F-C5AC-4B54-93C8-9891C673D481}" type="datetimeFigureOut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28.01.2010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CEE38C59-5D4A-4D4F-9A28-AD16BB927A85}" type="slidenum">
              <a:rPr lang="ru-RU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ru-RU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ull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D3790E6-D93B-4127-9E4D-0AE940A2683D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5472465-8B73-47A3-88DA-0369C68AA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pull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29600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ED27B1F-C5AC-4B54-93C8-9891C673D481}" type="datetimeFigureOut">
              <a:rPr lang="ru-RU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28.01.2010</a:t>
            </a:fld>
            <a:endParaRPr lang="ru-RU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EE38C59-5D4A-4D4F-9A28-AD16BB927A85}" type="slidenum">
              <a:rPr lang="ru-RU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ru-RU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1.gif"/><Relationship Id="rId7" Type="http://schemas.openxmlformats.org/officeDocument/2006/relationships/image" Target="../media/image15.gif"/><Relationship Id="rId12" Type="http://schemas.openxmlformats.org/officeDocument/2006/relationships/image" Target="../media/image20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4%20&#1082;&#1083;%20&#1086;&#1090;&#1082;&#1088;&#1099;&#1090;&#1099;&#1081;%20&#1091;&#1088;&#1086;&#1082;\&#1047;&#1072;&#1089;&#1090;&#1072;&#1074;&#1082;&#1072;%20-%20&#1042;%20&#1075;&#1086;&#1089;&#1090;%20&#1091;%20&#1089;&#1082;&#1072;&#1079;&#1082;&#1080;.mp3" TargetMode="External"/><Relationship Id="rId6" Type="http://schemas.openxmlformats.org/officeDocument/2006/relationships/image" Target="../media/image14.gif"/><Relationship Id="rId11" Type="http://schemas.openxmlformats.org/officeDocument/2006/relationships/image" Target="../media/image19.gif"/><Relationship Id="rId5" Type="http://schemas.openxmlformats.org/officeDocument/2006/relationships/image" Target="../media/image13.gif"/><Relationship Id="rId10" Type="http://schemas.openxmlformats.org/officeDocument/2006/relationships/image" Target="../media/image18.jpeg"/><Relationship Id="rId4" Type="http://schemas.openxmlformats.org/officeDocument/2006/relationships/image" Target="../media/image12.gif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715172" cy="2571768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Открытый урок по русскому языку в 4 классе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5286388"/>
            <a:ext cx="5357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МОУ СОШ № 2 п. Редкино Конаковского р-на</a:t>
            </a:r>
          </a:p>
          <a:p>
            <a:r>
              <a:rPr lang="ru-RU" dirty="0" smtClean="0"/>
              <a:t> Тверской обл.</a:t>
            </a:r>
          </a:p>
          <a:p>
            <a:r>
              <a:rPr lang="ru-RU" dirty="0" smtClean="0"/>
              <a:t>Полякова Елена Анатольевна</a:t>
            </a:r>
            <a:endParaRPr lang="ru-RU" dirty="0"/>
          </a:p>
        </p:txBody>
      </p:sp>
      <p:pic>
        <p:nvPicPr>
          <p:cNvPr id="6" name="Рисунок 5" descr="книга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46" y="4500570"/>
            <a:ext cx="1785950" cy="1214422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Склонение имен прилагательных</a:t>
            </a:r>
            <a:br>
              <a:rPr lang="ru-RU" dirty="0" smtClean="0"/>
            </a:br>
            <a:r>
              <a:rPr lang="ru-RU" dirty="0" smtClean="0"/>
              <a:t> во множественном числе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47642" y="1600200"/>
          <a:ext cx="6181745" cy="4543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2045"/>
                <a:gridCol w="2284850"/>
                <a:gridCol w="1142425"/>
                <a:gridCol w="1142425"/>
              </a:tblGrid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падеж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вопрос</a:t>
                      </a:r>
                      <a:endParaRPr lang="ru-RU" sz="2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окончания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И. 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Какие?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Р.п.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Каких?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Д.п.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Каким?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В.п.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Какие?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Т.п.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Какими?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П.п.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(о) Каких?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86512" y="1600200"/>
            <a:ext cx="2400288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43834" y="1714488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7030A0"/>
                </a:solidFill>
              </a:rPr>
              <a:t>ие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1714488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7030A0"/>
                </a:solidFill>
              </a:rPr>
              <a:t>ые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388" y="2428868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7030A0"/>
                </a:solidFill>
              </a:rPr>
              <a:t>ых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643834" y="2428868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их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29388" y="3143248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их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15272" y="3143248"/>
            <a:ext cx="857256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7030A0"/>
                </a:solidFill>
              </a:rPr>
              <a:t>ых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29388" y="3929066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7030A0"/>
                </a:solidFill>
              </a:rPr>
              <a:t>ые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500826" y="4714884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ими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715272" y="3929066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7030A0"/>
                </a:solidFill>
              </a:rPr>
              <a:t>ие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715272" y="4714884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7030A0"/>
                </a:solidFill>
              </a:rPr>
              <a:t>ыми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500826" y="5572139"/>
            <a:ext cx="928694" cy="5540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им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786710" y="5572140"/>
            <a:ext cx="900090" cy="5540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rgbClr val="7030A0"/>
                </a:solidFill>
              </a:rPr>
              <a:t>ым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C -0.10625 0.03588 -0.21233 0.07199 -0.25486 0.08657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10834 0.03611 -0.21667 0.07222 -0.26007 0.08657 " pathEditMode="relative" ptsTypes="aA">
                                      <p:cBhvr>
                                        <p:cTn id="5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10208 0.03148 -0.20417 0.0632 -0.24497 0.0757 " pathEditMode="relative" ptsTypes="aA">
                                      <p:cBhvr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10833 0.03333 -0.21666 0.06666 -0.25989 0.07986 " pathEditMode="relative" ptsTypes="aA">
                                      <p:cBhvr>
                                        <p:cTn id="5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222E-6 C -0.16371 -0.12107 -0.32673 -0.24144 -0.39184 -0.2888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" y="-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5156 -0.12037 -0.10295 -0.24074 -0.12343 -0.28889 " pathEditMode="relative" ptsTypes="aA">
                                      <p:cBhvr>
                                        <p:cTn id="6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10278 0.01944 -0.20556 0.03889 -0.2467 0.04653 " pathEditMode="relative" ptsTypes="aA">
                                      <p:cBhvr>
                                        <p:cTn id="7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10972 0.01759 -0.21944 0.03518 -0.26337 0.04213 " pathEditMode="relative" ptsTypes="aA">
                                      <p:cBhvr>
                                        <p:cTn id="7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16267 0.00833 -0.32517 0.01667 -0.3901 0.01991 " pathEditMode="relative" ptsTypes="aA">
                                      <p:cBhvr>
                                        <p:cTn id="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5416 0.01112 -0.10833 0.02223 -0.13003 0.02663 " pathEditMode="relative" ptsTypes="aA">
                                      <p:cBhvr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1618 0.15 -0.32361 0.3 -0.38837 0.35995 " pathEditMode="relative" ptsTypes="aA">
                                      <p:cBhvr>
                                        <p:cTn id="8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5208 0.15186 -0.10416 0.30371 -0.125 0.36436 " pathEditMode="relative" ptsTypes="aA">
                                      <p:cBhvr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6" grpId="1" animBg="1"/>
      <p:bldP spid="7" grpId="0" animBg="1"/>
      <p:bldP spid="7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8" grpId="0" animBg="1"/>
      <p:bldP spid="18" grpId="1" animBg="1"/>
      <p:bldP spid="19" grpId="0" animBg="1"/>
      <p:bldP spid="19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Прямая со стрелкой 44"/>
          <p:cNvCxnSpPr/>
          <p:nvPr/>
        </p:nvCxnSpPr>
        <p:spPr>
          <a:xfrm rot="5400000">
            <a:off x="6036479" y="4250537"/>
            <a:ext cx="25003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rot="5400000">
            <a:off x="571472" y="4643446"/>
            <a:ext cx="21431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>
            <a:off x="1000100" y="3786190"/>
            <a:ext cx="64294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14282" y="3929066"/>
            <a:ext cx="1428760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ПО РОДАМ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rot="5400000">
            <a:off x="3071802" y="1214422"/>
            <a:ext cx="157163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6200000" flipH="1">
            <a:off x="4179091" y="1107265"/>
            <a:ext cx="150019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75"/>
            <a:ext cx="8215313" cy="8572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Имя прилагательное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857232"/>
            <a:ext cx="328614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ЧАСТЬ  РЕЧИ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857232"/>
            <a:ext cx="4071966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ПРИЗНАК ПРЕДМЕТА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КАКОЙ?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КАКОЕ?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71604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КАКАЯ?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00496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КАКИЕ?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ЧЕЙ?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29388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ЧЬЯ?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643834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ЧЬЁ?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71472" y="3214686"/>
            <a:ext cx="292895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ИЗМЕНЯЕТСЯ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57488" y="4000504"/>
            <a:ext cx="500066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500430" y="4000504"/>
            <a:ext cx="500066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Я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857488" y="4500570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ЫЙ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571868" y="4500570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И</a:t>
            </a:r>
            <a:r>
              <a:rPr lang="ru-RU" dirty="0" smtClean="0">
                <a:solidFill>
                  <a:srgbClr val="FF0000"/>
                </a:solidFill>
              </a:rPr>
              <a:t>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857488" y="5000636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500430" y="5000636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Е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857356" y="4000504"/>
            <a:ext cx="78581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Ж.Р.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857356" y="4500570"/>
            <a:ext cx="78581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М.Р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857356" y="5000636"/>
            <a:ext cx="78581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Ср.Р.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85720" y="5786454"/>
            <a:ext cx="392909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ПО  ПАДЕЖАМ- СКЛОНЯЕТСЯ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57158" y="2500306"/>
            <a:ext cx="3571900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ЕДИНСТВЕННОЕ ЧИСЛО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143504" y="2428868"/>
            <a:ext cx="3571900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МНОЖЕСТВЕННОЕ ЧИСЛО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86314" y="3357562"/>
            <a:ext cx="3929090" cy="18573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По родам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имена прилагательные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НЕ ИЗМЕНЯЮТСЯ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857752" y="5572140"/>
            <a:ext cx="3786214" cy="8572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ИЗМЕНЯЕТСЯ </a:t>
            </a:r>
            <a:r>
              <a:rPr lang="ru-RU" dirty="0" smtClean="0">
                <a:solidFill>
                  <a:srgbClr val="FF0000"/>
                </a:solidFill>
              </a:rPr>
              <a:t> ПО  ПАДЕЖАМ- СКЛОНЯЕТСЯ</a:t>
            </a:r>
            <a:endParaRPr lang="ru-RU" dirty="0"/>
          </a:p>
        </p:txBody>
      </p:sp>
      <p:cxnSp>
        <p:nvCxnSpPr>
          <p:cNvPr id="37" name="Прямая со стрелкой 36"/>
          <p:cNvCxnSpPr/>
          <p:nvPr/>
        </p:nvCxnSpPr>
        <p:spPr>
          <a:xfrm rot="5400000">
            <a:off x="6322231" y="3178967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66822"/>
            <a:ext cx="9144000" cy="720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Итог урока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7911"/>
            <a:ext cx="8229600" cy="3778252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Чему научились на уроке?</a:t>
            </a:r>
          </a:p>
          <a:p>
            <a:pPr>
              <a:buFontTx/>
              <a:buChar char="-"/>
            </a:pPr>
            <a:r>
              <a:rPr lang="ru-RU" dirty="0" smtClean="0"/>
              <a:t>Что узнали нового?</a:t>
            </a:r>
          </a:p>
          <a:p>
            <a:pPr>
              <a:buFontTx/>
              <a:buChar char="-"/>
            </a:pPr>
            <a:r>
              <a:rPr lang="ru-RU" dirty="0" smtClean="0"/>
              <a:t>Что вам понравилось?</a:t>
            </a:r>
          </a:p>
          <a:p>
            <a:pPr>
              <a:buFontTx/>
              <a:buChar char="-"/>
            </a:pPr>
            <a:r>
              <a:rPr lang="ru-RU" smtClean="0"/>
              <a:t>Что </a:t>
            </a:r>
            <a:r>
              <a:rPr lang="ru-RU" dirty="0" smtClean="0"/>
              <a:t>вызвало затруднение?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Прямая со стрелкой 59"/>
          <p:cNvCxnSpPr/>
          <p:nvPr/>
        </p:nvCxnSpPr>
        <p:spPr>
          <a:xfrm rot="5400000">
            <a:off x="571472" y="4643446"/>
            <a:ext cx="21431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>
            <a:off x="1000100" y="3786190"/>
            <a:ext cx="64294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14282" y="3929066"/>
            <a:ext cx="1428760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ПО РОДАМ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rot="5400000">
            <a:off x="3071802" y="1214422"/>
            <a:ext cx="157163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6200000" flipH="1">
            <a:off x="4179091" y="1107265"/>
            <a:ext cx="150019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42852"/>
            <a:ext cx="6357982" cy="8572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Имя прилагательное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857232"/>
            <a:ext cx="328614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ЧАСТЬ  РЕЧИ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857232"/>
            <a:ext cx="4071966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ПРИЗНАК ПРЕДМЕТА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КАКОЙ?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КАКОЕ?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71604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КАКАЯ?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00496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КАКИЕ?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ЧЕЙ?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29388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ЧЬЯ?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643834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ЧЬЁ?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71472" y="3214686"/>
            <a:ext cx="292895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ИЗМЕНЯЕТСЯ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57488" y="4000504"/>
            <a:ext cx="500066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500430" y="4000504"/>
            <a:ext cx="500066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Я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857488" y="4500570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ЫЙ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571868" y="4500570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И</a:t>
            </a:r>
            <a:r>
              <a:rPr lang="ru-RU" dirty="0" smtClean="0">
                <a:solidFill>
                  <a:srgbClr val="FF0000"/>
                </a:solidFill>
              </a:rPr>
              <a:t>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857488" y="5000636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500430" y="5000636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Е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857356" y="4000504"/>
            <a:ext cx="78581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Ж.Р.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857356" y="4500570"/>
            <a:ext cx="78581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М.Р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857356" y="5000636"/>
            <a:ext cx="78581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Ср.Р.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85720" y="5786454"/>
            <a:ext cx="392909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ПО  ПАДЕЖАМ- СКЛОНЯЕТСЯ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57158" y="2500306"/>
            <a:ext cx="3571900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ЕДИНСТВЕННОЕ ЧИСЛО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143504" y="2428868"/>
            <a:ext cx="3571900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МНОЖЕСТВЕННОЕ ЧИСЛО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5" name="Рисунок 64" descr="вопрос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3571876"/>
            <a:ext cx="1928826" cy="2000264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4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6" dur="2000" fill="hold"/>
                                        <p:tgtEl>
                                          <p:spTgt spid="6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/>
      <p:bldP spid="14" grpId="0" animBg="1"/>
      <p:bldP spid="15" grpId="0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9" grpId="0" animBg="1"/>
      <p:bldP spid="32" grpId="0" animBg="1"/>
      <p:bldP spid="33" grpId="0" animBg="1"/>
      <p:bldP spid="35" grpId="0" animBg="1"/>
      <p:bldP spid="38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46" grpId="0" animBg="1"/>
      <p:bldP spid="47" grpId="0" animBg="1"/>
      <p:bldP spid="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 :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Имя прилагательное </a:t>
            </a:r>
          </a:p>
          <a:p>
            <a:pPr>
              <a:buNone/>
            </a:pPr>
            <a:r>
              <a:rPr lang="ru-RU" dirty="0" smtClean="0"/>
              <a:t>во множественном числе </a:t>
            </a:r>
            <a:r>
              <a:rPr lang="ru-RU" dirty="0" smtClean="0">
                <a:solidFill>
                  <a:srgbClr val="FF0000"/>
                </a:solidFill>
              </a:rPr>
              <a:t>по родам </a:t>
            </a:r>
          </a:p>
          <a:p>
            <a:pPr>
              <a:buNone/>
            </a:pPr>
            <a:r>
              <a:rPr lang="ru-RU" sz="4800" dirty="0" smtClean="0"/>
              <a:t>                           </a:t>
            </a:r>
            <a:r>
              <a:rPr lang="ru-RU" sz="4800" dirty="0" smtClean="0">
                <a:solidFill>
                  <a:srgbClr val="FF0000"/>
                </a:solidFill>
              </a:rPr>
              <a:t>не изменяется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чел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541" y="5194173"/>
            <a:ext cx="1009650" cy="904875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Прямая со стрелкой 59"/>
          <p:cNvCxnSpPr/>
          <p:nvPr/>
        </p:nvCxnSpPr>
        <p:spPr>
          <a:xfrm rot="5400000">
            <a:off x="571472" y="4643446"/>
            <a:ext cx="21431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5400000">
            <a:off x="1000100" y="3786190"/>
            <a:ext cx="64294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14282" y="3929066"/>
            <a:ext cx="1428760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ПО РОДАМ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 rot="5400000">
            <a:off x="3071802" y="1214422"/>
            <a:ext cx="157163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6200000" flipH="1">
            <a:off x="4179091" y="1107265"/>
            <a:ext cx="150019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2875"/>
            <a:ext cx="8215313" cy="8572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Имя прилагательное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857232"/>
            <a:ext cx="3286148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ЧАСТЬ  РЕЧИ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857232"/>
            <a:ext cx="4071966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ПРИЗНАК ПРЕДМЕТА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КАКОЙ?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86050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КАКОЕ?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71604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КАКАЯ?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00496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КАКИЕ?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ЧЕЙ?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29388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ЧЬЯ?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643834" y="1500174"/>
            <a:ext cx="1071570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ЧЬЁ?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71472" y="3214686"/>
            <a:ext cx="2928958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ИЗМЕНЯЕТСЯ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857488" y="4000504"/>
            <a:ext cx="500066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АЯ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500430" y="4000504"/>
            <a:ext cx="500066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Я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857488" y="4500570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ЫЙ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571868" y="4500570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И</a:t>
            </a:r>
            <a:r>
              <a:rPr lang="ru-RU" dirty="0" smtClean="0">
                <a:solidFill>
                  <a:srgbClr val="FF0000"/>
                </a:solidFill>
              </a:rPr>
              <a:t>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857488" y="5000636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500430" y="5000636"/>
            <a:ext cx="642942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Е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857356" y="4000504"/>
            <a:ext cx="78581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Ж.Р.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857356" y="4500570"/>
            <a:ext cx="78581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М.Р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857356" y="5000636"/>
            <a:ext cx="785818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Ср.Р.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85720" y="5786454"/>
            <a:ext cx="3929090" cy="3571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ПО  ПАДЕЖАМ- СКЛОНЯЕТСЯ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57158" y="2500306"/>
            <a:ext cx="3571900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ЕДИНСТВЕННОЕ ЧИСЛО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143504" y="2428868"/>
            <a:ext cx="3571900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МНОЖЕСТВЕННОЕ ЧИСЛО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86314" y="3357562"/>
            <a:ext cx="3929090" cy="18573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По родам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имена прилагательные </a:t>
            </a:r>
          </a:p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НЕ ИЗМЕНЯЮТСЯ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красная шапочка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38771" y="285728"/>
            <a:ext cx="2457898" cy="2317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серебряное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14290"/>
            <a:ext cx="2286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цветочек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0548" y="3048000"/>
            <a:ext cx="2153501" cy="2153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бременские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3758401"/>
            <a:ext cx="2457898" cy="25749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снежная королева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0" y="0"/>
            <a:ext cx="2286000" cy="3048000"/>
          </a:xfrm>
          <a:prstGeom prst="rect">
            <a:avLst/>
          </a:prstGeom>
        </p:spPr>
      </p:pic>
      <p:pic>
        <p:nvPicPr>
          <p:cNvPr id="6" name="Рисунок 5" descr="снеж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29454" y="0"/>
            <a:ext cx="1009650" cy="148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Заставка - В гост у сказ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9" name="Рисунок 18" descr="гад ут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496350" y="3847364"/>
            <a:ext cx="3385341" cy="2708273"/>
          </a:xfrm>
          <a:prstGeom prst="rect">
            <a:avLst/>
          </a:prstGeom>
        </p:spPr>
      </p:pic>
      <p:pic>
        <p:nvPicPr>
          <p:cNvPr id="20" name="Рисунок 19" descr="лебедь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426760" flipH="1">
            <a:off x="6941709" y="4185198"/>
            <a:ext cx="751816" cy="505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Рисунок 20" descr="лебедь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426760" flipH="1">
            <a:off x="7513937" y="4187412"/>
            <a:ext cx="850334" cy="926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Рисунок 21" descr="28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67604" y="5889453"/>
            <a:ext cx="1143000" cy="476250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tile tx="-88900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000108"/>
            <a:ext cx="6900882" cy="542928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Серебряное копытце – ср.р., ед.ч.</a:t>
            </a:r>
          </a:p>
          <a:p>
            <a:pPr>
              <a:lnSpc>
                <a:spcPct val="110000"/>
              </a:lnSpc>
            </a:pPr>
            <a:r>
              <a:rPr lang="ru-RU" sz="2800" dirty="0" smtClean="0"/>
              <a:t>Красная шапочка – ж.р., ед.ч.</a:t>
            </a:r>
          </a:p>
          <a:p>
            <a:pPr>
              <a:lnSpc>
                <a:spcPct val="120000"/>
              </a:lnSpc>
            </a:pPr>
            <a:r>
              <a:rPr lang="ru-RU" sz="2800" dirty="0" smtClean="0"/>
              <a:t>Снежная королева – ж.р., ед.ч.</a:t>
            </a:r>
          </a:p>
          <a:p>
            <a:pPr>
              <a:lnSpc>
                <a:spcPct val="120000"/>
              </a:lnSpc>
            </a:pPr>
            <a:r>
              <a:rPr lang="ru-RU" sz="2800" dirty="0" smtClean="0"/>
              <a:t>Аленький цветочек –м.р., ед.ч.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Гадкий утёнок – м.р., ед.ч.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Дикие лебеди – </a:t>
            </a:r>
            <a:r>
              <a:rPr lang="ru-RU" sz="2800" dirty="0" smtClean="0">
                <a:solidFill>
                  <a:srgbClr val="FF0000"/>
                </a:solidFill>
              </a:rPr>
              <a:t>мн.ч.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Серая шейка – ж.р., ед.ч.</a:t>
            </a:r>
          </a:p>
          <a:p>
            <a:pPr>
              <a:lnSpc>
                <a:spcPct val="110000"/>
              </a:lnSpc>
            </a:pPr>
            <a:r>
              <a:rPr lang="ru-RU" sz="2800" dirty="0" err="1" smtClean="0"/>
              <a:t>Бременские</a:t>
            </a:r>
            <a:r>
              <a:rPr lang="ru-RU" sz="2800" dirty="0" smtClean="0"/>
              <a:t> музыканты – </a:t>
            </a:r>
            <a:r>
              <a:rPr lang="ru-RU" sz="2800" dirty="0" smtClean="0">
                <a:solidFill>
                  <a:srgbClr val="FF0000"/>
                </a:solidFill>
              </a:rPr>
              <a:t>мн.ч</a:t>
            </a:r>
            <a:r>
              <a:rPr lang="ru-RU" sz="28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Сказочные герои – </a:t>
            </a:r>
            <a:r>
              <a:rPr lang="ru-RU" sz="2800" dirty="0" smtClean="0">
                <a:solidFill>
                  <a:srgbClr val="FF0000"/>
                </a:solidFill>
              </a:rPr>
              <a:t>мн.ч.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66822"/>
            <a:ext cx="9144000" cy="908053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Оцени себя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199" y="2174875"/>
            <a:ext cx="4475163" cy="395128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Без ошибок</a:t>
            </a:r>
          </a:p>
          <a:p>
            <a:r>
              <a:rPr lang="ru-RU" sz="4000" dirty="0" smtClean="0"/>
              <a:t>1 – 2 ошибки</a:t>
            </a:r>
          </a:p>
          <a:p>
            <a:r>
              <a:rPr lang="ru-RU" sz="4000" dirty="0" smtClean="0"/>
              <a:t>3 – 5 ошибок</a:t>
            </a:r>
          </a:p>
          <a:p>
            <a:r>
              <a:rPr lang="ru-RU" sz="4000" dirty="0" smtClean="0"/>
              <a:t>Более 5 ошибок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1728790" cy="3416303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5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4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3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2</a:t>
            </a:r>
          </a:p>
          <a:p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olub1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  <p:pic>
        <p:nvPicPr>
          <p:cNvPr id="4100" name="Picture 4" descr="d3365a70f64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673"/>
          <a:stretch>
            <a:fillRect/>
          </a:stretch>
        </p:blipFill>
        <p:spPr bwMode="auto">
          <a:xfrm>
            <a:off x="1187450" y="2420938"/>
            <a:ext cx="1873250" cy="1709737"/>
          </a:xfrm>
          <a:prstGeom prst="rect">
            <a:avLst/>
          </a:prstGeom>
          <a:noFill/>
        </p:spPr>
      </p:pic>
      <p:pic>
        <p:nvPicPr>
          <p:cNvPr id="4101" name="Picture 5" descr="d3365a70f64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6804025" y="476250"/>
            <a:ext cx="1871663" cy="1606550"/>
          </a:xfrm>
          <a:prstGeom prst="rect">
            <a:avLst/>
          </a:prstGeom>
          <a:noFill/>
        </p:spPr>
      </p:pic>
      <p:pic>
        <p:nvPicPr>
          <p:cNvPr id="4102" name="Picture 6" descr="d3365a70f64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816"/>
          <a:stretch>
            <a:fillRect/>
          </a:stretch>
        </p:blipFill>
        <p:spPr bwMode="auto">
          <a:xfrm>
            <a:off x="539750" y="4797425"/>
            <a:ext cx="1800225" cy="1606550"/>
          </a:xfrm>
          <a:prstGeom prst="rect">
            <a:avLst/>
          </a:prstGeom>
          <a:noFill/>
        </p:spPr>
      </p:pic>
      <p:pic>
        <p:nvPicPr>
          <p:cNvPr id="4103" name="Picture 7" descr="d3365a70f64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816"/>
          <a:stretch>
            <a:fillRect/>
          </a:stretch>
        </p:blipFill>
        <p:spPr bwMode="auto">
          <a:xfrm>
            <a:off x="395288" y="260350"/>
            <a:ext cx="1800225" cy="1606550"/>
          </a:xfrm>
          <a:prstGeom prst="rect">
            <a:avLst/>
          </a:prstGeom>
          <a:noFill/>
        </p:spPr>
      </p:pic>
      <p:pic>
        <p:nvPicPr>
          <p:cNvPr id="4104" name="Picture 8" descr="d3365a70f64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3902"/>
          <a:stretch>
            <a:fillRect/>
          </a:stretch>
        </p:blipFill>
        <p:spPr bwMode="auto">
          <a:xfrm>
            <a:off x="6732588" y="4868863"/>
            <a:ext cx="1798637" cy="160655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1 0.04325 L 0.33472 -0.23983 L 0.58681 0.04325 L 0.33472 0.32678 L 0.08281 0.04325 Z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2 0.04325 C 0.08282 -0.10985 0.17761 -0.23474 0.29393 -0.23474 C 0.41094 -0.23474 0.50591 -0.10985 0.50591 0.04325 C 0.50573 0.19611 0.4106 0.32123 0.29428 0.32123 C 0.17761 0.32123 0.08282 0.19611 0.08282 0.04325 Z " pathEditMode="relative" rAng="16200000" ptsTypes="fffff">
                                      <p:cBhvr>
                                        <p:cTn id="9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" presetID="26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73 -0.33449 C 0.20486 -0.33449 0.14566 -0.25857 0.14566 -0.16528 C 0.14566 -0.05579 0.21111 -0.01621 0.25069 0.00046 L 0.30278 0.01782 C 0.34219 0.03495 0.40781 0.07685 0.40781 0.20069 C 0.40781 0.28032 0.34861 0.3706 0.27673 0.3706 C 0.20486 0.3706 0.14566 0.28032 0.14566 0.20069 C 0.14566 0.07685 0.21128 0.03495 0.25069 0.01782 L 0.30278 0.00046 C 0.34219 -0.01621 0.40781 -0.05579 0.40781 -0.16528 C 0.40781 -0.25857 0.34861 -0.33449 0.27673 -0.33449 Z " pathEditMode="relative" rAng="5400000" ptsTypes="ffFffffFfff">
                                      <p:cBhvr>
                                        <p:cTn id="12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3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5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5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5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Склонение имен прилагательных</a:t>
            </a:r>
            <a:br>
              <a:rPr lang="ru-RU" dirty="0" smtClean="0"/>
            </a:br>
            <a:r>
              <a:rPr lang="ru-RU" dirty="0" smtClean="0"/>
              <a:t> во множественном числе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8229600" cy="4543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2622"/>
                <a:gridCol w="2522541"/>
                <a:gridCol w="3754437"/>
              </a:tblGrid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падеж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вопрос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И. 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Какие?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ru-RU" sz="2400" b="1" dirty="0" smtClean="0"/>
                        <a:t>Красные, аленькие цветы</a:t>
                      </a:r>
                      <a:endParaRPr lang="ru-RU" sz="2400" b="1" dirty="0"/>
                    </a:p>
                  </a:txBody>
                  <a:tcPr/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Р.п.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Д.п.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В.п.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Т.п.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906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П.п.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Моду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000763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</TotalTime>
  <Words>353</Words>
  <Application>Microsoft Office PowerPoint</Application>
  <PresentationFormat>Экран (4:3)</PresentationFormat>
  <Paragraphs>153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Тема Office</vt:lpstr>
      <vt:lpstr>Официальная</vt:lpstr>
      <vt:lpstr>Модульная</vt:lpstr>
      <vt:lpstr>30007630</vt:lpstr>
      <vt:lpstr>Слайд 1</vt:lpstr>
      <vt:lpstr>Имя прилагательное</vt:lpstr>
      <vt:lpstr>Вывод :</vt:lpstr>
      <vt:lpstr>Имя прилагательное</vt:lpstr>
      <vt:lpstr>Слайд 5</vt:lpstr>
      <vt:lpstr>ПРОВЕРКА</vt:lpstr>
      <vt:lpstr>Оцени себя</vt:lpstr>
      <vt:lpstr>Слайд 8</vt:lpstr>
      <vt:lpstr>Склонение имен прилагательных  во множественном числе</vt:lpstr>
      <vt:lpstr>Склонение имен прилагательных  во множественном числе</vt:lpstr>
      <vt:lpstr>Имя прилагательное</vt:lpstr>
      <vt:lpstr>Итог урока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Отрытый урок по русскому языку в 4 классе</dc:title>
  <dc:creator>Дмитрий</dc:creator>
  <cp:lastModifiedBy>ученик</cp:lastModifiedBy>
  <cp:revision>71</cp:revision>
  <dcterms:created xsi:type="dcterms:W3CDTF">2010-01-09T15:54:58Z</dcterms:created>
  <dcterms:modified xsi:type="dcterms:W3CDTF">2010-01-28T11:07:30Z</dcterms:modified>
</cp:coreProperties>
</file>