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81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1" autoAdjust="0"/>
    <p:restoredTop sz="94660"/>
  </p:normalViewPr>
  <p:slideViewPr>
    <p:cSldViewPr snapToGrid="0">
      <p:cViewPr varScale="1">
        <p:scale>
          <a:sx n="78" d="100"/>
          <a:sy n="78" d="100"/>
        </p:scale>
        <p:origin x="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FA6F1-9257-42CE-8DB7-DBE96DD36A23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86277-F0A6-4EC8-9AEB-0CCB43F38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44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86277-F0A6-4EC8-9AEB-0CCB43F3821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004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05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88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79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44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82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6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84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66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60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5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6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B4D8B-70DB-4787-B4FF-7A8CE32C9898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376B5-036F-49F8-9D75-C5E833F470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28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12.png"/><Relationship Id="rId7" Type="http://schemas.openxmlformats.org/officeDocument/2006/relationships/slide" Target="slide1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slide" Target="slide15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7" Type="http://schemas.openxmlformats.org/officeDocument/2006/relationships/image" Target="../media/image3.jpg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file:///C:\Users\&#1070;&#1088;&#1080;&#1081;\Desktop\&#1084;&#1072;&#1084;&#1072;\&#1090;&#1088;&#1077;&#1085;&#1072;&#1078;&#1105;&#1088;.xlsx" TargetMode="External"/><Relationship Id="rId4" Type="http://schemas.openxmlformats.org/officeDocument/2006/relationships/hyperlink" Target="&#1090;&#1088;&#1077;&#1085;&#1072;&#1078;&#1105;&#1088;.xlsx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&#1090;&#1077;&#1086;&#1088;%20&#1090;&#1088;&#1077;&#1085;.docx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emf"/><Relationship Id="rId4" Type="http://schemas.openxmlformats.org/officeDocument/2006/relationships/image" Target="../media/image5.png"/><Relationship Id="rId9" Type="http://schemas.openxmlformats.org/officeDocument/2006/relationships/oleObject" Target="file:///E:\&#1090;&#1088;&#1077;&#1085;&#1072;&#1078;&#1105;&#1088;\&#1090;&#1077;&#1086;&#1088;%20&#1090;&#1088;&#1077;&#1085;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hyperlink" Target="&#1090;&#1077;&#1086;&#1088;%20&#1090;&#1088;&#1077;&#1085;.docx" TargetMode="Externa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50.png"/><Relationship Id="rId7" Type="http://schemas.openxmlformats.org/officeDocument/2006/relationships/image" Target="../media/image3.jp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/>
          <p:cNvSpPr/>
          <p:nvPr/>
        </p:nvSpPr>
        <p:spPr>
          <a:xfrm>
            <a:off x="265471" y="0"/>
            <a:ext cx="7919884" cy="4114800"/>
          </a:xfrm>
          <a:prstGeom prst="star5">
            <a:avLst>
              <a:gd name="adj" fmla="val 23940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КАК РЕШАТЬ ПОКАЗАТЕЛЬНЫЕ УРАВНЕНИЯ?</a:t>
            </a:r>
          </a:p>
        </p:txBody>
      </p:sp>
      <p:sp>
        <p:nvSpPr>
          <p:cNvPr id="3" name="5-конечная звезда 2"/>
          <p:cNvSpPr/>
          <p:nvPr/>
        </p:nvSpPr>
        <p:spPr>
          <a:xfrm>
            <a:off x="2757949" y="4114800"/>
            <a:ext cx="3421625" cy="2153265"/>
          </a:xfrm>
          <a:prstGeom prst="star5">
            <a:avLst>
              <a:gd name="adj" fmla="val 50000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Практические приёмы</a:t>
            </a:r>
          </a:p>
        </p:txBody>
      </p:sp>
    </p:spTree>
    <p:extLst>
      <p:ext uri="{BB962C8B-B14F-4D97-AF65-F5344CB8AC3E}">
        <p14:creationId xmlns:p14="http://schemas.microsoft.com/office/powerpoint/2010/main" val="7190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extLst>
              <a:ext uri="{FF2B5EF4-FFF2-40B4-BE49-F238E27FC236}">
                <a16:creationId xmlns:a16="http://schemas.microsoft.com/office/drawing/2014/main" id="{020CCF8D-F172-4CF6-AB3D-AB1393A7E600}"/>
              </a:ext>
            </a:extLst>
          </p:cNvPr>
          <p:cNvSpPr/>
          <p:nvPr/>
        </p:nvSpPr>
        <p:spPr>
          <a:xfrm>
            <a:off x="140601" y="259080"/>
            <a:ext cx="2587359" cy="2030362"/>
          </a:xfrm>
          <a:prstGeom prst="star5">
            <a:avLst>
              <a:gd name="adj" fmla="val 2865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Уровень 0</a:t>
            </a:r>
          </a:p>
        </p:txBody>
      </p:sp>
      <p:sp>
        <p:nvSpPr>
          <p:cNvPr id="4" name="Стрелка: влево 3">
            <a:hlinkClick r:id="rId2" action="ppaction://hlinksldjump"/>
            <a:extLst>
              <a:ext uri="{FF2B5EF4-FFF2-40B4-BE49-F238E27FC236}">
                <a16:creationId xmlns:a16="http://schemas.microsoft.com/office/drawing/2014/main" id="{B57B9FB5-FD51-4AC4-B52F-AB88B021F660}"/>
              </a:ext>
            </a:extLst>
          </p:cNvPr>
          <p:cNvSpPr/>
          <p:nvPr/>
        </p:nvSpPr>
        <p:spPr>
          <a:xfrm>
            <a:off x="9799320" y="286709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E7D03F-3E51-4CB3-89FE-D142681D79DA}"/>
                  </a:ext>
                </a:extLst>
              </p:cNvPr>
              <p:cNvSpPr txBox="1"/>
              <p:nvPr/>
            </p:nvSpPr>
            <p:spPr>
              <a:xfrm>
                <a:off x="586735" y="3093720"/>
                <a:ext cx="118538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/>
                  <a:t>=8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E7D03F-3E51-4CB3-89FE-D142681D79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35" y="3093720"/>
                <a:ext cx="1185389" cy="707886"/>
              </a:xfrm>
              <a:prstGeom prst="rect">
                <a:avLst/>
              </a:prstGeom>
              <a:blipFill>
                <a:blip r:embed="rId3"/>
                <a:stretch>
                  <a:fillRect t="-15517" r="-16923" b="-35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5A8C9FD-F6BB-42DC-9484-583437715F52}"/>
                  </a:ext>
                </a:extLst>
              </p:cNvPr>
              <p:cNvSpPr txBox="1"/>
              <p:nvPr/>
            </p:nvSpPr>
            <p:spPr>
              <a:xfrm>
                <a:off x="3346255" y="3137120"/>
                <a:ext cx="2021772" cy="707886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0" smtClean="0">
                          <a:latin typeface="Cambria Math" panose="02040503050406030204" pitchFamily="18" charset="0"/>
                        </a:rPr>
                        <m:t>=81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5A8C9FD-F6BB-42DC-9484-583437715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255" y="3137120"/>
                <a:ext cx="2021772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202F50D-178B-4C2E-B7C2-27396405F52B}"/>
                  </a:ext>
                </a:extLst>
              </p:cNvPr>
              <p:cNvSpPr txBox="1"/>
              <p:nvPr/>
            </p:nvSpPr>
            <p:spPr>
              <a:xfrm>
                <a:off x="6170166" y="3078511"/>
                <a:ext cx="2228752" cy="707886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х+3</m:t>
                        </m:r>
                      </m:sup>
                    </m:sSup>
                    <m:r>
                      <a:rPr lang="ru-RU" sz="40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4000" dirty="0"/>
                  <a:t>8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202F50D-178B-4C2E-B7C2-27396405F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166" y="3078511"/>
                <a:ext cx="2228752" cy="707886"/>
              </a:xfrm>
              <a:prstGeom prst="rect">
                <a:avLst/>
              </a:prstGeom>
              <a:blipFill>
                <a:blip r:embed="rId5"/>
                <a:stretch>
                  <a:fillRect t="-13559" r="-8424" b="-35593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926A402-6898-443C-A08F-B95E0B579418}"/>
                  </a:ext>
                </a:extLst>
              </p:cNvPr>
              <p:cNvSpPr txBox="1"/>
              <p:nvPr/>
            </p:nvSpPr>
            <p:spPr>
              <a:xfrm flipH="1">
                <a:off x="9281504" y="3115003"/>
                <a:ext cx="2532544" cy="707886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4х</m:t>
                        </m:r>
                      </m:sup>
                    </m:sSup>
                  </m:oMath>
                </a14:m>
                <a:r>
                  <a:rPr lang="ru-RU" sz="4000" dirty="0"/>
                  <a:t>=625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926A402-6898-443C-A08F-B95E0B579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281504" y="3115003"/>
                <a:ext cx="2532544" cy="707886"/>
              </a:xfrm>
              <a:prstGeom prst="rect">
                <a:avLst/>
              </a:prstGeom>
              <a:blipFill>
                <a:blip r:embed="rId6"/>
                <a:stretch>
                  <a:fillRect t="-13559" r="-5276" b="-35593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0995BEA-D0B4-4A73-AB80-8EA58C92E63F}"/>
              </a:ext>
            </a:extLst>
          </p:cNvPr>
          <p:cNvSpPr txBox="1"/>
          <p:nvPr/>
        </p:nvSpPr>
        <p:spPr>
          <a:xfrm>
            <a:off x="453624" y="3192425"/>
            <a:ext cx="1839997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3" name="Прямоугольник 42">
            <a:hlinkClick r:id="rId7" action="ppaction://hlinksldjump"/>
            <a:extLst>
              <a:ext uri="{FF2B5EF4-FFF2-40B4-BE49-F238E27FC236}">
                <a16:creationId xmlns:a16="http://schemas.microsoft.com/office/drawing/2014/main" id="{2CE4B6A6-5D53-4A62-AE01-EDAB5115F1B1}"/>
              </a:ext>
            </a:extLst>
          </p:cNvPr>
          <p:cNvSpPr/>
          <p:nvPr/>
        </p:nvSpPr>
        <p:spPr>
          <a:xfrm>
            <a:off x="4053840" y="944880"/>
            <a:ext cx="3933598" cy="103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ПРОВЕРЬ СЕБЯ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BBE611-BFE7-4B0A-9643-672A626D47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761" y="4590436"/>
            <a:ext cx="2726477" cy="22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12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extLst>
              <a:ext uri="{FF2B5EF4-FFF2-40B4-BE49-F238E27FC236}">
                <a16:creationId xmlns:a16="http://schemas.microsoft.com/office/drawing/2014/main" id="{9914605B-AF47-4576-BA8D-F0B3E18E28DC}"/>
              </a:ext>
            </a:extLst>
          </p:cNvPr>
          <p:cNvSpPr/>
          <p:nvPr/>
        </p:nvSpPr>
        <p:spPr>
          <a:xfrm>
            <a:off x="140601" y="259080"/>
            <a:ext cx="2587359" cy="2030362"/>
          </a:xfrm>
          <a:prstGeom prst="star5">
            <a:avLst>
              <a:gd name="adj" fmla="val 2865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Уровень 1</a:t>
            </a:r>
          </a:p>
        </p:txBody>
      </p:sp>
      <p:sp>
        <p:nvSpPr>
          <p:cNvPr id="3" name="Стрелка: влево 2">
            <a:hlinkClick r:id="rId2" action="ppaction://hlinksldjump"/>
            <a:extLst>
              <a:ext uri="{FF2B5EF4-FFF2-40B4-BE49-F238E27FC236}">
                <a16:creationId xmlns:a16="http://schemas.microsoft.com/office/drawing/2014/main" id="{042E5FDE-2537-44CB-9BB7-ADE474C71FE0}"/>
              </a:ext>
            </a:extLst>
          </p:cNvPr>
          <p:cNvSpPr/>
          <p:nvPr/>
        </p:nvSpPr>
        <p:spPr>
          <a:xfrm>
            <a:off x="9799320" y="286709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A57BD2-34B3-43EA-BD3E-B0BECA5E6E67}"/>
                  </a:ext>
                </a:extLst>
              </p:cNvPr>
              <p:cNvSpPr txBox="1"/>
              <p:nvPr/>
            </p:nvSpPr>
            <p:spPr>
              <a:xfrm>
                <a:off x="1143000" y="2987040"/>
                <a:ext cx="4560607" cy="830997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3х+2</m:t>
                        </m:r>
                      </m:sup>
                    </m:sSup>
                  </m:oMath>
                </a14:m>
                <a:r>
                  <a:rPr lang="ru-RU" sz="4800" dirty="0"/>
                  <a:t> - 3*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800" dirty="0"/>
                  <a:t>=26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A57BD2-34B3-43EA-BD3E-B0BECA5E6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987040"/>
                <a:ext cx="4560607" cy="830997"/>
              </a:xfrm>
              <a:prstGeom prst="rect">
                <a:avLst/>
              </a:prstGeom>
              <a:blipFill>
                <a:blip r:embed="rId3"/>
                <a:stretch>
                  <a:fillRect t="-15217" r="-5200" b="-37681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386D135-1102-4A70-9CE3-C9285E4F09DC}"/>
                  </a:ext>
                </a:extLst>
              </p:cNvPr>
              <p:cNvSpPr txBox="1"/>
              <p:nvPr/>
            </p:nvSpPr>
            <p:spPr>
              <a:xfrm>
                <a:off x="7498080" y="2987039"/>
                <a:ext cx="3825240" cy="830997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800" dirty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4800" b="0" i="1" dirty="0" smtClean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4800" dirty="0"/>
                  <a:t>=30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386D135-1102-4A70-9CE3-C9285E4F0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87039"/>
                <a:ext cx="3825240" cy="830997"/>
              </a:xfrm>
              <a:prstGeom prst="rect">
                <a:avLst/>
              </a:prstGeom>
              <a:blipFill>
                <a:blip r:embed="rId4"/>
                <a:stretch>
                  <a:fillRect t="-15217" r="-1429" b="-37681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hlinkClick r:id="rId5" action="ppaction://hlinksldjump"/>
            <a:extLst>
              <a:ext uri="{FF2B5EF4-FFF2-40B4-BE49-F238E27FC236}">
                <a16:creationId xmlns:a16="http://schemas.microsoft.com/office/drawing/2014/main" id="{4ACCF85E-1982-49EB-A5A1-034F6166DB39}"/>
              </a:ext>
            </a:extLst>
          </p:cNvPr>
          <p:cNvSpPr/>
          <p:nvPr/>
        </p:nvSpPr>
        <p:spPr>
          <a:xfrm>
            <a:off x="4053840" y="944880"/>
            <a:ext cx="3933598" cy="103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ПРОВЕРЬ СЕБЯ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9D9FFA4-008E-45E8-9DB6-34A8991627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656" y="4515634"/>
            <a:ext cx="2726477" cy="22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50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extLst>
              <a:ext uri="{FF2B5EF4-FFF2-40B4-BE49-F238E27FC236}">
                <a16:creationId xmlns:a16="http://schemas.microsoft.com/office/drawing/2014/main" id="{8D0E1387-38DE-47E0-B3F7-22A42A50450C}"/>
              </a:ext>
            </a:extLst>
          </p:cNvPr>
          <p:cNvSpPr/>
          <p:nvPr/>
        </p:nvSpPr>
        <p:spPr>
          <a:xfrm>
            <a:off x="140601" y="259080"/>
            <a:ext cx="2587359" cy="2030362"/>
          </a:xfrm>
          <a:prstGeom prst="star5">
            <a:avLst>
              <a:gd name="adj" fmla="val 28658"/>
              <a:gd name="hf" fmla="val 105146"/>
              <a:gd name="vf" fmla="val 11055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Уровень 2</a:t>
            </a:r>
          </a:p>
        </p:txBody>
      </p:sp>
      <p:sp>
        <p:nvSpPr>
          <p:cNvPr id="3" name="Стрелка: влево 2">
            <a:hlinkClick r:id="rId2" action="ppaction://hlinksldjump"/>
            <a:extLst>
              <a:ext uri="{FF2B5EF4-FFF2-40B4-BE49-F238E27FC236}">
                <a16:creationId xmlns:a16="http://schemas.microsoft.com/office/drawing/2014/main" id="{1BF47DCA-471E-4CFD-BC96-38A519523BAA}"/>
              </a:ext>
            </a:extLst>
          </p:cNvPr>
          <p:cNvSpPr/>
          <p:nvPr/>
        </p:nvSpPr>
        <p:spPr>
          <a:xfrm>
            <a:off x="9799320" y="286709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  <p:sp>
        <p:nvSpPr>
          <p:cNvPr id="4" name="Прямоугольник 3">
            <a:hlinkClick r:id="rId3" action="ppaction://hlinksldjump"/>
            <a:extLst>
              <a:ext uri="{FF2B5EF4-FFF2-40B4-BE49-F238E27FC236}">
                <a16:creationId xmlns:a16="http://schemas.microsoft.com/office/drawing/2014/main" id="{6D5446CB-59F1-4DED-93EC-F0D7B0007C16}"/>
              </a:ext>
            </a:extLst>
          </p:cNvPr>
          <p:cNvSpPr/>
          <p:nvPr/>
        </p:nvSpPr>
        <p:spPr>
          <a:xfrm>
            <a:off x="4053840" y="944880"/>
            <a:ext cx="3933598" cy="103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ПРОВЕРЬ СЕБЯ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B35F5E-26AD-463B-9E11-D3C6B8FA2826}"/>
                  </a:ext>
                </a:extLst>
              </p:cNvPr>
              <p:cNvSpPr txBox="1"/>
              <p:nvPr/>
            </p:nvSpPr>
            <p:spPr>
              <a:xfrm>
                <a:off x="3380232" y="3124200"/>
                <a:ext cx="6881756" cy="110799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6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ru-RU" sz="66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6600" dirty="0"/>
                  <a:t> - 17 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6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66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6600" dirty="0"/>
                  <a:t>+ 16 =0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B35F5E-26AD-463B-9E11-D3C6B8FA2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232" y="3124200"/>
                <a:ext cx="6881756" cy="1107996"/>
              </a:xfrm>
              <a:prstGeom prst="rect">
                <a:avLst/>
              </a:prstGeom>
              <a:blipFill>
                <a:blip r:embed="rId4"/>
                <a:stretch>
                  <a:fillRect t="-18579" r="-5044" b="-40437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7C2DFB0-11DD-431C-B9B0-037F937362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554162"/>
            <a:ext cx="2577238" cy="214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1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extLst>
              <a:ext uri="{FF2B5EF4-FFF2-40B4-BE49-F238E27FC236}">
                <a16:creationId xmlns:a16="http://schemas.microsoft.com/office/drawing/2014/main" id="{96B61893-DD61-4F2B-8D8B-F5FCB1DA4C0E}"/>
              </a:ext>
            </a:extLst>
          </p:cNvPr>
          <p:cNvSpPr/>
          <p:nvPr/>
        </p:nvSpPr>
        <p:spPr>
          <a:xfrm>
            <a:off x="140601" y="259080"/>
            <a:ext cx="2587359" cy="2030362"/>
          </a:xfrm>
          <a:prstGeom prst="star5">
            <a:avLst>
              <a:gd name="adj" fmla="val 28658"/>
              <a:gd name="hf" fmla="val 105146"/>
              <a:gd name="vf" fmla="val 11055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Уровень 3</a:t>
            </a:r>
          </a:p>
        </p:txBody>
      </p:sp>
      <p:sp>
        <p:nvSpPr>
          <p:cNvPr id="3" name="Стрелка: влево 2">
            <a:hlinkClick r:id="rId2" action="ppaction://hlinksldjump"/>
            <a:extLst>
              <a:ext uri="{FF2B5EF4-FFF2-40B4-BE49-F238E27FC236}">
                <a16:creationId xmlns:a16="http://schemas.microsoft.com/office/drawing/2014/main" id="{7F50AD3E-8333-4C77-B428-7C11FDD0C02B}"/>
              </a:ext>
            </a:extLst>
          </p:cNvPr>
          <p:cNvSpPr/>
          <p:nvPr/>
        </p:nvSpPr>
        <p:spPr>
          <a:xfrm>
            <a:off x="9799320" y="286709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  <p:sp>
        <p:nvSpPr>
          <p:cNvPr id="4" name="Прямоугольник 3">
            <a:hlinkClick r:id="rId3" action="ppaction://hlinksldjump"/>
            <a:extLst>
              <a:ext uri="{FF2B5EF4-FFF2-40B4-BE49-F238E27FC236}">
                <a16:creationId xmlns:a16="http://schemas.microsoft.com/office/drawing/2014/main" id="{6D70B7C9-7BD5-4B64-9790-DA50A3DFB5C7}"/>
              </a:ext>
            </a:extLst>
          </p:cNvPr>
          <p:cNvSpPr/>
          <p:nvPr/>
        </p:nvSpPr>
        <p:spPr>
          <a:xfrm>
            <a:off x="4053840" y="944880"/>
            <a:ext cx="3933598" cy="103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ПРОВЕРЬ СЕБЯ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B90EA7-3916-4C96-BDB2-E5DF59DB3011}"/>
                  </a:ext>
                </a:extLst>
              </p:cNvPr>
              <p:cNvSpPr txBox="1"/>
              <p:nvPr/>
            </p:nvSpPr>
            <p:spPr>
              <a:xfrm>
                <a:off x="2115152" y="3399321"/>
                <a:ext cx="8309775" cy="1015663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6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6000" b="0" i="1" smtClean="0">
                            <a:latin typeface="Cambria Math" panose="02040503050406030204" pitchFamily="18" charset="0"/>
                          </a:rPr>
                          <m:t>х+4</m:t>
                        </m:r>
                      </m:sup>
                    </m:sSup>
                  </m:oMath>
                </a14:m>
                <a:r>
                  <a:rPr lang="ru-RU" sz="6000" dirty="0"/>
                  <a:t> + 3*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6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6000" b="0" i="1" smtClean="0">
                            <a:latin typeface="Cambria Math" panose="02040503050406030204" pitchFamily="18" charset="0"/>
                          </a:rPr>
                          <m:t>х+3</m:t>
                        </m:r>
                      </m:sup>
                    </m:sSup>
                  </m:oMath>
                </a14:m>
                <a:r>
                  <a:rPr lang="ru-RU" sz="60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6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60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6000" b="0" i="1" dirty="0" smtClean="0">
                            <a:latin typeface="Cambria Math" panose="02040503050406030204" pitchFamily="18" charset="0"/>
                          </a:rPr>
                          <m:t>х+4</m:t>
                        </m:r>
                      </m:sup>
                    </m:sSup>
                  </m:oMath>
                </a14:m>
                <a:r>
                  <a:rPr lang="ru-RU" sz="6000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6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6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6000" b="0" i="1" dirty="0" smtClean="0">
                            <a:latin typeface="Cambria Math" panose="02040503050406030204" pitchFamily="18" charset="0"/>
                          </a:rPr>
                          <m:t>х+3</m:t>
                        </m:r>
                      </m:sup>
                    </m:sSup>
                  </m:oMath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B90EA7-3916-4C96-BDB2-E5DF59DB3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52" y="3399321"/>
                <a:ext cx="8309775" cy="1015663"/>
              </a:xfrm>
              <a:prstGeom prst="rect">
                <a:avLst/>
              </a:prstGeom>
              <a:blipFill>
                <a:blip r:embed="rId4"/>
                <a:stretch>
                  <a:fillRect t="-17262" b="-39881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36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влево 3">
            <a:hlinkClick r:id="rId2" action="ppaction://hlinksldjump"/>
            <a:extLst>
              <a:ext uri="{FF2B5EF4-FFF2-40B4-BE49-F238E27FC236}">
                <a16:creationId xmlns:a16="http://schemas.microsoft.com/office/drawing/2014/main" id="{83CCD137-28BD-43AF-B687-FFE50E7BF610}"/>
              </a:ext>
            </a:extLst>
          </p:cNvPr>
          <p:cNvSpPr/>
          <p:nvPr/>
        </p:nvSpPr>
        <p:spPr>
          <a:xfrm>
            <a:off x="10226040" y="6172200"/>
            <a:ext cx="185928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ВЕРНУТЬСЯ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1E6A60-A7BD-4B33-AB5B-E743809372AC}"/>
                  </a:ext>
                </a:extLst>
              </p:cNvPr>
              <p:cNvSpPr txBox="1"/>
              <p:nvPr/>
            </p:nvSpPr>
            <p:spPr>
              <a:xfrm>
                <a:off x="640402" y="1415736"/>
                <a:ext cx="1425262" cy="1754326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/>
                  <a:t>=8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3600" dirty="0"/>
              </a:p>
              <a:p>
                <a:r>
                  <a:rPr lang="ru-RU" sz="3600" dirty="0"/>
                  <a:t>Х=3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1E6A60-A7BD-4B33-AB5B-E74380937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02" y="1415736"/>
                <a:ext cx="1425262" cy="1754326"/>
              </a:xfrm>
              <a:prstGeom prst="rect">
                <a:avLst/>
              </a:prstGeom>
              <a:blipFill>
                <a:blip r:embed="rId3"/>
                <a:stretch>
                  <a:fillRect l="-12288" t="-4828" b="-11724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9EEB10B-6160-4605-AF52-98F5A6A0B991}"/>
                  </a:ext>
                </a:extLst>
              </p:cNvPr>
              <p:cNvSpPr txBox="1"/>
              <p:nvPr/>
            </p:nvSpPr>
            <p:spPr>
              <a:xfrm>
                <a:off x="3063562" y="1415736"/>
                <a:ext cx="1425262" cy="1754326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/>
                  <a:t>=81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/>
              </a:p>
              <a:p>
                <a:r>
                  <a:rPr lang="ru-RU" sz="3600" dirty="0"/>
                  <a:t>Х=2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9EEB10B-6160-4605-AF52-98F5A6A0B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562" y="1415736"/>
                <a:ext cx="1425262" cy="1754326"/>
              </a:xfrm>
              <a:prstGeom prst="rect">
                <a:avLst/>
              </a:prstGeom>
              <a:blipFill>
                <a:blip r:embed="rId4"/>
                <a:stretch>
                  <a:fillRect l="-12766" t="-4828" r="-4255" b="-11724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ABDD09-3152-4A28-BB0C-7D70F252722B}"/>
                  </a:ext>
                </a:extLst>
              </p:cNvPr>
              <p:cNvSpPr txBox="1"/>
              <p:nvPr/>
            </p:nvSpPr>
            <p:spPr>
              <a:xfrm>
                <a:off x="5486722" y="1415736"/>
                <a:ext cx="2651760" cy="4271875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  <m:sup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sup>
                    </m:sSup>
                  </m:oMath>
                </a14:m>
                <a:r>
                  <a:rPr lang="ru-RU" sz="3600" dirty="0"/>
                  <a:t>=8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+3)</m:t>
                        </m:r>
                      </m:sup>
                    </m:sSup>
                  </m:oMath>
                </a14:m>
                <a:r>
                  <a:rPr lang="ru-RU" sz="36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ru-RU" sz="3600" dirty="0"/>
              </a:p>
              <a:p>
                <a:r>
                  <a:rPr lang="ru-RU" sz="3600" dirty="0"/>
                  <a:t>2(х+3)=1</a:t>
                </a:r>
              </a:p>
              <a:p>
                <a:r>
                  <a:rPr lang="ru-RU" sz="3600" dirty="0"/>
                  <a:t>2х+6=1</a:t>
                </a:r>
              </a:p>
              <a:p>
                <a:r>
                  <a:rPr lang="ru-RU" sz="3600" dirty="0"/>
                  <a:t>2х=1-6</a:t>
                </a:r>
              </a:p>
              <a:p>
                <a:r>
                  <a:rPr lang="ru-RU" sz="3600" dirty="0"/>
                  <a:t>2х=-5</a:t>
                </a:r>
              </a:p>
              <a:p>
                <a:r>
                  <a:rPr lang="ru-RU" sz="3600" dirty="0"/>
                  <a:t>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ABDD09-3152-4A28-BB0C-7D70F2527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722" y="1415736"/>
                <a:ext cx="2651760" cy="4271875"/>
              </a:xfrm>
              <a:prstGeom prst="rect">
                <a:avLst/>
              </a:prstGeom>
              <a:blipFill>
                <a:blip r:embed="rId5"/>
                <a:stretch>
                  <a:fillRect l="-6636" t="-1849" b="-853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E896A9-9851-4F7A-995F-1BFE66C0E021}"/>
                  </a:ext>
                </a:extLst>
              </p:cNvPr>
              <p:cNvSpPr txBox="1"/>
              <p:nvPr/>
            </p:nvSpPr>
            <p:spPr>
              <a:xfrm>
                <a:off x="9300652" y="1418491"/>
                <a:ext cx="2258888" cy="2586798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/>
                  <a:t>=625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3∗</m:t>
                        </m:r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4х</m:t>
                        </m:r>
                      </m:sup>
                    </m:sSup>
                  </m:oMath>
                </a14:m>
                <a:r>
                  <a:rPr lang="ru-RU" sz="36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ru-RU" sz="3600" dirty="0"/>
              </a:p>
              <a:p>
                <a:r>
                  <a:rPr lang="ru-RU" sz="3600" dirty="0"/>
                  <a:t>12х=4</a:t>
                </a:r>
              </a:p>
              <a:p>
                <a:r>
                  <a:rPr lang="ru-RU" sz="3600" dirty="0"/>
                  <a:t>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E896A9-9851-4F7A-995F-1BFE66C0E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0652" y="1418491"/>
                <a:ext cx="2258888" cy="2586798"/>
              </a:xfrm>
              <a:prstGeom prst="rect">
                <a:avLst/>
              </a:prstGeom>
              <a:blipFill>
                <a:blip r:embed="rId6"/>
                <a:stretch>
                  <a:fillRect l="-8065" t="-3286" r="-6989" b="-1643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37DA039-3563-4F7B-8429-B87ABA87C5E2}"/>
              </a:ext>
            </a:extLst>
          </p:cNvPr>
          <p:cNvSpPr/>
          <p:nvPr/>
        </p:nvSpPr>
        <p:spPr>
          <a:xfrm>
            <a:off x="4312920" y="426720"/>
            <a:ext cx="35661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Уровень 0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BB0EBAE-0EF1-4D5E-B291-44A3535BF0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" y="4739639"/>
            <a:ext cx="2503061" cy="208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влево 3">
            <a:hlinkClick r:id="rId2" action="ppaction://hlinksldjump"/>
            <a:extLst>
              <a:ext uri="{FF2B5EF4-FFF2-40B4-BE49-F238E27FC236}">
                <a16:creationId xmlns:a16="http://schemas.microsoft.com/office/drawing/2014/main" id="{1606CAC2-97CE-4366-9254-2F47423B5DE0}"/>
              </a:ext>
            </a:extLst>
          </p:cNvPr>
          <p:cNvSpPr/>
          <p:nvPr/>
        </p:nvSpPr>
        <p:spPr>
          <a:xfrm>
            <a:off x="10332720" y="6134100"/>
            <a:ext cx="185928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ВЕРНУТЬСЯ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BBD92D3-0F9B-40AD-90EB-A5808157396D}"/>
                  </a:ext>
                </a:extLst>
              </p:cNvPr>
              <p:cNvSpPr/>
              <p:nvPr/>
            </p:nvSpPr>
            <p:spPr>
              <a:xfrm>
                <a:off x="340976" y="240203"/>
                <a:ext cx="5937904" cy="7553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3х+2</m:t>
                        </m:r>
                      </m:sup>
                    </m:sSup>
                  </m:oMath>
                </a14:m>
                <a:r>
                  <a:rPr lang="ru-RU" sz="4400" dirty="0">
                    <a:solidFill>
                      <a:prstClr val="black"/>
                    </a:solidFill>
                  </a:rPr>
                  <a:t> - 3*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400" dirty="0">
                    <a:solidFill>
                      <a:prstClr val="black"/>
                    </a:solidFill>
                  </a:rPr>
                  <a:t>=26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3х</m:t>
                        </m:r>
                      </m:sup>
                    </m:sSup>
                    <m:r>
                      <a:rPr lang="ru-RU" sz="4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4400" dirty="0"/>
                  <a:t>-3*</a:t>
                </a:r>
                <a:r>
                  <a:rPr lang="ru-RU" sz="4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  <m:r>
                      <a:rPr lang="ru-RU" sz="4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=26</m:t>
                    </m:r>
                  </m:oMath>
                </a14:m>
                <a:endParaRPr lang="ru-RU" sz="4400" b="0" dirty="0">
                  <a:solidFill>
                    <a:prstClr val="black"/>
                  </a:solidFill>
                </a:endParaRPr>
              </a:p>
              <a:p>
                <a:r>
                  <a:rPr lang="ru-RU" sz="4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3х</m:t>
                        </m:r>
                      </m:sup>
                    </m:sSup>
                    <m:r>
                      <a:rPr lang="ru-RU" sz="4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4400" dirty="0">
                    <a:solidFill>
                      <a:prstClr val="black"/>
                    </a:solidFill>
                  </a:rPr>
                  <a:t>-3)=26</a:t>
                </a:r>
              </a:p>
              <a:p>
                <a:r>
                  <a:rPr lang="ru-RU" sz="4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3х</m:t>
                        </m:r>
                      </m:sup>
                    </m:sSup>
                    <m:r>
                      <a:rPr lang="ru-RU" sz="4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∗13=26</m:t>
                    </m:r>
                  </m:oMath>
                </a14:m>
                <a:endParaRPr lang="ru-RU" sz="4400" dirty="0">
                  <a:solidFill>
                    <a:prstClr val="black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3х</m:t>
                        </m:r>
                      </m:sup>
                    </m:sSup>
                  </m:oMath>
                </a14:m>
                <a:r>
                  <a:rPr lang="ru-RU" sz="4400" dirty="0">
                    <a:solidFill>
                      <a:prstClr val="black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26</m:t>
                        </m:r>
                      </m:num>
                      <m:den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ru-RU" sz="4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ru-RU" sz="4400" b="0" dirty="0">
                  <a:solidFill>
                    <a:prstClr val="black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400" dirty="0">
                    <a:solidFill>
                      <a:prstClr val="black"/>
                    </a:solidFill>
                  </a:rPr>
                  <a:t>=2</a:t>
                </a:r>
              </a:p>
              <a:p>
                <a:r>
                  <a:rPr lang="ru-RU" sz="4400" dirty="0">
                    <a:solidFill>
                      <a:prstClr val="black"/>
                    </a:solidFill>
                  </a:rPr>
                  <a:t>6х=1</a:t>
                </a:r>
              </a:p>
              <a:p>
                <a:r>
                  <a:rPr lang="ru-RU" sz="4400" dirty="0">
                    <a:solidFill>
                      <a:prstClr val="black"/>
                    </a:solidFill>
                  </a:rPr>
                  <a:t>Х=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ru-RU" sz="4400" dirty="0">
                  <a:solidFill>
                    <a:prstClr val="black"/>
                  </a:solidFill>
                </a:endParaRPr>
              </a:p>
              <a:p>
                <a:r>
                  <a:rPr lang="ru-RU" sz="4800" dirty="0">
                    <a:solidFill>
                      <a:prstClr val="black"/>
                    </a:solidFill>
                  </a:rPr>
                  <a:t> </a:t>
                </a:r>
                <a:endParaRPr lang="ru-RU" sz="4800" dirty="0"/>
              </a:p>
              <a:p>
                <a:endParaRPr lang="ru-RU" sz="48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BBD92D3-0F9B-40AD-90EB-A580815739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76" y="240203"/>
                <a:ext cx="5937904" cy="7553543"/>
              </a:xfrm>
              <a:prstGeom prst="rect">
                <a:avLst/>
              </a:prstGeom>
              <a:blipFill>
                <a:blip r:embed="rId3"/>
                <a:stretch>
                  <a:fillRect l="-4209" t="-15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6F6BC80D-07AD-4235-A3A7-D3B9F24F2389}"/>
              </a:ext>
            </a:extLst>
          </p:cNvPr>
          <p:cNvSpPr txBox="1"/>
          <p:nvPr/>
        </p:nvSpPr>
        <p:spPr>
          <a:xfrm>
            <a:off x="152400" y="342900"/>
            <a:ext cx="5059680" cy="61341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D0A269-BED5-45C1-BE30-5380D4E77DA6}"/>
                  </a:ext>
                </a:extLst>
              </p:cNvPr>
              <p:cNvSpPr txBox="1"/>
              <p:nvPr/>
            </p:nvSpPr>
            <p:spPr>
              <a:xfrm>
                <a:off x="7551701" y="472440"/>
                <a:ext cx="3634459" cy="5116657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400" dirty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4400" dirty="0"/>
                  <a:t>=30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4400" i="1" dirty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4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ru-RU" sz="4400" dirty="0"/>
                  <a:t>-1)=30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4400" i="1" dirty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4400" dirty="0"/>
                  <a:t>*5=30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4400" i="1" dirty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4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4400" dirty="0"/>
                  <a:t>=6</a:t>
                </a:r>
              </a:p>
              <a:p>
                <a:r>
                  <a:rPr lang="ru-RU" sz="4400" dirty="0"/>
                  <a:t>Х-3=1</a:t>
                </a:r>
              </a:p>
              <a:p>
                <a:r>
                  <a:rPr lang="ru-RU" sz="4400" dirty="0"/>
                  <a:t>Х=1+3</a:t>
                </a:r>
              </a:p>
              <a:p>
                <a:r>
                  <a:rPr lang="ru-RU" sz="4400" dirty="0"/>
                  <a:t>х=4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D0A269-BED5-45C1-BE30-5380D4E77D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701" y="472440"/>
                <a:ext cx="3634459" cy="5116657"/>
              </a:xfrm>
              <a:prstGeom prst="rect">
                <a:avLst/>
              </a:prstGeom>
              <a:blipFill>
                <a:blip r:embed="rId4"/>
                <a:stretch>
                  <a:fillRect l="-6689" t="-2259" r="-1505" b="-4518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F9B7BBC-5F11-4E1E-AF4F-1E10888EEBA0}"/>
              </a:ext>
            </a:extLst>
          </p:cNvPr>
          <p:cNvSpPr/>
          <p:nvPr/>
        </p:nvSpPr>
        <p:spPr>
          <a:xfrm>
            <a:off x="4495800" y="342900"/>
            <a:ext cx="35661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Уровень 1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B8E2BFB-771A-413F-8F30-2DEDD27187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483" y="4976710"/>
            <a:ext cx="2216218" cy="184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91848C-6417-414A-8B65-B7E992D4624D}"/>
              </a:ext>
            </a:extLst>
          </p:cNvPr>
          <p:cNvSpPr/>
          <p:nvPr/>
        </p:nvSpPr>
        <p:spPr>
          <a:xfrm>
            <a:off x="4312920" y="426720"/>
            <a:ext cx="35661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Уровень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1BDC71-2856-4024-91E7-841050A9EF72}"/>
                  </a:ext>
                </a:extLst>
              </p:cNvPr>
              <p:cNvSpPr txBox="1"/>
              <p:nvPr/>
            </p:nvSpPr>
            <p:spPr>
              <a:xfrm>
                <a:off x="2655122" y="1082040"/>
                <a:ext cx="9247318" cy="62961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/>
                  <a:t> - 17 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/>
                  <a:t>+ 16 =0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/>
                  <a:t>-17*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/>
                  <a:t>+16=0</a:t>
                </a:r>
              </a:p>
              <a:p>
                <a:r>
                  <a:rPr lang="ru-RU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endParaRPr lang="ru-RU" sz="40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/>
                  <a:t>-17t+16=0</a:t>
                </a:r>
              </a:p>
              <a:p>
                <a:r>
                  <a:rPr lang="en-US" sz="4000" dirty="0"/>
                  <a:t>t1=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17+15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/>
                  <a:t>=16, t2=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17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/>
                  <a:t>=1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en-US" sz="4000" dirty="0"/>
                  <a:t>=16,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             </m:t>
                        </m:r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en-US" sz="4000" dirty="0"/>
                  <a:t>=1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en-US" sz="4000" dirty="0"/>
                  <a:t>=</a:t>
                </a:r>
                <a:r>
                  <a:rPr lang="ru-RU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/>
                  <a:t>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en-US" sz="4000" dirty="0"/>
                  <a:t>=</a:t>
                </a:r>
                <a:r>
                  <a:rPr lang="ru-RU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4000" dirty="0"/>
              </a:p>
              <a:p>
                <a:r>
                  <a:rPr lang="ru-RU" sz="4000" dirty="0"/>
                  <a:t>Х=2                     х=0</a:t>
                </a:r>
              </a:p>
              <a:p>
                <a:endParaRPr lang="ru-RU" sz="6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1BDC71-2856-4024-91E7-841050A9E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122" y="1082040"/>
                <a:ext cx="9247318" cy="6296147"/>
              </a:xfrm>
              <a:prstGeom prst="rect">
                <a:avLst/>
              </a:prstGeom>
              <a:blipFill>
                <a:blip r:embed="rId2"/>
                <a:stretch>
                  <a:fillRect l="-2373" t="-17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A18A4AD-5989-41F4-999E-FEC4C4AFC8B9}"/>
              </a:ext>
            </a:extLst>
          </p:cNvPr>
          <p:cNvSpPr txBox="1"/>
          <p:nvPr/>
        </p:nvSpPr>
        <p:spPr>
          <a:xfrm>
            <a:off x="1844040" y="1082040"/>
            <a:ext cx="6507480" cy="55321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Стрелка: влево 5">
            <a:hlinkClick r:id="rId3" action="ppaction://hlinksldjump"/>
            <a:extLst>
              <a:ext uri="{FF2B5EF4-FFF2-40B4-BE49-F238E27FC236}">
                <a16:creationId xmlns:a16="http://schemas.microsoft.com/office/drawing/2014/main" id="{27A19FCF-7CFA-4D6C-8634-BE10DC7FD525}"/>
              </a:ext>
            </a:extLst>
          </p:cNvPr>
          <p:cNvSpPr/>
          <p:nvPr/>
        </p:nvSpPr>
        <p:spPr>
          <a:xfrm>
            <a:off x="10332720" y="6134100"/>
            <a:ext cx="185928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ВЕРНУТЬСЯ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DE9997D-8A1A-4F2E-9471-B527C3B149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523" y="426720"/>
            <a:ext cx="2726477" cy="22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82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C22F92-77BB-4A00-8332-85FC01082AF3}"/>
              </a:ext>
            </a:extLst>
          </p:cNvPr>
          <p:cNvSpPr/>
          <p:nvPr/>
        </p:nvSpPr>
        <p:spPr>
          <a:xfrm>
            <a:off x="4312920" y="250257"/>
            <a:ext cx="35661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Уровень </a:t>
            </a:r>
            <a:r>
              <a:rPr lang="ru-RU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ru-RU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B8395C6-2EFD-4D8B-B12A-91D54FA25059}"/>
                  </a:ext>
                </a:extLst>
              </p:cNvPr>
              <p:cNvSpPr txBox="1"/>
              <p:nvPr/>
            </p:nvSpPr>
            <p:spPr>
              <a:xfrm>
                <a:off x="2933211" y="785738"/>
                <a:ext cx="6325578" cy="607833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х+4</m:t>
                        </m:r>
                      </m:sup>
                    </m:sSup>
                  </m:oMath>
                </a14:m>
                <a:r>
                  <a:rPr lang="ru-RU" sz="4400" dirty="0"/>
                  <a:t> + 3*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х+3</m:t>
                        </m:r>
                      </m:sup>
                    </m:sSup>
                  </m:oMath>
                </a14:m>
                <a:r>
                  <a:rPr lang="ru-RU" sz="44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х+4</m:t>
                        </m:r>
                      </m:sup>
                    </m:sSup>
                  </m:oMath>
                </a14:m>
                <a:r>
                  <a:rPr lang="ru-RU" sz="4400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х+3</m:t>
                        </m:r>
                      </m:sup>
                    </m:sSup>
                  </m:oMath>
                </a14:m>
                <a:endParaRPr lang="ru-RU" sz="4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х+4</m:t>
                        </m:r>
                      </m:sup>
                    </m:sSup>
                  </m:oMath>
                </a14:m>
                <a:r>
                  <a:rPr lang="ru-RU" sz="44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</m:t>
                        </m:r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4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х+4</m:t>
                        </m:r>
                      </m:sup>
                    </m:sSup>
                  </m:oMath>
                </a14:m>
                <a:r>
                  <a:rPr lang="ru-RU" sz="44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3∗5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</m:t>
                        </m:r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4400" dirty="0"/>
              </a:p>
              <a:p>
                <a:r>
                  <a:rPr lang="ru-RU" sz="4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</m:t>
                        </m:r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4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ru-RU" sz="4400" dirty="0"/>
                  <a:t> -1)=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</m:t>
                        </m:r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4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ru-RU" sz="4400" dirty="0"/>
                  <a:t>-3)</a:t>
                </a:r>
              </a:p>
              <a:p>
                <a:r>
                  <a:rPr lang="ru-RU" sz="4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</m:t>
                        </m:r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4400" dirty="0"/>
                  <a:t>*2=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</m:t>
                        </m:r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4400" dirty="0"/>
                  <a:t> *2</a:t>
                </a:r>
              </a:p>
              <a:p>
                <a:r>
                  <a:rPr lang="ru-RU" sz="4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4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sz="4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х+3</m:t>
                        </m:r>
                      </m:sup>
                    </m:sSup>
                  </m:oMath>
                </a14:m>
                <a:r>
                  <a:rPr lang="ru-RU" sz="4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4400" dirty="0"/>
              </a:p>
              <a:p>
                <a:r>
                  <a:rPr lang="ru-RU" sz="4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sz="4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х+3</m:t>
                        </m:r>
                      </m:sup>
                    </m:sSup>
                    <m:r>
                      <a:rPr lang="ru-RU" sz="44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4400" dirty="0"/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sz="4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4400" dirty="0"/>
              </a:p>
              <a:p>
                <a:r>
                  <a:rPr lang="ru-RU" sz="4400" dirty="0"/>
                  <a:t>Х+3=0</a:t>
                </a:r>
              </a:p>
              <a:p>
                <a:r>
                  <a:rPr lang="ru-RU" sz="4400" dirty="0"/>
                  <a:t>Х=-3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B8395C6-2EFD-4D8B-B12A-91D54FA25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211" y="785738"/>
                <a:ext cx="6325578" cy="6078331"/>
              </a:xfrm>
              <a:prstGeom prst="rect">
                <a:avLst/>
              </a:prstGeom>
              <a:blipFill>
                <a:blip r:embed="rId2"/>
                <a:stretch>
                  <a:fillRect l="-3750" t="-1902" b="-3704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Стрелка: влево 3">
            <a:hlinkClick r:id="rId3" action="ppaction://hlinksldjump"/>
            <a:extLst>
              <a:ext uri="{FF2B5EF4-FFF2-40B4-BE49-F238E27FC236}">
                <a16:creationId xmlns:a16="http://schemas.microsoft.com/office/drawing/2014/main" id="{C1FA057F-346A-4127-8D7E-7EE049F5F481}"/>
              </a:ext>
            </a:extLst>
          </p:cNvPr>
          <p:cNvSpPr/>
          <p:nvPr/>
        </p:nvSpPr>
        <p:spPr>
          <a:xfrm>
            <a:off x="10332720" y="6134100"/>
            <a:ext cx="185928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ВЕРНУТЬСЯ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4F25B5-91E9-4CF9-A752-C0C8C43ADD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2336"/>
            <a:ext cx="2726477" cy="22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1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hlinkClick r:id="rId4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997964"/>
              </p:ext>
            </p:extLst>
          </p:nvPr>
        </p:nvGraphicFramePr>
        <p:xfrm>
          <a:off x="3362632" y="3158580"/>
          <a:ext cx="6386052" cy="3699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Лист" r:id="rId5" imgW="12201511" imgH="7067804" progId="Excel.Sheet.12">
                  <p:link updateAutomatic="1"/>
                </p:oleObj>
              </mc:Choice>
              <mc:Fallback>
                <p:oleObj name="Лист" r:id="rId5" imgW="12201511" imgH="706780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2632" y="3158580"/>
                        <a:ext cx="6386052" cy="3699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48" y="1086264"/>
            <a:ext cx="2270733" cy="18885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21709" y="294968"/>
            <a:ext cx="7356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cs typeface="Arabic Typesetting" panose="03020402040406030203" pitchFamily="66" charset="-78"/>
              </a:rPr>
              <a:t>Выполни задания и получи оценку!</a:t>
            </a:r>
            <a:endParaRPr lang="ru-RU" sz="3600" b="1" dirty="0">
              <a:solidFill>
                <a:srgbClr val="FF0000"/>
              </a:solidFill>
              <a:cs typeface="Arabic Typesetting" panose="03020402040406030203" pitchFamily="66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2632" y="1153366"/>
            <a:ext cx="46812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«</a:t>
            </a:r>
            <a:r>
              <a:rPr lang="ru-RU" sz="3600" dirty="0" smtClean="0">
                <a:solidFill>
                  <a:srgbClr val="FF0000"/>
                </a:solidFill>
              </a:rPr>
              <a:t>3</a:t>
            </a:r>
            <a:r>
              <a:rPr lang="ru-RU" sz="3600" dirty="0" smtClean="0"/>
              <a:t>» - от 6 до 8 баллов</a:t>
            </a:r>
          </a:p>
          <a:p>
            <a:r>
              <a:rPr lang="ru-RU" sz="3600" dirty="0" smtClean="0"/>
              <a:t>«</a:t>
            </a:r>
            <a:r>
              <a:rPr lang="ru-RU" sz="3600" dirty="0" smtClean="0">
                <a:solidFill>
                  <a:srgbClr val="FF0000"/>
                </a:solidFill>
              </a:rPr>
              <a:t>4</a:t>
            </a:r>
            <a:r>
              <a:rPr lang="ru-RU" sz="3600" dirty="0" smtClean="0"/>
              <a:t>» - от 9 до 11 баллов</a:t>
            </a:r>
          </a:p>
          <a:p>
            <a:r>
              <a:rPr lang="ru-RU" sz="3600" dirty="0" smtClean="0"/>
              <a:t>«</a:t>
            </a:r>
            <a:r>
              <a:rPr lang="ru-RU" sz="3600" dirty="0" smtClean="0">
                <a:solidFill>
                  <a:srgbClr val="FF0000"/>
                </a:solidFill>
              </a:rPr>
              <a:t>5</a:t>
            </a:r>
            <a:r>
              <a:rPr lang="ru-RU" sz="3600" dirty="0" smtClean="0"/>
              <a:t>» – 12 баллов</a:t>
            </a:r>
            <a:endParaRPr lang="ru-RU" sz="3600" dirty="0"/>
          </a:p>
        </p:txBody>
      </p:sp>
      <p:sp>
        <p:nvSpPr>
          <p:cNvPr id="9" name="Стрелка: влево 6">
            <a:hlinkClick r:id="rId8" action="ppaction://hlinksldjump"/>
            <a:extLst>
              <a:ext uri="{FF2B5EF4-FFF2-40B4-BE49-F238E27FC236}">
                <a16:creationId xmlns:a16="http://schemas.microsoft.com/office/drawing/2014/main" id="{D6831A77-3107-4AB6-BA36-6C474F058BB7}"/>
              </a:ext>
            </a:extLst>
          </p:cNvPr>
          <p:cNvSpPr/>
          <p:nvPr/>
        </p:nvSpPr>
        <p:spPr>
          <a:xfrm>
            <a:off x="9921267" y="165814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</p:spTree>
    <p:extLst>
      <p:ext uri="{BB962C8B-B14F-4D97-AF65-F5344CB8AC3E}">
        <p14:creationId xmlns:p14="http://schemas.microsoft.com/office/powerpoint/2010/main" val="89335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13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/>
          <p:cNvSpPr/>
          <p:nvPr/>
        </p:nvSpPr>
        <p:spPr>
          <a:xfrm>
            <a:off x="1048118" y="12046"/>
            <a:ext cx="8292035" cy="2846439"/>
          </a:xfrm>
          <a:prstGeom prst="star5">
            <a:avLst>
              <a:gd name="adj" fmla="val 20327"/>
              <a:gd name="hf" fmla="val 105146"/>
              <a:gd name="vf" fmla="val 110557"/>
            </a:avLst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Что такое показательное уравнение? </a:t>
            </a:r>
          </a:p>
        </p:txBody>
      </p:sp>
      <p:sp>
        <p:nvSpPr>
          <p:cNvPr id="14" name="5-конечная звезда 13"/>
          <p:cNvSpPr/>
          <p:nvPr/>
        </p:nvSpPr>
        <p:spPr>
          <a:xfrm>
            <a:off x="0" y="2397105"/>
            <a:ext cx="9921240" cy="4328160"/>
          </a:xfrm>
          <a:prstGeom prst="star5">
            <a:avLst>
              <a:gd name="adj" fmla="val 24604"/>
              <a:gd name="hf" fmla="val 105146"/>
              <a:gd name="vf" fmla="val 110557"/>
            </a:avLst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rgbClr val="FF0000"/>
                </a:solidFill>
              </a:rPr>
              <a:t>Это уравнение, в котором неизвестные (иксы) и выражения с ними находятся в показателях каких-то степеней. И только там! Это важно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6-конечная звезда 15"/>
              <p:cNvSpPr/>
              <p:nvPr/>
            </p:nvSpPr>
            <p:spPr>
              <a:xfrm>
                <a:off x="7010400" y="4395018"/>
                <a:ext cx="5417574" cy="2462982"/>
              </a:xfrm>
              <a:prstGeom prst="star6">
                <a:avLst>
                  <a:gd name="adj" fmla="val 24537"/>
                  <a:gd name="hf" fmla="val 115470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>
                    <a:solidFill>
                      <a:schemeClr val="tx1"/>
                    </a:solidFill>
                  </a:rPr>
                  <a:t>=</a:t>
                </a:r>
                <a:r>
                  <a:rPr lang="en-US" sz="4000" dirty="0">
                    <a:solidFill>
                      <a:schemeClr val="tx1"/>
                    </a:solidFill>
                  </a:rPr>
                  <a:t>b (a&gt;0,a</a:t>
                </a:r>
                <a:r>
                  <a:rPr lang="en-US" sz="40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1,b&gt;0)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6-конечная звезда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395018"/>
                <a:ext cx="5417574" cy="2462982"/>
              </a:xfrm>
              <a:prstGeom prst="star6">
                <a:avLst>
                  <a:gd name="adj" fmla="val 24537"/>
                  <a:gd name="hf" fmla="val 115470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Равнобедренный треугольник 1"/>
          <p:cNvSpPr/>
          <p:nvPr/>
        </p:nvSpPr>
        <p:spPr>
          <a:xfrm>
            <a:off x="8336279" y="883920"/>
            <a:ext cx="3611881" cy="2118360"/>
          </a:xfrm>
          <a:prstGeom prst="triangle">
            <a:avLst>
              <a:gd name="adj" fmla="val 480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81236" y="1756538"/>
            <a:ext cx="22639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ПРИМЕРЫ ПОКАЗАТЕЛЬНЫХ УРАВНЕНИЙ</a:t>
            </a:r>
          </a:p>
        </p:txBody>
      </p:sp>
    </p:spTree>
    <p:extLst>
      <p:ext uri="{BB962C8B-B14F-4D97-AF65-F5344CB8AC3E}">
        <p14:creationId xmlns:p14="http://schemas.microsoft.com/office/powerpoint/2010/main" val="394591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02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60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6150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431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61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8232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69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4804001" y="130769"/>
            <a:ext cx="3611881" cy="2118360"/>
          </a:xfrm>
          <a:prstGeom prst="triangle">
            <a:avLst>
              <a:gd name="adj" fmla="val 480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7963" y="1036320"/>
            <a:ext cx="22639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ПРИМЕРЫ ПОКАЗАТЕЛЬНЫХ УРАВНЕНИЙ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5859" y="451583"/>
                <a:ext cx="118538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 smtClean="0"/>
                  <a:t>=4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59" y="451583"/>
                <a:ext cx="1185389" cy="707886"/>
              </a:xfrm>
              <a:prstGeom prst="rect">
                <a:avLst/>
              </a:prstGeom>
              <a:blipFill>
                <a:blip r:embed="rId3"/>
                <a:stretch>
                  <a:fillRect t="-15517" r="-16923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48553" y="1426025"/>
                <a:ext cx="2477409" cy="714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х+5</m:t>
                        </m:r>
                      </m:sup>
                    </m:sSup>
                  </m:oMath>
                </a14:m>
                <a:r>
                  <a:rPr lang="ru-RU" sz="4000" dirty="0" smtClean="0"/>
                  <a:t>=216</a:t>
                </a:r>
                <a:endParaRPr lang="ru-RU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553" y="1426025"/>
                <a:ext cx="2477409" cy="714876"/>
              </a:xfrm>
              <a:prstGeom prst="rect">
                <a:avLst/>
              </a:prstGeom>
              <a:blipFill>
                <a:blip r:embed="rId4"/>
                <a:stretch>
                  <a:fillRect t="-13675" r="-7617" b="-36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001039" y="1433015"/>
                <a:ext cx="241534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sz="4000" dirty="0" smtClean="0"/>
                  <a:t>=4</a:t>
                </a:r>
                <a:endParaRPr lang="ru-RU" sz="4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1039" y="1433015"/>
                <a:ext cx="2415341" cy="707886"/>
              </a:xfrm>
              <a:prstGeom prst="rect">
                <a:avLst/>
              </a:prstGeom>
              <a:blipFill>
                <a:blip r:embed="rId5"/>
                <a:stretch>
                  <a:fillRect t="-14655" r="-7576" b="-37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03603" y="427949"/>
                <a:ext cx="36979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4000" dirty="0" smtClean="0"/>
                  <a:t>+3*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  <m:r>
                      <a:rPr lang="ru-RU" sz="4000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4000" dirty="0" smtClean="0"/>
                  <a:t>4=0</a:t>
                </a:r>
                <a:endParaRPr lang="ru-RU" sz="4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603" y="427949"/>
                <a:ext cx="3697935" cy="707886"/>
              </a:xfrm>
              <a:prstGeom prst="rect">
                <a:avLst/>
              </a:prstGeom>
              <a:blipFill>
                <a:blip r:embed="rId6"/>
                <a:stretch>
                  <a:fillRect t="-14655" r="-4613" b="-37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19038" y="328434"/>
                <a:ext cx="141186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038" y="328434"/>
                <a:ext cx="1411861" cy="707886"/>
              </a:xfrm>
              <a:prstGeom prst="rect">
                <a:avLst/>
              </a:prstGeom>
              <a:blipFill>
                <a:blip r:embed="rId7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Объект 7">
            <a:hlinkClick r:id="rId8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014754"/>
              </p:ext>
            </p:extLst>
          </p:nvPr>
        </p:nvGraphicFramePr>
        <p:xfrm>
          <a:off x="3717448" y="3513480"/>
          <a:ext cx="4337599" cy="2741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Документ" r:id="rId9" imgW="5925852" imgH="9389712" progId="Word.Document.12">
                  <p:link updateAutomatic="1"/>
                </p:oleObj>
              </mc:Choice>
              <mc:Fallback>
                <p:oleObj name="Документ" r:id="rId9" imgW="5925852" imgH="9389712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17448" y="3513480"/>
                        <a:ext cx="4337599" cy="27411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545543" y="2495869"/>
            <a:ext cx="46814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Прочти теорию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039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250722" y="365760"/>
            <a:ext cx="11710219" cy="140404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68710" y="806173"/>
            <a:ext cx="11592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Рассмотрим решения показательных уравнений по уровням сложности!</a:t>
            </a:r>
          </a:p>
        </p:txBody>
      </p:sp>
      <p:sp>
        <p:nvSpPr>
          <p:cNvPr id="6" name="6-конечная звезда 5"/>
          <p:cNvSpPr/>
          <p:nvPr/>
        </p:nvSpPr>
        <p:spPr>
          <a:xfrm>
            <a:off x="3982064" y="1961535"/>
            <a:ext cx="6592529" cy="4483509"/>
          </a:xfrm>
          <a:prstGeom prst="star6">
            <a:avLst>
              <a:gd name="adj" fmla="val 27663"/>
              <a:gd name="hf" fmla="val 115470"/>
            </a:avLst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Выбирай уровень и учись решать!!!!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7" y="4380272"/>
            <a:ext cx="2979174" cy="247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5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hlinkClick r:id="rId2" action="ppaction://hlinksldjump"/>
          </p:cNvPr>
          <p:cNvSpPr/>
          <p:nvPr/>
        </p:nvSpPr>
        <p:spPr>
          <a:xfrm>
            <a:off x="2639961" y="130278"/>
            <a:ext cx="4232787" cy="2944762"/>
          </a:xfrm>
          <a:prstGeom prst="star5">
            <a:avLst>
              <a:gd name="adj" fmla="val 2865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Уровень 0</a:t>
            </a:r>
          </a:p>
        </p:txBody>
      </p:sp>
      <p:sp>
        <p:nvSpPr>
          <p:cNvPr id="10" name="5-конечная звезда 9">
            <a:hlinkClick r:id="rId3" action="ppaction://hlinksldjump"/>
          </p:cNvPr>
          <p:cNvSpPr/>
          <p:nvPr/>
        </p:nvSpPr>
        <p:spPr>
          <a:xfrm>
            <a:off x="6872748" y="-35641"/>
            <a:ext cx="4286864" cy="3276600"/>
          </a:xfrm>
          <a:prstGeom prst="star5">
            <a:avLst>
              <a:gd name="adj" fmla="val 2865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prstClr val="black"/>
                </a:solidFill>
              </a:rPr>
              <a:t>Уровень 1</a:t>
            </a:r>
          </a:p>
        </p:txBody>
      </p:sp>
      <p:sp>
        <p:nvSpPr>
          <p:cNvPr id="11" name="5-конечная звезда 10">
            <a:hlinkClick r:id="rId4" action="ppaction://hlinksldjump"/>
          </p:cNvPr>
          <p:cNvSpPr/>
          <p:nvPr/>
        </p:nvSpPr>
        <p:spPr>
          <a:xfrm>
            <a:off x="572729" y="2168013"/>
            <a:ext cx="4183626" cy="3175819"/>
          </a:xfrm>
          <a:prstGeom prst="star5">
            <a:avLst>
              <a:gd name="adj" fmla="val 28658"/>
              <a:gd name="hf" fmla="val 105146"/>
              <a:gd name="vf" fmla="val 11055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prstClr val="black"/>
                </a:solidFill>
              </a:rPr>
              <a:t>Уровень 2</a:t>
            </a:r>
          </a:p>
        </p:txBody>
      </p:sp>
      <p:sp>
        <p:nvSpPr>
          <p:cNvPr id="12" name="5-конечная звезда 11">
            <a:hlinkClick r:id="rId5" action="ppaction://hlinksldjump"/>
          </p:cNvPr>
          <p:cNvSpPr/>
          <p:nvPr/>
        </p:nvSpPr>
        <p:spPr>
          <a:xfrm>
            <a:off x="4756354" y="2399563"/>
            <a:ext cx="4286864" cy="3087328"/>
          </a:xfrm>
          <a:prstGeom prst="star5">
            <a:avLst>
              <a:gd name="adj" fmla="val 28658"/>
              <a:gd name="hf" fmla="val 105146"/>
              <a:gd name="vf" fmla="val 110557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prstClr val="black"/>
                </a:solidFill>
              </a:rPr>
              <a:t>Уровень 3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02D33D4-F69C-4A2C-8B4D-B6607D977321}"/>
              </a:ext>
            </a:extLst>
          </p:cNvPr>
          <p:cNvSpPr/>
          <p:nvPr/>
        </p:nvSpPr>
        <p:spPr>
          <a:xfrm rot="19840441">
            <a:off x="102733" y="376735"/>
            <a:ext cx="1925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меню</a:t>
            </a:r>
          </a:p>
        </p:txBody>
      </p:sp>
      <p:sp>
        <p:nvSpPr>
          <p:cNvPr id="3" name="5-конечная звезда 2">
            <a:hlinkClick r:id="rId6" action="ppaction://hlinksldjump"/>
          </p:cNvPr>
          <p:cNvSpPr/>
          <p:nvPr/>
        </p:nvSpPr>
        <p:spPr>
          <a:xfrm>
            <a:off x="9555480" y="4084320"/>
            <a:ext cx="2346960" cy="2026920"/>
          </a:xfrm>
          <a:prstGeom prst="star5">
            <a:avLst>
              <a:gd name="adj" fmla="val 23859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201636" y="5010581"/>
            <a:ext cx="1054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hlinkClick r:id="rId7" action="ppaction://hlinkfile"/>
              </a:rPr>
              <a:t>ТЕОРИЯ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6493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ерфолента 2"/>
          <p:cNvSpPr/>
          <p:nvPr/>
        </p:nvSpPr>
        <p:spPr>
          <a:xfrm>
            <a:off x="579120" y="106680"/>
            <a:ext cx="11384280" cy="624840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Уровень 0 </a:t>
            </a:r>
            <a:r>
              <a:rPr lang="ru-RU" sz="3600" dirty="0">
                <a:solidFill>
                  <a:srgbClr val="FF0000"/>
                </a:solidFill>
              </a:rPr>
              <a:t>«Распознайте степени»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5280" y="1295400"/>
                <a:ext cx="1783080" cy="1801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>
                    <a:solidFill>
                      <a:srgbClr val="7030A0"/>
                    </a:solidFill>
                  </a:rPr>
                  <a:t> = 4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>
                  <a:solidFill>
                    <a:srgbClr val="7030A0"/>
                  </a:solidFill>
                </a:endParaRP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Х=2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1295400"/>
                <a:ext cx="1783080" cy="1801775"/>
              </a:xfrm>
              <a:prstGeom prst="rect">
                <a:avLst/>
              </a:prstGeom>
              <a:blipFill>
                <a:blip r:embed="rId2"/>
                <a:stretch>
                  <a:fillRect l="-10239" t="-5424" b="-9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56560" y="1295399"/>
                <a:ext cx="178308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>
                    <a:solidFill>
                      <a:srgbClr val="7030A0"/>
                    </a:solidFill>
                  </a:rPr>
                  <a:t> = 25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>
                  <a:solidFill>
                    <a:srgbClr val="7030A0"/>
                  </a:solidFill>
                </a:endParaRP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Х=2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0" y="1295399"/>
                <a:ext cx="1783080" cy="1754326"/>
              </a:xfrm>
              <a:prstGeom prst="rect">
                <a:avLst/>
              </a:prstGeom>
              <a:blipFill>
                <a:blip r:embed="rId3"/>
                <a:stretch>
                  <a:fillRect l="-10239" t="-5208" b="-12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77840" y="1319124"/>
                <a:ext cx="2529840" cy="4271875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х+2</m:t>
                        </m:r>
                      </m:sup>
                    </m:sSup>
                  </m:oMath>
                </a14:m>
                <a:r>
                  <a:rPr lang="ru-RU" sz="3600" dirty="0">
                    <a:solidFill>
                      <a:srgbClr val="7030A0"/>
                    </a:solidFill>
                  </a:rPr>
                  <a:t> =6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2(х+2)</m:t>
                        </m:r>
                      </m:sup>
                    </m:sSup>
                  </m:oMath>
                </a14:m>
                <a:r>
                  <a:rPr lang="ru-RU" sz="3600" dirty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ru-RU" sz="3600" dirty="0">
                  <a:solidFill>
                    <a:srgbClr val="7030A0"/>
                  </a:solidFill>
                </a:endParaRP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2(х+2)=1</a:t>
                </a: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2х+2=1</a:t>
                </a: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2х=1-2</a:t>
                </a: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2х=-1</a:t>
                </a: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1319124"/>
                <a:ext cx="2529840" cy="4271875"/>
              </a:xfrm>
              <a:prstGeom prst="rect">
                <a:avLst/>
              </a:prstGeom>
              <a:blipFill>
                <a:blip r:embed="rId4"/>
                <a:stretch>
                  <a:fillRect l="-6954" t="-1849" b="-569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02040" y="1342849"/>
                <a:ext cx="2240280" cy="2586798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3х</m:t>
                        </m:r>
                      </m:sup>
                    </m:sSup>
                  </m:oMath>
                </a14:m>
                <a:r>
                  <a:rPr lang="ru-RU" sz="3600" dirty="0">
                    <a:solidFill>
                      <a:srgbClr val="7030A0"/>
                    </a:solidFill>
                  </a:rPr>
                  <a:t> = 343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 ∗3х</m:t>
                        </m:r>
                      </m:sup>
                    </m:sSup>
                  </m:oMath>
                </a14:m>
                <a:r>
                  <a:rPr lang="ru-RU" sz="3600" dirty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ru-RU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3600" dirty="0">
                  <a:solidFill>
                    <a:srgbClr val="7030A0"/>
                  </a:solidFill>
                </a:endParaRP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6Х=3</a:t>
                </a:r>
              </a:p>
              <a:p>
                <a:r>
                  <a:rPr lang="ru-RU" sz="3600" dirty="0">
                    <a:solidFill>
                      <a:srgbClr val="7030A0"/>
                    </a:solidFill>
                  </a:rPr>
                  <a:t>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ru-RU" sz="3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2040" y="1342849"/>
                <a:ext cx="2240280" cy="2586798"/>
              </a:xfrm>
              <a:prstGeom prst="rect">
                <a:avLst/>
              </a:prstGeom>
              <a:blipFill>
                <a:blip r:embed="rId5"/>
                <a:stretch>
                  <a:fillRect l="-8130" t="-3044" r="-5691" b="-1639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-конечная звезда 6">
            <a:hlinkClick r:id="rId6" action="ppaction://hlinksldjump"/>
          </p:cNvPr>
          <p:cNvSpPr/>
          <p:nvPr/>
        </p:nvSpPr>
        <p:spPr>
          <a:xfrm>
            <a:off x="8778240" y="4617720"/>
            <a:ext cx="3185160" cy="2240280"/>
          </a:xfrm>
          <a:prstGeom prst="star6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b="1" dirty="0"/>
              <a:t>РЕШИ САМ!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8996"/>
            <a:ext cx="2979174" cy="247772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80914" y="1295399"/>
            <a:ext cx="1725561" cy="19460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31690" y="1342849"/>
            <a:ext cx="1637071" cy="19460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Стрелка: влево 10">
            <a:hlinkClick r:id="rId8" action="ppaction://hlinksldjump"/>
            <a:extLst>
              <a:ext uri="{FF2B5EF4-FFF2-40B4-BE49-F238E27FC236}">
                <a16:creationId xmlns:a16="http://schemas.microsoft.com/office/drawing/2014/main" id="{41134FB1-C7A2-4711-BC74-630C88E6278E}"/>
              </a:ext>
            </a:extLst>
          </p:cNvPr>
          <p:cNvSpPr/>
          <p:nvPr/>
        </p:nvSpPr>
        <p:spPr>
          <a:xfrm>
            <a:off x="3461397" y="5590999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</p:spTree>
    <p:extLst>
      <p:ext uri="{BB962C8B-B14F-4D97-AF65-F5344CB8AC3E}">
        <p14:creationId xmlns:p14="http://schemas.microsoft.com/office/powerpoint/2010/main" val="300137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579120" y="106680"/>
            <a:ext cx="11384280" cy="624840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Уровень 1 </a:t>
            </a:r>
            <a:r>
              <a:rPr lang="ru-RU" sz="3600" dirty="0">
                <a:solidFill>
                  <a:srgbClr val="FF0000"/>
                </a:solidFill>
              </a:rPr>
              <a:t>«Используйте разложение на множители»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9120" y="1188720"/>
                <a:ext cx="4023666" cy="5356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sup>
                    </m:sSup>
                  </m:oMath>
                </a14:m>
                <a:r>
                  <a:rPr lang="ru-RU" sz="3600" dirty="0"/>
                  <a:t>-11*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600" dirty="0"/>
                  <a:t>=210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3600" dirty="0"/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ru-RU" sz="3600" dirty="0"/>
                  <a:t>- 11*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3600" dirty="0"/>
                  <a:t>=210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36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ru-RU" sz="3600" dirty="0"/>
                  <a:t>-11)=210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3600" dirty="0"/>
                  <a:t>*70=210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3600" dirty="0"/>
                  <a:t>=210</a:t>
                </a:r>
                <a:r>
                  <a:rPr lang="ru-RU" sz="3600" dirty="0">
                    <a:sym typeface="Symbol" panose="05050102010706020507" pitchFamily="18" charset="2"/>
                  </a:rPr>
                  <a:t>70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3600" dirty="0"/>
                  <a:t>=3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36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ru-RU" sz="3600" dirty="0"/>
              </a:p>
              <a:p>
                <a:r>
                  <a:rPr lang="ru-RU" sz="3600" dirty="0"/>
                  <a:t>2х=1</a:t>
                </a:r>
              </a:p>
              <a:p>
                <a:r>
                  <a:rPr lang="ru-RU" sz="3600" dirty="0"/>
                  <a:t>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188720"/>
                <a:ext cx="4023666" cy="5356787"/>
              </a:xfrm>
              <a:prstGeom prst="rect">
                <a:avLst/>
              </a:prstGeom>
              <a:blipFill>
                <a:blip r:embed="rId2"/>
                <a:stretch>
                  <a:fillRect l="-4545" t="-1593" r="-3485" b="-3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57834" y="1188720"/>
            <a:ext cx="4221786" cy="53567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97910" y="1188720"/>
                <a:ext cx="3095656" cy="5307735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3600" dirty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3600" dirty="0"/>
                  <a:t>=6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36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ru-RU" sz="3600" dirty="0"/>
                  <a:t>-1)=6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х−3</m:t>
                          </m:r>
                        </m:sup>
                      </m:sSup>
                      <m:r>
                        <a:rPr lang="ru-RU" sz="3600" b="0" i="0" smtClean="0">
                          <a:latin typeface="Cambria Math" panose="02040503050406030204" pitchFamily="18" charset="0"/>
                        </a:rPr>
                        <m:t> ∗2=6</m:t>
                      </m:r>
                    </m:oMath>
                  </m:oMathPara>
                </a14:m>
                <a:endParaRPr lang="ru-RU" sz="3600" b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36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3600" dirty="0"/>
                  <a:t>=3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х−3</m:t>
                        </m:r>
                      </m:sup>
                    </m:sSup>
                  </m:oMath>
                </a14:m>
                <a:r>
                  <a:rPr lang="ru-RU" sz="36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ru-RU" sz="3600" dirty="0"/>
              </a:p>
              <a:p>
                <a:r>
                  <a:rPr lang="ru-RU" sz="3600" dirty="0"/>
                  <a:t>Х-3=1</a:t>
                </a:r>
              </a:p>
              <a:p>
                <a:r>
                  <a:rPr lang="ru-RU" sz="3600" dirty="0"/>
                  <a:t>Х=1+3</a:t>
                </a:r>
              </a:p>
              <a:p>
                <a:r>
                  <a:rPr lang="ru-RU" sz="3600" dirty="0"/>
                  <a:t>Х=4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910" y="1188720"/>
                <a:ext cx="3095656" cy="5307735"/>
              </a:xfrm>
              <a:prstGeom prst="rect">
                <a:avLst/>
              </a:prstGeom>
              <a:blipFill>
                <a:blip r:embed="rId3"/>
                <a:stretch>
                  <a:fillRect l="-5686" t="-1489" b="-3207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6-конечная звезда 14">
            <a:hlinkClick r:id="rId4" action="ppaction://hlinksldjump"/>
          </p:cNvPr>
          <p:cNvSpPr/>
          <p:nvPr/>
        </p:nvSpPr>
        <p:spPr>
          <a:xfrm>
            <a:off x="8778240" y="4305227"/>
            <a:ext cx="3185160" cy="2240280"/>
          </a:xfrm>
          <a:prstGeom prst="star6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b="1" dirty="0"/>
              <a:t>РЕШИ САМ!</a:t>
            </a:r>
          </a:p>
        </p:txBody>
      </p:sp>
      <p:sp>
        <p:nvSpPr>
          <p:cNvPr id="7" name="Стрелка: влево 6">
            <a:hlinkClick r:id="rId5" action="ppaction://hlinksldjump"/>
            <a:extLst>
              <a:ext uri="{FF2B5EF4-FFF2-40B4-BE49-F238E27FC236}">
                <a16:creationId xmlns:a16="http://schemas.microsoft.com/office/drawing/2014/main" id="{D6831A77-3107-4AB6-BA36-6C474F058BB7}"/>
              </a:ext>
            </a:extLst>
          </p:cNvPr>
          <p:cNvSpPr/>
          <p:nvPr/>
        </p:nvSpPr>
        <p:spPr>
          <a:xfrm>
            <a:off x="9723120" y="1704029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</p:spTree>
    <p:extLst>
      <p:ext uri="{BB962C8B-B14F-4D97-AF65-F5344CB8AC3E}">
        <p14:creationId xmlns:p14="http://schemas.microsoft.com/office/powerpoint/2010/main" val="16067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579120" y="106680"/>
            <a:ext cx="11384280" cy="624840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Уровень 2 </a:t>
            </a:r>
            <a:r>
              <a:rPr lang="ru-RU" sz="3600" dirty="0">
                <a:solidFill>
                  <a:srgbClr val="FF0000"/>
                </a:solidFill>
              </a:rPr>
              <a:t>«Делаем замену переменной»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36610" y="1004365"/>
                <a:ext cx="8694111" cy="6267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200" dirty="0"/>
                  <a:t> -26*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200" dirty="0"/>
                  <a:t>-27=0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sz="3200" dirty="0"/>
                  <a:t>-26*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200" dirty="0"/>
                  <a:t>-27=0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3200" dirty="0"/>
                  <a:t>=</a:t>
                </a:r>
                <a:r>
                  <a:rPr lang="en-US" sz="3200" dirty="0"/>
                  <a:t>t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-26t-27=0</a:t>
                </a:r>
              </a:p>
              <a:p>
                <a:r>
                  <a:rPr lang="en-US" sz="3200" dirty="0"/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-4ac=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(−26)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-4*1*(-27)=676+108=784</a:t>
                </a:r>
              </a:p>
              <a:p>
                <a:r>
                  <a:rPr lang="en-US" sz="3200" dirty="0"/>
                  <a:t>X1=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26+28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/>
                  <a:t>=27, X2=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26−28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/>
                  <a:t>=-1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en-US" sz="3200" dirty="0"/>
                  <a:t>=27,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en-US" sz="3200" dirty="0"/>
                  <a:t>=-1 </a:t>
                </a:r>
                <a:endParaRPr lang="en-US" sz="32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en-US" sz="32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ru-RU" sz="3200" b="0" i="0" smtClean="0">
                        <a:latin typeface="Cambria Math" panose="02040503050406030204" pitchFamily="18" charset="0"/>
                      </a:rPr>
                      <m:t>так как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=−1&lt;0, такое уравнение </m:t>
                    </m:r>
                  </m:oMath>
                </a14:m>
                <a:endParaRPr lang="en-US" sz="3200" u="sng" dirty="0"/>
              </a:p>
              <a:p>
                <a:r>
                  <a:rPr lang="en-US" sz="3200" dirty="0"/>
                  <a:t>X=3</a:t>
                </a:r>
                <a:r>
                  <a:rPr lang="ru-RU" sz="3200" dirty="0"/>
                  <a:t>            решения не имеет!</a:t>
                </a:r>
              </a:p>
              <a:p>
                <a:endParaRPr lang="ru-RU" sz="3200" dirty="0"/>
              </a:p>
              <a:p>
                <a:r>
                  <a:rPr lang="ru-RU" sz="3200" dirty="0"/>
                  <a:t>Ответ: х=3.</a:t>
                </a:r>
                <a:endParaRPr lang="en-US" sz="3200" dirty="0"/>
              </a:p>
              <a:p>
                <a:endParaRPr lang="ru-RU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610" y="1004365"/>
                <a:ext cx="8694111" cy="6267165"/>
              </a:xfrm>
              <a:prstGeom prst="rect">
                <a:avLst/>
              </a:prstGeom>
              <a:blipFill>
                <a:blip r:embed="rId2"/>
                <a:stretch>
                  <a:fillRect l="-1752" t="-1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6-конечная звезда 5">
            <a:hlinkClick r:id="rId3" action="ppaction://hlinksldjump"/>
          </p:cNvPr>
          <p:cNvSpPr/>
          <p:nvPr/>
        </p:nvSpPr>
        <p:spPr>
          <a:xfrm>
            <a:off x="9966960" y="5166360"/>
            <a:ext cx="2194560" cy="1805866"/>
          </a:xfrm>
          <a:prstGeom prst="star6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b="1" dirty="0"/>
              <a:t>РЕШИ САМ!</a:t>
            </a:r>
          </a:p>
        </p:txBody>
      </p:sp>
      <p:sp>
        <p:nvSpPr>
          <p:cNvPr id="5" name="Стрелка: влево 4">
            <a:hlinkClick r:id="rId4" action="ppaction://hlinksldjump"/>
            <a:extLst>
              <a:ext uri="{FF2B5EF4-FFF2-40B4-BE49-F238E27FC236}">
                <a16:creationId xmlns:a16="http://schemas.microsoft.com/office/drawing/2014/main" id="{9DC83E45-4CF7-4FDE-8DF7-B92D07895E6B}"/>
              </a:ext>
            </a:extLst>
          </p:cNvPr>
          <p:cNvSpPr/>
          <p:nvPr/>
        </p:nvSpPr>
        <p:spPr>
          <a:xfrm>
            <a:off x="7513320" y="5575517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</p:spTree>
    <p:extLst>
      <p:ext uri="{BB962C8B-B14F-4D97-AF65-F5344CB8AC3E}">
        <p14:creationId xmlns:p14="http://schemas.microsoft.com/office/powerpoint/2010/main" val="245230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579120" y="106680"/>
            <a:ext cx="11384280" cy="624840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Уровень 3 </a:t>
            </a:r>
            <a:r>
              <a:rPr lang="ru-RU" sz="3600" dirty="0">
                <a:solidFill>
                  <a:srgbClr val="FF0000"/>
                </a:solidFill>
              </a:rPr>
              <a:t>«Решаем нестандартные примеры»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9148066-FF41-48FE-AD53-3D0803EB154F}"/>
                  </a:ext>
                </a:extLst>
              </p:cNvPr>
              <p:cNvSpPr/>
              <p:nvPr/>
            </p:nvSpPr>
            <p:spPr>
              <a:xfrm>
                <a:off x="1490438" y="1110734"/>
                <a:ext cx="6227346" cy="55343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3∗2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ru-RU" sz="40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2∗5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endParaRPr lang="ru-RU" sz="40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2∗5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endParaRPr lang="ru-RU" sz="40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(3*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4000" dirty="0"/>
                  <a:t>-1)=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4000" dirty="0"/>
                  <a:t>-2)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*23=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*23</a:t>
                </a:r>
              </a:p>
              <a:p>
                <a:r>
                  <a:rPr lang="ru-RU" sz="40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4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=1</a:t>
                </a:r>
              </a:p>
              <a:p>
                <a:r>
                  <a:rPr lang="ru-RU" sz="40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40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х−2</m:t>
                        </m:r>
                      </m:sup>
                    </m:sSup>
                  </m:oMath>
                </a14:m>
                <a:r>
                  <a:rPr lang="ru-RU" sz="4000" dirty="0"/>
                  <a:t>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40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sz="4000" dirty="0"/>
                  <a:t> </a:t>
                </a:r>
              </a:p>
              <a:p>
                <a:r>
                  <a:rPr lang="ru-RU" sz="4000" dirty="0"/>
                  <a:t>Х-2=0</a:t>
                </a:r>
              </a:p>
              <a:p>
                <a:r>
                  <a:rPr lang="ru-RU" sz="4000" dirty="0"/>
                  <a:t>Х=2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9148066-FF41-48FE-AD53-3D0803EB1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438" y="1110734"/>
                <a:ext cx="6227346" cy="5534336"/>
              </a:xfrm>
              <a:prstGeom prst="rect">
                <a:avLst/>
              </a:prstGeom>
              <a:blipFill>
                <a:blip r:embed="rId2"/>
                <a:stretch>
                  <a:fillRect l="-3425" t="-1872" b="-37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0466A5-CDB9-4DF0-9262-68DEEF2AC8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216" y="902356"/>
            <a:ext cx="2726477" cy="2267564"/>
          </a:xfrm>
          <a:prstGeom prst="rect">
            <a:avLst/>
          </a:prstGeom>
        </p:spPr>
      </p:pic>
      <p:sp>
        <p:nvSpPr>
          <p:cNvPr id="6" name="6-конечная звезда 5">
            <a:hlinkClick r:id="rId4" action="ppaction://hlinksldjump"/>
            <a:extLst>
              <a:ext uri="{FF2B5EF4-FFF2-40B4-BE49-F238E27FC236}">
                <a16:creationId xmlns:a16="http://schemas.microsoft.com/office/drawing/2014/main" id="{DEBAF114-C63F-49AC-BFFA-D18EFFF7349D}"/>
              </a:ext>
            </a:extLst>
          </p:cNvPr>
          <p:cNvSpPr/>
          <p:nvPr/>
        </p:nvSpPr>
        <p:spPr>
          <a:xfrm>
            <a:off x="9517133" y="4663440"/>
            <a:ext cx="2194560" cy="1805866"/>
          </a:xfrm>
          <a:prstGeom prst="star6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b="1" dirty="0"/>
              <a:t>РЕШИ САМ!</a:t>
            </a:r>
          </a:p>
        </p:txBody>
      </p:sp>
      <p:sp>
        <p:nvSpPr>
          <p:cNvPr id="7" name="Стрелка: влево 6">
            <a:hlinkClick r:id="rId5" action="ppaction://hlinksldjump"/>
            <a:extLst>
              <a:ext uri="{FF2B5EF4-FFF2-40B4-BE49-F238E27FC236}">
                <a16:creationId xmlns:a16="http://schemas.microsoft.com/office/drawing/2014/main" id="{FD4C0CD0-82F2-407F-B71C-E3A7D37E2C4A}"/>
              </a:ext>
            </a:extLst>
          </p:cNvPr>
          <p:cNvSpPr/>
          <p:nvPr/>
        </p:nvSpPr>
        <p:spPr>
          <a:xfrm>
            <a:off x="6710420" y="5434248"/>
            <a:ext cx="2014728" cy="9875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Вернуться в меню</a:t>
            </a:r>
          </a:p>
        </p:txBody>
      </p:sp>
    </p:spTree>
    <p:extLst>
      <p:ext uri="{BB962C8B-B14F-4D97-AF65-F5344CB8AC3E}">
        <p14:creationId xmlns:p14="http://schemas.microsoft.com/office/powerpoint/2010/main" val="168312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182</Words>
  <Application>Microsoft Office PowerPoint</Application>
  <PresentationFormat>Широкоэкранный</PresentationFormat>
  <Paragraphs>169</Paragraphs>
  <Slides>26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Связи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Arabic Typesetting</vt:lpstr>
      <vt:lpstr>Arial</vt:lpstr>
      <vt:lpstr>Calibri</vt:lpstr>
      <vt:lpstr>Calibri Light</vt:lpstr>
      <vt:lpstr>Cambria Math</vt:lpstr>
      <vt:lpstr>Symbol</vt:lpstr>
      <vt:lpstr>Тема Office</vt:lpstr>
      <vt:lpstr>file:///E:\тренажёр\теор%20трен.docx</vt:lpstr>
      <vt:lpstr>file:///C:\Users\Юрий\Desktop\мама\тренажёр.xlsx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</dc:creator>
  <cp:lastModifiedBy>Лариса Лаврикова</cp:lastModifiedBy>
  <cp:revision>75</cp:revision>
  <dcterms:created xsi:type="dcterms:W3CDTF">2017-11-20T08:01:33Z</dcterms:created>
  <dcterms:modified xsi:type="dcterms:W3CDTF">2018-09-20T13:57:05Z</dcterms:modified>
</cp:coreProperties>
</file>