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0"/>
  </p:notesMasterIdLst>
  <p:sldIdLst>
    <p:sldId id="258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70" r:id="rId10"/>
    <p:sldId id="269" r:id="rId11"/>
    <p:sldId id="267" r:id="rId12"/>
    <p:sldId id="271" r:id="rId13"/>
    <p:sldId id="280" r:id="rId14"/>
    <p:sldId id="256" r:id="rId15"/>
    <p:sldId id="278" r:id="rId16"/>
    <p:sldId id="281" r:id="rId17"/>
    <p:sldId id="276" r:id="rId18"/>
    <p:sldId id="25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336" autoAdjust="0"/>
  </p:normalViewPr>
  <p:slideViewPr>
    <p:cSldViewPr>
      <p:cViewPr varScale="1">
        <p:scale>
          <a:sx n="65" d="100"/>
          <a:sy n="65" d="100"/>
        </p:scale>
        <p:origin x="-41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00252-6BBB-48C9-A668-49E6687C0B6B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CFFC4-E831-488D-8B43-BE6655B65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360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Наш проект называется «Религия против террора». А</a:t>
            </a:r>
            <a:r>
              <a:rPr lang="ru-RU" baseline="0" dirty="0" smtClean="0"/>
              <a:t> сегодняшняя встреча посвящена религиям мира.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CFFC4-E831-488D-8B43-BE6655B65D7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906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dirty="0" smtClean="0">
                <a:solidFill>
                  <a:schemeClr val="tx2">
                    <a:lumMod val="75000"/>
                  </a:schemeClr>
                </a:solidFill>
              </a:rPr>
              <a:t>Основателем ислама является  житель Мекки – Мухаммед. Он утверждал, что нет других богов, кроме Аллаха, а себя называл « посланником Бога» - его Пророком. Опасаясь за свою жизнь, в 622 году Мухаммед со сторонниками переселился в соседний оазис, названный в его честь -  Медина. Год переселения ( хиджра) – стал начальной датой мусульманского летоисчисления.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CFFC4-E831-488D-8B43-BE6655B65D7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116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dirty="0" smtClean="0">
                <a:solidFill>
                  <a:schemeClr val="tx2">
                    <a:lumMod val="75000"/>
                  </a:schemeClr>
                </a:solidFill>
              </a:rPr>
              <a:t>КОРАН -  священная книга мусульман, состоящая из притч, молитв и проповедей, произнесенных Мухаммедом между 610 и 632 </a:t>
            </a:r>
            <a:r>
              <a:rPr lang="ru-RU" sz="1200" b="0" dirty="0" err="1" smtClean="0">
                <a:solidFill>
                  <a:schemeClr val="tx2">
                    <a:lumMod val="75000"/>
                  </a:schemeClr>
                </a:solidFill>
              </a:rPr>
              <a:t>г.г</a:t>
            </a:r>
            <a:endParaRPr lang="ru-RU" sz="1200" b="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74320" indent="-274320" algn="l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0" dirty="0" smtClean="0">
                <a:solidFill>
                  <a:schemeClr val="tx2">
                    <a:lumMod val="75000"/>
                  </a:schemeClr>
                </a:solidFill>
              </a:rPr>
              <a:t>Так как, по воле Аллаха, Последнее Писание содержит арабскую речь, этот язык является особенным для мусульман. </a:t>
            </a:r>
          </a:p>
          <a:p>
            <a:pPr marL="274320" indent="-274320" algn="l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0" dirty="0" smtClean="0">
                <a:solidFill>
                  <a:schemeClr val="tx2">
                    <a:lumMod val="75000"/>
                  </a:schemeClr>
                </a:solidFill>
              </a:rPr>
              <a:t>Только Коран на арабском языке является Писанием, перевод на любой язык мира таковым не является.</a:t>
            </a:r>
          </a:p>
          <a:p>
            <a:pPr marL="274320" indent="-274320" algn="l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1200" b="0" dirty="0" smtClean="0">
                <a:solidFill>
                  <a:schemeClr val="tx2">
                    <a:lumMod val="75000"/>
                  </a:schemeClr>
                </a:solidFill>
              </a:rPr>
              <a:t>Сначала пророческие откровения передавались в общине изустно, по памяти. Некоторые из них верующие записывали по собственной инициативе пока, наконец, в Медине по указанию Мухаммада не стали вестись систематические записи.</a:t>
            </a:r>
          </a:p>
          <a:p>
            <a:pPr marL="274320" indent="-274320" algn="l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1200" b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200" b="0" dirty="0" err="1" smtClean="0">
                <a:solidFill>
                  <a:schemeClr val="tx2">
                    <a:lumMod val="75000"/>
                  </a:schemeClr>
                </a:solidFill>
              </a:rPr>
              <a:t>Канонизирование</a:t>
            </a:r>
            <a:r>
              <a:rPr lang="ru-RU" sz="1200" b="0" dirty="0" smtClean="0">
                <a:solidFill>
                  <a:schemeClr val="tx2">
                    <a:lumMod val="75000"/>
                  </a:schemeClr>
                </a:solidFill>
              </a:rPr>
              <a:t> содержания Корана и составление окончательной редакции произошло при халифе Олифе (644-656г.г.). </a:t>
            </a:r>
          </a:p>
          <a:p>
            <a:pPr marL="274320" indent="-274320" algn="l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1200" b="0" dirty="0" smtClean="0">
                <a:solidFill>
                  <a:schemeClr val="tx2">
                    <a:lumMod val="75000"/>
                  </a:schemeClr>
                </a:solidFill>
              </a:rPr>
              <a:t>В Коране его правовая значимость определяется следующим образом: </a:t>
            </a:r>
          </a:p>
          <a:p>
            <a:pPr marL="274320" indent="-274320" algn="l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1200" b="0" dirty="0" smtClean="0">
                <a:solidFill>
                  <a:schemeClr val="tx2">
                    <a:lumMod val="75000"/>
                  </a:schemeClr>
                </a:solidFill>
              </a:rPr>
              <a:t>"ИТАК, МЫ НИСПОСЛАЛИ ЕГО КАК АРАБСКИЙ СУДЕБНИК»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200" b="0" dirty="0" smtClean="0">
                <a:solidFill>
                  <a:schemeClr val="tx2">
                    <a:lumMod val="75000"/>
                  </a:schemeClr>
                </a:solidFill>
              </a:rPr>
              <a:t>Коран записан рифмованной прозой и состоит из 114 глав – сур, расположенных в порядке убывания, за исключением первой суры «Открывающей» – «</a:t>
            </a:r>
            <a:r>
              <a:rPr lang="ru-RU" sz="1200" b="0" dirty="0" err="1" smtClean="0">
                <a:solidFill>
                  <a:schemeClr val="tx2">
                    <a:lumMod val="75000"/>
                  </a:schemeClr>
                </a:solidFill>
              </a:rPr>
              <a:t>Фатиха</a:t>
            </a:r>
            <a:r>
              <a:rPr lang="ru-RU" sz="1200" b="0" dirty="0" smtClean="0">
                <a:solidFill>
                  <a:schemeClr val="tx2">
                    <a:lumMod val="75000"/>
                  </a:schemeClr>
                </a:solidFill>
              </a:rPr>
              <a:t>».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1200" b="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200" b="0" dirty="0" smtClean="0">
                <a:solidFill>
                  <a:schemeClr val="tx2">
                    <a:lumMod val="75000"/>
                  </a:schemeClr>
                </a:solidFill>
              </a:rPr>
              <a:t> Каждая сура начинается с формулы </a:t>
            </a:r>
            <a:r>
              <a:rPr lang="ru-RU" sz="1200" b="0" dirty="0" err="1" smtClean="0">
                <a:solidFill>
                  <a:schemeClr val="tx2">
                    <a:lumMod val="75000"/>
                  </a:schemeClr>
                </a:solidFill>
              </a:rPr>
              <a:t>Басмала</a:t>
            </a:r>
            <a:r>
              <a:rPr lang="ru-RU" sz="1200" b="0" dirty="0" smtClean="0">
                <a:solidFill>
                  <a:schemeClr val="tx2">
                    <a:lumMod val="75000"/>
                  </a:schemeClr>
                </a:solidFill>
              </a:rPr>
              <a:t> – «Во имя Аллаха, Милостивого, Милосердного». </a:t>
            </a:r>
            <a:r>
              <a:rPr lang="ru-RU" sz="1200" b="0" dirty="0" err="1" smtClean="0">
                <a:solidFill>
                  <a:schemeClr val="tx2">
                    <a:lumMod val="75000"/>
                  </a:schemeClr>
                </a:solidFill>
              </a:rPr>
              <a:t>Басмала</a:t>
            </a:r>
            <a:r>
              <a:rPr lang="ru-RU" sz="1200" b="0" dirty="0" smtClean="0">
                <a:solidFill>
                  <a:schemeClr val="tx2">
                    <a:lumMod val="75000"/>
                  </a:schemeClr>
                </a:solidFill>
              </a:rPr>
              <a:t> отсутствует лишь в начале 9 и 12 сур. 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1200" b="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200" b="0" dirty="0" smtClean="0">
                <a:solidFill>
                  <a:schemeClr val="tx2">
                    <a:lumMod val="75000"/>
                  </a:schemeClr>
                </a:solidFill>
              </a:rPr>
              <a:t>Каждая сура делится на стихи – </a:t>
            </a:r>
            <a:r>
              <a:rPr lang="ru-RU" sz="1200" b="0" dirty="0" err="1" smtClean="0">
                <a:solidFill>
                  <a:schemeClr val="tx2">
                    <a:lumMod val="75000"/>
                  </a:schemeClr>
                </a:solidFill>
              </a:rPr>
              <a:t>айаты</a:t>
            </a:r>
            <a:r>
              <a:rPr lang="ru-RU" sz="1200" b="0" dirty="0" smtClean="0">
                <a:solidFill>
                  <a:schemeClr val="tx2">
                    <a:lumMod val="75000"/>
                  </a:schemeClr>
                </a:solidFill>
              </a:rPr>
              <a:t>. Всего в Коране по различным вариантам счета – от 6204 до 6236 </a:t>
            </a:r>
            <a:r>
              <a:rPr lang="ru-RU" sz="1200" b="0" dirty="0" err="1" smtClean="0">
                <a:solidFill>
                  <a:schemeClr val="tx2">
                    <a:lumMod val="75000"/>
                  </a:schemeClr>
                </a:solidFill>
              </a:rPr>
              <a:t>айатов</a:t>
            </a:r>
            <a:r>
              <a:rPr lang="ru-RU" sz="1200" b="0" dirty="0" smtClean="0">
                <a:solidFill>
                  <a:schemeClr val="tx2">
                    <a:lumMod val="75000"/>
                  </a:schemeClr>
                </a:solidFill>
              </a:rPr>
              <a:t>, 77934 слова. 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1200" b="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200" b="0" dirty="0" smtClean="0">
                <a:solidFill>
                  <a:schemeClr val="tx2">
                    <a:lumMod val="75000"/>
                  </a:schemeClr>
                </a:solidFill>
              </a:rPr>
              <a:t>Коран разделен на 30 частей – </a:t>
            </a:r>
            <a:r>
              <a:rPr lang="ru-RU" sz="1200" b="0" dirty="0" err="1" smtClean="0">
                <a:solidFill>
                  <a:schemeClr val="tx2">
                    <a:lumMod val="75000"/>
                  </a:schemeClr>
                </a:solidFill>
              </a:rPr>
              <a:t>джуз</a:t>
            </a:r>
            <a:r>
              <a:rPr lang="he-IL" sz="1200" b="0" dirty="0" smtClean="0">
                <a:solidFill>
                  <a:schemeClr val="tx2">
                    <a:lumMod val="75000"/>
                  </a:schemeClr>
                </a:solidFill>
              </a:rPr>
              <a:t>׳</a:t>
            </a:r>
            <a:r>
              <a:rPr lang="ru-RU" sz="1200" b="0" dirty="0" smtClean="0">
                <a:solidFill>
                  <a:schemeClr val="tx2">
                    <a:lumMod val="75000"/>
                  </a:schemeClr>
                </a:solidFill>
              </a:rPr>
              <a:t>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solidFill>
                  <a:schemeClr val="tx2">
                    <a:lumMod val="75000"/>
                  </a:schemeClr>
                </a:solidFill>
              </a:rPr>
              <a:t>ШАРИАТ- свод религиозных и правовых норм, составленный на основе Корана и Сунны, содержащий нормы государственного, наследственного, уголовного и брачно-семейного права"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CFFC4-E831-488D-8B43-BE6655B65D7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846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Мировая религия – буддизм возникла раньше остальных в далёкой Индии.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200" dirty="0" smtClean="0"/>
              <a:t>Самая ранняя мировая религия. Возник в Древней Индии в VI-V вв. до н.э.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200" dirty="0" smtClean="0"/>
              <a:t>Основателем считается Сиддхартха Гаутама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200" dirty="0" smtClean="0"/>
              <a:t>Расцвет буддизма в Индии - V в. до н.э.- начало 1-го тыс. н.э.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200" dirty="0" smtClean="0"/>
              <a:t>Распространился в Юго-Восточной и Центральной Азии, отчасти в Средней Азии и Сибири </a:t>
            </a:r>
          </a:p>
          <a:p>
            <a:pPr eaLnBrk="1" hangingPunct="1"/>
            <a:endParaRPr lang="ru-RU" sz="1200" b="1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ru-RU" sz="1200" b="1" dirty="0" smtClean="0">
                <a:solidFill>
                  <a:srgbClr val="FFFF00"/>
                </a:solidFill>
              </a:rPr>
              <a:t>Распространение буддизма: </a:t>
            </a:r>
          </a:p>
          <a:p>
            <a:pPr eaLnBrk="1" hangingPunct="1"/>
            <a:r>
              <a:rPr lang="ru-RU" sz="1200" b="1" dirty="0" smtClean="0">
                <a:solidFill>
                  <a:srgbClr val="FFFF00"/>
                </a:solidFill>
              </a:rPr>
              <a:t>В России: Тува, Бурятия, Калмыкия.</a:t>
            </a:r>
          </a:p>
          <a:p>
            <a:pPr eaLnBrk="1" hangingPunct="1"/>
            <a:r>
              <a:rPr lang="ru-RU" sz="1200" b="1" dirty="0" smtClean="0">
                <a:solidFill>
                  <a:srgbClr val="FFFF00"/>
                </a:solidFill>
              </a:rPr>
              <a:t>В мире: Япония, Шри-Ланка, Китай, Вьетнам, Индия, Пакистан, Бангладеш, восток Афганистана, Тибет, Тайвань, Таиланд, Непал, Монголия, Лаос, Корея, Камбоджа, Индонезия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Arial" charset="0"/>
              </a:rPr>
              <a:t>О жизни Будды.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200" dirty="0" smtClean="0">
                <a:latin typeface="Arial" charset="0"/>
              </a:rPr>
              <a:t>В</a:t>
            </a:r>
            <a:r>
              <a:rPr lang="en-US" sz="1200" dirty="0" smtClean="0">
                <a:latin typeface="Arial" charset="0"/>
              </a:rPr>
              <a:t> VI</a:t>
            </a:r>
            <a:r>
              <a:rPr lang="ru-RU" sz="1200" dirty="0" smtClean="0">
                <a:latin typeface="Arial" charset="0"/>
              </a:rPr>
              <a:t> в. до </a:t>
            </a:r>
            <a:r>
              <a:rPr lang="ru-RU" sz="1200" dirty="0" err="1" smtClean="0">
                <a:latin typeface="Arial" charset="0"/>
              </a:rPr>
              <a:t>н.э</a:t>
            </a:r>
            <a:r>
              <a:rPr lang="ru-RU" sz="1200" dirty="0" smtClean="0">
                <a:latin typeface="Arial" charset="0"/>
              </a:rPr>
              <a:t> в семье правителя небольшого княжества на севере Индии родился мальчик, которого звали Сиддхартха Гаутама. Мудрецы предсказали, что он станет великим государем, властителем мира, или святым, познавшим истину.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Царевич жил во дворце в роскоши и без забот…</a:t>
            </a:r>
            <a:b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</a:b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Но однажды царевич  встретил похоронную процессию и понял, что все люди на земле и сам он смертный.</a:t>
            </a:r>
            <a:b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</a:b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 другой раз он встретил тяжелобольного человека и осознал, что любого смертного подстерегают болезни.</a:t>
            </a:r>
            <a:b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</a:b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 третий раз царевич увидел нищего и понял, что богатство мимолётно…</a:t>
            </a:r>
            <a:b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</a:b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И, наконец, он увидел мудреца. Он понял, что путь самопознания –единственный к постижению причин страданий и избавления от них.</a:t>
            </a:r>
            <a:r>
              <a:rPr lang="ru-RU" sz="1800" dirty="0" smtClean="0">
                <a:latin typeface="Arial" charset="0"/>
              </a:rPr>
              <a:t/>
            </a:r>
            <a:br>
              <a:rPr lang="ru-RU" sz="1800" dirty="0" smtClean="0">
                <a:latin typeface="Arial" charset="0"/>
              </a:rPr>
            </a:b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  возрасте 29 лет  Сиддхартха понял, что не будет счастлив, если продолжит жить так, как прежде. Царевич покинул свой дом и стал скитаться в поисках истины.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</a:b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Как то он сел под дерево баньяна и дал клятву, что не сойдёт с этого места, пока не достигнет своей цели и не познает истину. И к  нему пришло «просветление», он осознал «четыре благородные истины»: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1) В мире существует страдание -рождение, старость, болезнь, невозможность достигнуть желаемого, смерть…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2) Существует причина страдания –желание жить в этом мире, получать удовольствие.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3) Существует освобождение от страданий  (НИРВАНА)- нужно научиться ограничивать свои желания.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4) Существует путь, ведущий к освобождению от страданий.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1200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 </a:t>
            </a:r>
            <a:r>
              <a:rPr lang="ru-RU" sz="1200" b="0" i="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Так царевич </a:t>
            </a:r>
            <a:r>
              <a:rPr lang="ru-RU" sz="1200" b="0" i="0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Сиддхарта</a:t>
            </a:r>
            <a:r>
              <a:rPr lang="ru-RU" sz="1200" b="0" i="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Гаутама стал Буддой (Просветлённым)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Став просветлённым, царевич начал странствовать и проповедовать своё учение, которое назвали позднее буддизмом.</a:t>
            </a:r>
            <a:br>
              <a:rPr lang="ru-RU" sz="1200" b="0" i="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</a:br>
            <a:endParaRPr lang="ru-RU" b="0" i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CFFC4-E831-488D-8B43-BE6655B65D7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301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</a:rPr>
              <a:t/>
            </a:r>
            <a:br>
              <a:rPr lang="ru-RU" sz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CFFC4-E831-488D-8B43-BE6655B65D7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35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Буддизм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никогда не знал ни единой церковной организации, ни других централизующих институтов. Единственным общим для всех буддистов правил является право хранить три драгоценности: Будду, Дхарму и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сангху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Будда- это просветленное, всеведущее существо, достигшее духовных вершин естественным образом через развитие ума и сердца в длинной последовательности перерождений.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Дхарма- это закон, открытый Просветленным, смысловое ядро Вселенной,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определюящее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все происходящие в мире процессы.</a:t>
            </a:r>
          </a:p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Сангха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– община равных, не имеющих никакой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собственностии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нищенствующих, сообщество носителя Закона , хранителей знаний и мастерства, которые из поколения в поколения следуют путем Будды.</a:t>
            </a:r>
            <a:endParaRPr lang="ru-RU" dirty="0" smtClean="0"/>
          </a:p>
          <a:p>
            <a:r>
              <a:rPr lang="ru-RU" sz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</a:rPr>
              <a:t/>
            </a:r>
            <a:br>
              <a:rPr lang="ru-RU" sz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CFFC4-E831-488D-8B43-BE6655B65D7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35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1" u="sng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Восемь заповедей буддийского образа жизни  описаны в буддийских священных писаниях, которые называются </a:t>
            </a:r>
            <a:r>
              <a:rPr lang="ru-RU" sz="1200" b="0" i="1" u="sng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Типитака</a:t>
            </a:r>
            <a:r>
              <a:rPr lang="ru-RU" sz="1200" b="0" i="1" u="sng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.</a:t>
            </a:r>
            <a:r>
              <a:rPr lang="ru-RU" sz="1200" b="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/>
            </a:r>
            <a:br>
              <a:rPr lang="ru-RU" sz="1200" b="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</a:br>
            <a:r>
              <a:rPr lang="ru-RU" sz="1200" b="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- свобода от суеверий и предрассудков, стремление к миролюбивости,</a:t>
            </a:r>
            <a:br>
              <a:rPr lang="ru-RU" sz="1200" b="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</a:br>
            <a:r>
              <a:rPr lang="ru-RU" sz="1200" b="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- отказ от ненависти и злобы.,</a:t>
            </a:r>
            <a:br>
              <a:rPr lang="ru-RU" sz="1200" b="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</a:br>
            <a:r>
              <a:rPr lang="ru-RU" sz="1200" b="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- речь должна быть всегда умной. правдивой, направленной на примирение,</a:t>
            </a:r>
            <a:br>
              <a:rPr lang="ru-RU" sz="1200" b="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</a:br>
            <a:r>
              <a:rPr lang="ru-RU" sz="1200" b="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не должно выть лжи и сплетен,</a:t>
            </a:r>
            <a:br>
              <a:rPr lang="ru-RU" sz="1200" b="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</a:br>
            <a:r>
              <a:rPr lang="ru-RU" sz="1200" b="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- тяжёлыми поступками считаются убийство, воровство, а добрыми -щедрость, благонравие,</a:t>
            </a:r>
            <a:br>
              <a:rPr lang="ru-RU" sz="1200" b="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</a:br>
            <a:r>
              <a:rPr lang="ru-RU" sz="1200" b="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- способ зарабатывать на жизнь не должен приносить вреда другим людям,</a:t>
            </a:r>
            <a:br>
              <a:rPr lang="ru-RU" sz="1200" b="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</a:br>
            <a:r>
              <a:rPr lang="ru-RU" sz="1200" b="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- человек должен подавлять злобные порывы, а добрые поощрять,</a:t>
            </a:r>
            <a:br>
              <a:rPr lang="ru-RU" sz="1200" b="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</a:br>
            <a:r>
              <a:rPr lang="ru-RU" sz="1200" b="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- надо всегда взвешивать свои мысли и поступки,</a:t>
            </a:r>
            <a:br>
              <a:rPr lang="ru-RU" sz="1200" b="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</a:br>
            <a:r>
              <a:rPr lang="ru-RU" sz="1200" b="0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- размышлять над сутью жизни.</a:t>
            </a:r>
            <a:endParaRPr lang="ru-RU" b="0" dirty="0" smtClean="0"/>
          </a:p>
          <a:p>
            <a:pPr eaLnBrk="1" hangingPunct="1"/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CFFC4-E831-488D-8B43-BE6655B65D7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301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Если рассмотреть карту распространения религий,</a:t>
            </a:r>
            <a:r>
              <a:rPr lang="ru-RU" baseline="0" dirty="0" smtClean="0"/>
              <a:t> вы зададитесь вопросом: зачем это знать? Ответ прост: зная культуру другого человека проще выстаивать взаимоотношения, странам легче общаться и сохранять мир на Земле.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CFFC4-E831-488D-8B43-BE6655B65D7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036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Вместе бороться </a:t>
            </a:r>
            <a:r>
              <a:rPr lang="ru-RU" smtClean="0"/>
              <a:t>против несправедливости </a:t>
            </a:r>
            <a:r>
              <a:rPr lang="ru-RU" dirty="0" smtClean="0"/>
              <a:t>цивилизованными методами, а не с помощью </a:t>
            </a:r>
            <a:r>
              <a:rPr lang="ru-RU" smtClean="0"/>
              <a:t>разжигания распрей и терроризма.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CFFC4-E831-488D-8B43-BE6655B65D7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924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нашей стране сильны традиции. Одна</a:t>
            </a:r>
            <a:r>
              <a:rPr lang="ru-RU" baseline="0" dirty="0" smtClean="0"/>
              <a:t> из них веротерпимость, толерантность. В Конституции страны закреплено право гражданина на свободу совести и вероисповедания. Исторические факты доказывают, что пропаганда неравенства может привести к войнам и распаду государства. Мы же хотим жить в мире, а значит для нас важно научиться уважать культуру разных национальностей и конфессий.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CFFC4-E831-488D-8B43-BE6655B65D7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145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</a:rPr>
              <a:t>Многообразие религий складывалось</a:t>
            </a:r>
            <a:r>
              <a:rPr lang="ru-RU" sz="120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</a:rPr>
              <a:t> веками</a:t>
            </a:r>
            <a:r>
              <a:rPr lang="ru-RU" sz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</a:rPr>
              <a:t>.</a:t>
            </a:r>
            <a:r>
              <a:rPr lang="ru-RU" sz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</a:rPr>
              <a:t/>
            </a:r>
            <a:br>
              <a:rPr lang="ru-RU" sz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</a:rPr>
              <a:t>Политеизм – многобожие, скорее связано с представлением человека о мире, о стихиях.</a:t>
            </a:r>
            <a:r>
              <a:rPr lang="ru-RU" sz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</a:rPr>
              <a:t/>
            </a:r>
            <a:br>
              <a:rPr lang="ru-RU" sz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</a:rPr>
              <a:t>К одним богам обращались, чтобы пошёл дождь.</a:t>
            </a:r>
            <a:br>
              <a:rPr lang="ru-RU" sz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</a:rPr>
              <a:t>К другим – чтобы помог в борьбе с врагами.</a:t>
            </a:r>
            <a:br>
              <a:rPr lang="ru-RU" sz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</a:rPr>
              <a:t>Третьих просили о помощи в беде и болезни</a:t>
            </a:r>
            <a:r>
              <a:rPr lang="ru-RU" sz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</a:rPr>
              <a:t>. Так </a:t>
            </a:r>
            <a:r>
              <a:rPr lang="ru-RU" sz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</a:rPr>
              <a:t>зарождалась религия – вера в сверхъестественного помощника, называемого богом, и возможность обращаться к нему посредством молитв.</a:t>
            </a:r>
          </a:p>
          <a:p>
            <a:r>
              <a:rPr lang="ru-RU" sz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На сегодняшний день в мире есть три основные религии. Все остальные верования – лишь ответвления от них с небольшими своими тонкостями. Самые важные жизненные постулаты сохраняются в любой религии.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CFFC4-E831-488D-8B43-BE6655B65D7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257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Мировыми религиями называют религии с наибольшим количеством верующих. Национальные религии встречаются</a:t>
            </a:r>
            <a:r>
              <a:rPr lang="ru-RU" baseline="0" dirty="0" smtClean="0"/>
              <a:t> в определенном количестве стран, в основном объединяющих одну национальность.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CFFC4-E831-488D-8B43-BE6655B65D7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346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1200" b="0" dirty="0" smtClean="0"/>
              <a:t>мировая религия, объединяющая около 2 млрд. приверженцев. </a:t>
            </a:r>
          </a:p>
          <a:p>
            <a:pPr eaLnBrk="1" hangingPunct="1"/>
            <a:r>
              <a:rPr lang="ru-RU" sz="1200" b="0" dirty="0" smtClean="0"/>
              <a:t>Суть христианства составляет учение о богочеловеке Иисусе Христе (сыне Божием), сошедшем с неба на землю и принявшем страдания и смерть во искупление людей от первородного греха.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200" dirty="0" smtClean="0"/>
              <a:t>Вторая по времени возникновения мировая религия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200" dirty="0" smtClean="0"/>
              <a:t>Самая крупная по числу последователей мировая религия – около 2 млрд. чел.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200" dirty="0" smtClean="0"/>
              <a:t>Возникла в Палестине в результате деятельности Иисуса Христа, а также его ближайших последователей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200" dirty="0" smtClean="0"/>
              <a:t>верит в </a:t>
            </a:r>
            <a:r>
              <a:rPr lang="ru-RU" sz="1200" dirty="0" err="1" smtClean="0"/>
              <a:t>Боговоплощение</a:t>
            </a:r>
            <a:r>
              <a:rPr lang="ru-RU" sz="1200" dirty="0" smtClean="0"/>
              <a:t>, жертву Иисуса Христа, своей смертью искупившего грехи людей, воскресение Иисуса Христа и вознесение Его на небо, будущее воскрешение мёртвых и вечную жизнь после воскрешения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200" dirty="0" smtClean="0"/>
              <a:t>Библия – текст Божественного откровения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200" dirty="0" smtClean="0"/>
              <a:t>Бог един в трех лицах – Отец, Сын, Дух – образ Троицы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1200" dirty="0" smtClean="0"/>
              <a:t>Идея греховности человека как причины его несчастий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В настоящее время число приверженцев христианства во всем мире превышает 2 млрд., из них в Европе — по различным оценкам от 400 до 550 млн., в Латинской Америке — около 380 млн., в Северной Америке — 180—250 млн. (США — 160—225 млн., Канада — 25 млн.), в Азии — около 300 млн., в Африке — 300—400 млн., в Австралии — 14 млн.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CFFC4-E831-488D-8B43-BE6655B65D7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301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Одно из основных направлений в христианстве. Католики составляют большую часть верующих в Италии, Испании, Португалии, Франции, Бельгии, Австрии, в латиноамериканских государствах.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Организация католической церкви отличается строгой централизацией. В ходе реформации от католицизма откололся протестантизм.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CFFC4-E831-488D-8B43-BE6655B65D7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611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 err="1" smtClean="0"/>
              <a:t>Протестанство</a:t>
            </a:r>
            <a:r>
              <a:rPr lang="ru-RU" sz="1200" dirty="0" smtClean="0"/>
              <a:t> (от </a:t>
            </a:r>
            <a:r>
              <a:rPr lang="ru-RU" sz="1200" dirty="0" smtClean="0"/>
              <a:t>лат. </a:t>
            </a:r>
            <a:r>
              <a:rPr lang="ru-RU" sz="1200" dirty="0" err="1" smtClean="0"/>
              <a:t>protestans</a:t>
            </a:r>
            <a:r>
              <a:rPr lang="ru-RU" sz="1200" dirty="0" smtClean="0"/>
              <a:t>, род. п. </a:t>
            </a:r>
            <a:r>
              <a:rPr lang="ru-RU" sz="1200" dirty="0" err="1" smtClean="0"/>
              <a:t>protestantis</a:t>
            </a:r>
            <a:r>
              <a:rPr lang="ru-RU" sz="1200" dirty="0" smtClean="0"/>
              <a:t> — публично доказывающий), одно из основных направлений в христианстве. Объединяет множество самостоятельных течений, церквей и сект. Для протестантизма характерны отсутствие принципиального противопоставления духовенства мирянам, отказ от сложной церковной иерархии, упрощенный культ, отсутствие монашества, целибата; в протестантизме нет культа Богородицы, святых, ангелов, икон, число таинств сведено к двум (крещению и причащению).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CFFC4-E831-488D-8B43-BE6655B65D7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450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Одно из основных и старейших направлений в христианстве для которого характерно: вера в телесное воскресение, вознесение и предстоящее второе пришествие Иисуса Христа, необходимость принадлежности к Церкви, вера в святость Церкви, вера в ангелов и молитвенное </a:t>
            </a:r>
            <a:r>
              <a:rPr lang="ru-RU" sz="1200" dirty="0" err="1" smtClean="0"/>
              <a:t>предстательство</a:t>
            </a:r>
            <a:r>
              <a:rPr lang="ru-RU" sz="1200" dirty="0" smtClean="0"/>
              <a:t> святых.</a:t>
            </a:r>
            <a:r>
              <a:rPr lang="ru-RU" sz="1100" dirty="0" smtClean="0"/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CFFC4-E831-488D-8B43-BE6655B65D7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976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  <a:defRPr/>
            </a:pPr>
            <a:r>
              <a:rPr lang="ru-RU" sz="1200" dirty="0" smtClean="0"/>
              <a:t>Ислам - по-арабски </a:t>
            </a:r>
            <a:r>
              <a:rPr lang="ru-RU" sz="1200" dirty="0" smtClean="0"/>
              <a:t>«покорность»</a:t>
            </a:r>
          </a:p>
          <a:p>
            <a:pPr marL="457200" indent="-457200" eaLnBrk="1" hangingPunct="1">
              <a:lnSpc>
                <a:spcPct val="90000"/>
              </a:lnSpc>
              <a:defRPr/>
            </a:pPr>
            <a:r>
              <a:rPr lang="ru-RU" sz="1200" dirty="0" smtClean="0"/>
              <a:t>Возник в Аравии в VII в. Основатель – Мухаммед</a:t>
            </a:r>
          </a:p>
          <a:p>
            <a:pPr marL="457200" indent="-457200" eaLnBrk="1" hangingPunct="1">
              <a:lnSpc>
                <a:spcPct val="90000"/>
              </a:lnSpc>
              <a:defRPr/>
            </a:pPr>
            <a:r>
              <a:rPr lang="ru-RU" sz="1200" dirty="0" smtClean="0"/>
              <a:t>Около 1,3 млрд. последователей в Сев. Африке, Азии</a:t>
            </a:r>
          </a:p>
          <a:p>
            <a:pPr marL="457200" indent="-457200" eaLnBrk="1" hangingPunct="1">
              <a:lnSpc>
                <a:spcPct val="90000"/>
              </a:lnSpc>
              <a:defRPr/>
            </a:pPr>
            <a:r>
              <a:rPr lang="ru-RU" sz="1200" dirty="0" smtClean="0"/>
              <a:t>Главные принципы ислама изложены в Коране </a:t>
            </a:r>
          </a:p>
          <a:p>
            <a:pPr marL="457200" indent="-457200" eaLnBrk="1" hangingPunct="1">
              <a:lnSpc>
                <a:spcPct val="90000"/>
              </a:lnSpc>
              <a:defRPr/>
            </a:pPr>
            <a:r>
              <a:rPr lang="ru-RU" sz="1200" dirty="0" smtClean="0"/>
              <a:t>Пять основных обязанностей (колонны ислама), предписанных приверженцам ислама: 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1200" dirty="0" smtClean="0"/>
              <a:t>вера в то, что нет Бога кроме Аллаха, а Мухаммед есть посланник Аллаха (</a:t>
            </a:r>
            <a:r>
              <a:rPr lang="ru-RU" sz="1200" dirty="0" err="1" smtClean="0"/>
              <a:t>шахада</a:t>
            </a:r>
            <a:r>
              <a:rPr lang="ru-RU" sz="1200" dirty="0" smtClean="0"/>
              <a:t>); 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1200" dirty="0" smtClean="0"/>
              <a:t>пятикратное ежедневное совершение молитвы (намаз); 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1200" dirty="0" smtClean="0"/>
              <a:t>милостыня в пользу бедных (</a:t>
            </a:r>
            <a:r>
              <a:rPr lang="ru-RU" sz="1200" dirty="0" err="1" smtClean="0"/>
              <a:t>закят</a:t>
            </a:r>
            <a:r>
              <a:rPr lang="ru-RU" sz="1200" dirty="0" smtClean="0"/>
              <a:t>); 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1200" dirty="0" smtClean="0"/>
              <a:t>пост в месяце рамазан; 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1200" dirty="0" smtClean="0"/>
              <a:t>паломничество в Мекку (хадж), совершаемое хотя бы единожды в жизни</a:t>
            </a:r>
          </a:p>
          <a:p>
            <a: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lang="ru-RU" sz="1200" b="0" dirty="0" smtClean="0">
                <a:solidFill>
                  <a:schemeClr val="tx2">
                    <a:lumMod val="75000"/>
                  </a:schemeClr>
                </a:solidFill>
              </a:rPr>
              <a:t>Мусульмане верят в бессмертие души и загробную жизнь.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200" b="0" dirty="0" smtClean="0">
                <a:solidFill>
                  <a:schemeClr val="tx2">
                    <a:lumMod val="75000"/>
                  </a:schemeClr>
                </a:solidFill>
              </a:rPr>
              <a:t>Ислам складывался под значительным влиянием христианства и иудаизма.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200" b="0" dirty="0" smtClean="0">
                <a:solidFill>
                  <a:schemeClr val="tx2">
                    <a:lumMod val="75000"/>
                  </a:schemeClr>
                </a:solidFill>
              </a:rPr>
              <a:t>В результате арабских завоеваний распространился на Ближнем и Среднем Востоке, позднее в некоторых странах Дальнего Востока, Юго-Восточной Азии, Африки. </a:t>
            </a:r>
          </a:p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CFFC4-E831-488D-8B43-BE6655B65D7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341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80010-7814-4F54-B76B-3F6BE8434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796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9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reelance.ru/img/portfolio/big/11178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http://ru.wikipedia.org/wiki/%D0%98%D0%B7%D0%BE%D0%B1%D1%80%D0%B0%D0%B6%D0%B5%D0%BD%D0%B8%D0%B5:Meister_der_Braunschweig-Magdeburger_Schule_001.jpg" TargetMode="Externa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780928"/>
            <a:ext cx="8136904" cy="3408784"/>
          </a:xfrm>
        </p:spPr>
        <p:txBody>
          <a:bodyPr>
            <a:normAutofit/>
          </a:bodyPr>
          <a:lstStyle/>
          <a:p>
            <a:r>
              <a:rPr lang="ru-RU" sz="2100" dirty="0" smtClean="0"/>
              <a:t>В рамках Проекта </a:t>
            </a:r>
            <a:endParaRPr lang="ru-RU" sz="2100" dirty="0" smtClean="0"/>
          </a:p>
          <a:p>
            <a:r>
              <a:rPr lang="ru-RU" sz="1800" dirty="0" smtClean="0"/>
              <a:t>МБУ ДО «</a:t>
            </a:r>
            <a:r>
              <a:rPr lang="ru-RU" sz="1800" dirty="0" err="1" smtClean="0"/>
              <a:t>ДЕТСКая</a:t>
            </a:r>
            <a:r>
              <a:rPr lang="ru-RU" sz="1800" dirty="0" smtClean="0"/>
              <a:t>  </a:t>
            </a:r>
            <a:r>
              <a:rPr lang="ru-RU" sz="1800" dirty="0" err="1" smtClean="0"/>
              <a:t>ХУДОЖЕСТВЕННая</a:t>
            </a:r>
            <a:r>
              <a:rPr lang="ru-RU" sz="1800" dirty="0" smtClean="0"/>
              <a:t> </a:t>
            </a:r>
            <a:r>
              <a:rPr lang="ru-RU" sz="1800" dirty="0" err="1" smtClean="0"/>
              <a:t>ШКОЛа</a:t>
            </a:r>
            <a:r>
              <a:rPr lang="ru-RU" sz="1800" dirty="0" smtClean="0"/>
              <a:t>»</a:t>
            </a:r>
            <a:endParaRPr lang="ru-RU" sz="1800" dirty="0" smtClean="0"/>
          </a:p>
          <a:p>
            <a:r>
              <a:rPr lang="ru-RU" sz="3100" dirty="0" smtClean="0"/>
              <a:t>«РЕЛИГИЯ ПРОТИВ ТЕРРОРА</a:t>
            </a:r>
            <a:r>
              <a:rPr lang="ru-RU" sz="3100" dirty="0" smtClean="0"/>
              <a:t>»</a:t>
            </a:r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r>
              <a:rPr lang="ru-RU" sz="1700" dirty="0" smtClean="0"/>
              <a:t>Город Муравленко</a:t>
            </a:r>
            <a:endParaRPr lang="ru-RU" sz="17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/>
              <a:t>Религии мира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367827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009900"/>
                </a:solidFill>
              </a:rPr>
              <a:t>Суннизм</a:t>
            </a:r>
            <a:endParaRPr lang="ru-RU" sz="6000" b="1" dirty="0">
              <a:solidFill>
                <a:srgbClr val="009900"/>
              </a:solidFill>
            </a:endParaRP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251520" y="1867268"/>
            <a:ext cx="4680520" cy="4801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>
                <a:latin typeface="Arial" charset="0"/>
              </a:rPr>
              <a:t>Одно из направлений ислама, признающее Сунну источником веры наравне с Кораном.  Объединяет более 300 млн. из 400 млн. мусульман.</a:t>
            </a:r>
          </a:p>
          <a:p>
            <a:pPr>
              <a:spcBef>
                <a:spcPct val="50000"/>
              </a:spcBef>
            </a:pPr>
            <a:r>
              <a:rPr lang="ru-RU" sz="2000" dirty="0" smtClean="0">
                <a:latin typeface="Arial" charset="0"/>
              </a:rPr>
              <a:t>(от арабского – </a:t>
            </a:r>
            <a:r>
              <a:rPr lang="ru-RU" sz="2000" dirty="0" err="1" smtClean="0">
                <a:latin typeface="Arial" charset="0"/>
              </a:rPr>
              <a:t>обыкновение,образ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smtClean="0">
                <a:latin typeface="Arial" charset="0"/>
              </a:rPr>
              <a:t>действий, поведение)</a:t>
            </a:r>
          </a:p>
          <a:p>
            <a:pPr>
              <a:spcBef>
                <a:spcPct val="50000"/>
              </a:spcBef>
            </a:pPr>
            <a:r>
              <a:rPr lang="ru-RU" sz="2000" i="1" u="sng" dirty="0" smtClean="0">
                <a:latin typeface="Arial" charset="0"/>
              </a:rPr>
              <a:t>Исповедуют  </a:t>
            </a:r>
            <a:r>
              <a:rPr lang="ru-RU" sz="2000" i="1" u="sng" dirty="0">
                <a:latin typeface="Arial" charset="0"/>
              </a:rPr>
              <a:t>:</a:t>
            </a:r>
            <a:r>
              <a:rPr lang="ru-RU" sz="2000" i="1" dirty="0">
                <a:latin typeface="Arial" charset="0"/>
              </a:rPr>
              <a:t> </a:t>
            </a:r>
            <a:r>
              <a:rPr lang="ru-RU" sz="2400" i="1" dirty="0">
                <a:latin typeface="Arial" charset="0"/>
              </a:rPr>
              <a:t>турки, азербайджанцы, татары, башкиры, узбеки, киргизы, пакистанцы, арабы, часть индонезийцев, </a:t>
            </a:r>
            <a:r>
              <a:rPr lang="ru-RU" sz="2400" dirty="0">
                <a:latin typeface="Arial" charset="0"/>
              </a:rPr>
              <a:t> албанцев, </a:t>
            </a:r>
            <a:r>
              <a:rPr lang="ru-RU" sz="2400" dirty="0" err="1">
                <a:latin typeface="Arial" charset="0"/>
              </a:rPr>
              <a:t>болгаров</a:t>
            </a:r>
            <a:r>
              <a:rPr lang="ru-RU" sz="2400" dirty="0">
                <a:latin typeface="Arial" charset="0"/>
              </a:rPr>
              <a:t>,  боснийцев</a:t>
            </a:r>
            <a:r>
              <a:rPr lang="ru-RU" sz="2400" dirty="0" smtClean="0">
                <a:latin typeface="Arial" charset="0"/>
              </a:rPr>
              <a:t>.</a:t>
            </a:r>
            <a:endParaRPr lang="ru-RU" sz="2400" dirty="0">
              <a:latin typeface="Arial" charset="0"/>
            </a:endParaRPr>
          </a:p>
        </p:txBody>
      </p:sp>
      <p:pic>
        <p:nvPicPr>
          <p:cNvPr id="9" name="Picture 3" descr="C:\Users\poklaris\Desktop\i[9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268760"/>
            <a:ext cx="3312368" cy="2232248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4" cstate="print"/>
          <a:srcRect b="4304"/>
          <a:stretch/>
        </p:blipFill>
        <p:spPr>
          <a:xfrm>
            <a:off x="6012160" y="3717032"/>
            <a:ext cx="1934199" cy="2847854"/>
          </a:xfrm>
          <a:noFill/>
        </p:spPr>
      </p:pic>
    </p:spTree>
    <p:extLst>
      <p:ext uri="{BB962C8B-B14F-4D97-AF65-F5344CB8AC3E}">
        <p14:creationId xmlns:p14="http://schemas.microsoft.com/office/powerpoint/2010/main" val="20237548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009900"/>
                </a:solidFill>
              </a:rPr>
              <a:t>Шиизм</a:t>
            </a:r>
            <a:endParaRPr lang="ru-RU" sz="6000" b="1" dirty="0">
              <a:solidFill>
                <a:srgbClr val="009900"/>
              </a:solidFill>
            </a:endParaRP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467544" y="1916832"/>
            <a:ext cx="4032250" cy="44319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>
                <a:latin typeface="Arial" charset="0"/>
              </a:rPr>
              <a:t>Общее обозначение различных ответвлений ислама, признающих особую роль Али (зятя Мухаммеда). Объединяет около 90 </a:t>
            </a:r>
            <a:r>
              <a:rPr lang="ru-RU" sz="2000" dirty="0">
                <a:latin typeface="Arial" charset="0"/>
              </a:rPr>
              <a:t>млн. </a:t>
            </a:r>
            <a:r>
              <a:rPr lang="ru-RU" sz="2000" dirty="0" smtClean="0">
                <a:latin typeface="Arial" charset="0"/>
              </a:rPr>
              <a:t>мусульман</a:t>
            </a:r>
            <a:r>
              <a:rPr lang="ru-RU" sz="2000" dirty="0">
                <a:latin typeface="Arial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ru-RU" sz="2000" dirty="0">
                <a:latin typeface="Arial" charset="0"/>
              </a:rPr>
              <a:t>(от арабского – </a:t>
            </a:r>
            <a:r>
              <a:rPr lang="ru-RU" sz="2000" dirty="0" smtClean="0">
                <a:latin typeface="Arial" charset="0"/>
              </a:rPr>
              <a:t>группа приверженцев, партия)</a:t>
            </a:r>
            <a:endParaRPr lang="ru-RU" sz="2000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ru-RU" sz="2000" i="1" u="sng" dirty="0" smtClean="0">
                <a:latin typeface="Arial" charset="0"/>
              </a:rPr>
              <a:t>Исповедуют  </a:t>
            </a:r>
            <a:r>
              <a:rPr lang="ru-RU" sz="2000" i="1" u="sng" dirty="0">
                <a:latin typeface="Arial" charset="0"/>
              </a:rPr>
              <a:t>:</a:t>
            </a:r>
            <a:r>
              <a:rPr lang="ru-RU" sz="2000" i="1" dirty="0">
                <a:latin typeface="Arial" charset="0"/>
              </a:rPr>
              <a:t> </a:t>
            </a:r>
            <a:r>
              <a:rPr lang="ru-RU" sz="2400" i="1" dirty="0" smtClean="0">
                <a:latin typeface="Arial" charset="0"/>
              </a:rPr>
              <a:t>иранцы, </a:t>
            </a:r>
            <a:r>
              <a:rPr lang="ru-RU" sz="2400" dirty="0" smtClean="0">
                <a:latin typeface="Arial" charset="0"/>
              </a:rPr>
              <a:t>иракцы, сирийцы, афганцы, египтяне, некоторые страны Африки.</a:t>
            </a:r>
            <a:endParaRPr lang="ru-RU" sz="2400" dirty="0">
              <a:latin typeface="Arial" charset="0"/>
            </a:endParaRPr>
          </a:p>
        </p:txBody>
      </p:sp>
      <p:pic>
        <p:nvPicPr>
          <p:cNvPr id="14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47510" y="1124744"/>
            <a:ext cx="3225352" cy="2146871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t="5470" b="10068"/>
          <a:stretch/>
        </p:blipFill>
        <p:spPr>
          <a:xfrm>
            <a:off x="4788024" y="3068960"/>
            <a:ext cx="2526262" cy="2682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96825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79513" y="221635"/>
            <a:ext cx="2664296" cy="984885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Буддизм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Учение о преодолении зла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605257" y="6273994"/>
            <a:ext cx="828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Arial" charset="0"/>
              </a:rPr>
              <a:t>О,7 </a:t>
            </a:r>
            <a:r>
              <a:rPr lang="ru-RU" sz="2400" b="1" dirty="0">
                <a:solidFill>
                  <a:srgbClr val="FF0000"/>
                </a:solidFill>
                <a:latin typeface="Arial" charset="0"/>
              </a:rPr>
              <a:t>млрд. человек последователей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96545" y="252412"/>
            <a:ext cx="47160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627791" y="177715"/>
            <a:ext cx="63847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Мировая религия. В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своем классическом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варианте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представляет собой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вероучение, философию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и этику. В центре буддизма - учение о "четырёх благородных истинах": существуют страдание, его причина, состояние освобождения (нирвана) и путь к нему. 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79514" y="1937008"/>
            <a:ext cx="2952326" cy="800219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Хинаяна 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«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малая колесница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»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(ранний </a:t>
            </a:r>
            <a:r>
              <a:rPr lang="ru-RU" sz="1400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буддизм,Тхеравада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)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14830" y="1878760"/>
            <a:ext cx="2448718" cy="861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Махаяна 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«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большая колесница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»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(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Ботхисаттваяна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)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2411413" y="1412875"/>
            <a:ext cx="0" cy="4318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>
            <a:off x="4296545" y="1446960"/>
            <a:ext cx="0" cy="4318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323528" y="2942054"/>
            <a:ext cx="8310095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Основателем </a:t>
            </a:r>
            <a:r>
              <a:rPr lang="ru-RU" dirty="0" smtClean="0"/>
              <a:t>буддизма считается </a:t>
            </a:r>
            <a:r>
              <a:rPr lang="ru-RU" dirty="0"/>
              <a:t>Сиддхартха </a:t>
            </a:r>
            <a:r>
              <a:rPr lang="ru-RU" dirty="0" smtClean="0"/>
              <a:t>Гаутама (Будда)</a:t>
            </a:r>
            <a:endParaRPr lang="ru-RU" dirty="0"/>
          </a:p>
        </p:txBody>
      </p:sp>
      <p:pic>
        <p:nvPicPr>
          <p:cNvPr id="26" name="Picture 11" descr="LOGO02~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7"/>
          <a:stretch/>
        </p:blipFill>
        <p:spPr bwMode="auto">
          <a:xfrm>
            <a:off x="832125" y="3501007"/>
            <a:ext cx="217231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buddiz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900" y="3501007"/>
            <a:ext cx="2120204" cy="277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910460" y="1937008"/>
            <a:ext cx="2982020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Ваджраяна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«алмазная колесница»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(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тантрический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буддизм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)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>
            <a:off x="6519496" y="1446227"/>
            <a:ext cx="0" cy="4318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0" name="Picture 2" descr="C:\Users\К216А-4\Documents\РК 1Данилина  Гуляшова\иллюстрации\03097f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866286" y="3501008"/>
            <a:ext cx="2899875" cy="221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651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79512" y="260648"/>
            <a:ext cx="8712968" cy="57861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Все учения буддизма ведут к одной цели. Деление связано с тем, что Будда передал разные методы для людей с разными способностями к духовному развитию. Разные люди – разные методы.</a:t>
            </a:r>
          </a:p>
          <a:p>
            <a:endParaRPr lang="ru-RU" sz="1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Хинаяна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– первые учения Будды (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Шикьямуни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), начиная с его знаменитой проповеди о Четырех Благородных Истинах: страдании, источнике страдания, возможности прекращения страдания и способе прекращения страдания. Основа учения: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Трипитака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Палийский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Канон – свод священных текстов, составленных после «ухода Будды в нирвану». Еще одно название такого учения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Тхеравада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(«Учение старейших»)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Махаяна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– учение возникло на севере Индии, переосмысление Хинаяны по новому. Основа – Сутры </a:t>
            </a:r>
            <a:r>
              <a:rPr lang="ru-RU" sz="1600" i="1" u="sng" dirty="0" smtClean="0">
                <a:latin typeface="Arial" charset="0"/>
              </a:rPr>
              <a:t>(</a:t>
            </a:r>
            <a:r>
              <a:rPr lang="ru-RU" sz="1600" i="1" u="sng" dirty="0">
                <a:latin typeface="Arial" charset="0"/>
              </a:rPr>
              <a:t>нить, высказывание)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, которые передал Будда, ставший проявлением природы и всеобъемлющим Умом.</a:t>
            </a:r>
          </a:p>
          <a:p>
            <a:pPr algn="just"/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</a:rPr>
              <a:t>Ваджраяна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тантрический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буддизм, конечная цель которого – обретение состояния Будды для блага всех существ. Основы – Тантры </a:t>
            </a:r>
            <a:r>
              <a:rPr lang="ru-RU" sz="1600" i="1" u="sng" dirty="0">
                <a:latin typeface="Arial" charset="0"/>
              </a:rPr>
              <a:t>(связь, последовательность)</a:t>
            </a: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– знания, переданные воплощением Будды, учителем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Падмасамбхавой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 algn="just"/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Цель</a:t>
            </a:r>
          </a:p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Хинаяна: Нирвана (освобождение для себя), а Будда – Человек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достигщий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нирваны.</a:t>
            </a:r>
          </a:p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Махаяна и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Ваджраяна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: благо всех существ, Будда – метафизическая Реальность.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spcBef>
                <a:spcPct val="50000"/>
              </a:spcBef>
            </a:pPr>
            <a:r>
              <a:rPr lang="ru-RU" sz="2000" i="1" u="sng" dirty="0" smtClean="0">
                <a:latin typeface="Arial" charset="0"/>
              </a:rPr>
              <a:t>Исповедуют </a:t>
            </a:r>
            <a:r>
              <a:rPr lang="ru-RU" sz="2000" i="1" u="sng" dirty="0">
                <a:latin typeface="Arial" charset="0"/>
              </a:rPr>
              <a:t>в :</a:t>
            </a:r>
            <a:r>
              <a:rPr lang="ru-RU" i="1" dirty="0">
                <a:latin typeface="Arial" charset="0"/>
              </a:rPr>
              <a:t> </a:t>
            </a:r>
            <a:r>
              <a:rPr lang="ru-RU" sz="2000" i="1" dirty="0">
                <a:latin typeface="Arial" charset="0"/>
              </a:rPr>
              <a:t>Мьянме, Лаосе, Камбодже, Таиланде, Шри-Ланке, Китае, </a:t>
            </a:r>
            <a:r>
              <a:rPr lang="ru-RU" sz="2000" i="1" dirty="0" smtClean="0">
                <a:latin typeface="Arial" charset="0"/>
              </a:rPr>
              <a:t>Тибет, Монголии</a:t>
            </a:r>
            <a:r>
              <a:rPr lang="ru-RU" sz="2000" i="1" dirty="0">
                <a:latin typeface="Arial" charset="0"/>
              </a:rPr>
              <a:t>, Японии, Туве, Непале, Пакистане, Индии, Бурятии, Калмыкии</a:t>
            </a:r>
            <a:r>
              <a:rPr lang="ru-RU" sz="1400" i="1" dirty="0">
                <a:latin typeface="Arial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3927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32656"/>
            <a:ext cx="581439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Будда-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это просветленное, всеведущее существо, достигшее духовных вершин естественным образом через развитие ума и сердца в длинной последовательности перерождений.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Дхарма-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это закон, открытый Просветленным, смысловое ядро Вселенной,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определюящее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все происходящие в мире процессы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Сангха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– община равных, не имеющих никакой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собственности и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нищенствующих, сообщество носителя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Закона,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хранителей знаний и мастерства, которые из поколения в поколения следуют путем Будды.</a:t>
            </a:r>
            <a:endParaRPr lang="ru-RU" sz="2000" dirty="0"/>
          </a:p>
        </p:txBody>
      </p:sp>
      <p:pic>
        <p:nvPicPr>
          <p:cNvPr id="7" name="Picture 2" descr="C:\Users\poklaris\Desktop\выступление на пс по теме религии\iCAC0X58G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948264" y="4074012"/>
            <a:ext cx="1656184" cy="2119916"/>
          </a:xfrm>
          <a:prstGeom prst="rect">
            <a:avLst/>
          </a:prstGeom>
          <a:noFill/>
        </p:spPr>
      </p:pic>
      <p:pic>
        <p:nvPicPr>
          <p:cNvPr id="8" name="Picture 2" descr="C:\Users\poklaris\Desktop\выступление на пс по теме религии\iCAAQ2M4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132856"/>
            <a:ext cx="2427457" cy="1721801"/>
          </a:xfrm>
          <a:prstGeom prst="rect">
            <a:avLst/>
          </a:prstGeom>
          <a:noFill/>
        </p:spPr>
      </p:pic>
      <p:pic>
        <p:nvPicPr>
          <p:cNvPr id="9" name="Picture 5" descr="C:\Users\poklaris\Desktop\выступление на пс по теме религии\iCAD6BX9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9834" y="332656"/>
            <a:ext cx="1692188" cy="17281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243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79513" y="221635"/>
            <a:ext cx="2664296" cy="307777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96545" y="252412"/>
            <a:ext cx="47160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200" b="1" dirty="0"/>
          </a:p>
        </p:txBody>
      </p:sp>
      <p:pic>
        <p:nvPicPr>
          <p:cNvPr id="1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765214" y="2410717"/>
            <a:ext cx="2054936" cy="2718519"/>
          </a:xfrm>
        </p:spPr>
      </p:pic>
      <p:pic>
        <p:nvPicPr>
          <p:cNvPr id="15" name="Picture 2" descr="C:\Users\К216А-4\Documents\РК 1Данилина  Гуляшова\иллюстрации\03097f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66646" y="1556792"/>
            <a:ext cx="2899875" cy="2213185"/>
          </a:xfrm>
          <a:prstGeom prst="rect">
            <a:avLst/>
          </a:prstGeom>
        </p:spPr>
      </p:pic>
      <p:pic>
        <p:nvPicPr>
          <p:cNvPr id="16" name="Picture 4" descr="sutra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508104" y="1556792"/>
            <a:ext cx="1530264" cy="19446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27791" y="177715"/>
            <a:ext cx="6384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" name="Picture 2" descr="C:\Users\poklaris\Desktop\выступление на пс по теме религии\mumba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0211" y="2663384"/>
            <a:ext cx="2377893" cy="363289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1437" y="1699377"/>
            <a:ext cx="8617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76612"/>
            <a:ext cx="856863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</a:rPr>
              <a:t>Цель верующих - достижение нирваны, блаженного 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</a:rPr>
              <a:t>состояния прозрения и освобождения от оков своего "я", мира и бесконечного круга рождений, смертей и новых рождений в цепи новых жизней. Состояние духовного совершенства достигается через смирение, щедрость, милосердие, воздержание от насилия и самоконтроль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5239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8" name="Picture 14" descr="Изображение 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3" t="8311" b="22432"/>
          <a:stretch>
            <a:fillRect/>
          </a:stretch>
        </p:blipFill>
        <p:spPr bwMode="auto">
          <a:xfrm>
            <a:off x="0" y="0"/>
            <a:ext cx="44275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 descr="Изображение 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" t="11919" r="29092" b="20125"/>
          <a:stretch>
            <a:fillRect/>
          </a:stretch>
        </p:blipFill>
        <p:spPr bwMode="auto">
          <a:xfrm>
            <a:off x="4427538" y="0"/>
            <a:ext cx="47164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 descr="Изображение 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" t="82457" r="41626" b="6343"/>
          <a:stretch>
            <a:fillRect/>
          </a:stretch>
        </p:blipFill>
        <p:spPr bwMode="auto">
          <a:xfrm>
            <a:off x="5292725" y="5949950"/>
            <a:ext cx="3851275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 descr="Изображение 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" t="79987" r="1875" b="8409"/>
          <a:stretch>
            <a:fillRect/>
          </a:stretch>
        </p:blipFill>
        <p:spPr bwMode="auto">
          <a:xfrm>
            <a:off x="0" y="5949950"/>
            <a:ext cx="5508625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22" name="WordArt 18"/>
          <p:cNvSpPr>
            <a:spLocks noChangeArrowheads="1" noChangeShapeType="1" noTextEdit="1"/>
          </p:cNvSpPr>
          <p:nvPr/>
        </p:nvSpPr>
        <p:spPr bwMode="auto">
          <a:xfrm>
            <a:off x="250825" y="1773238"/>
            <a:ext cx="1074738" cy="190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протестанты</a:t>
            </a:r>
          </a:p>
        </p:txBody>
      </p:sp>
      <p:sp>
        <p:nvSpPr>
          <p:cNvPr id="21523" name="WordArt 19"/>
          <p:cNvSpPr>
            <a:spLocks noChangeArrowheads="1" noChangeShapeType="1" noTextEdit="1"/>
          </p:cNvSpPr>
          <p:nvPr/>
        </p:nvSpPr>
        <p:spPr bwMode="auto">
          <a:xfrm>
            <a:off x="3492500" y="1052513"/>
            <a:ext cx="719138" cy="714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протестанты</a:t>
            </a:r>
          </a:p>
        </p:txBody>
      </p:sp>
      <p:sp>
        <p:nvSpPr>
          <p:cNvPr id="21524" name="WordArt 20"/>
          <p:cNvSpPr>
            <a:spLocks noChangeArrowheads="1" noChangeShapeType="1" noTextEdit="1"/>
          </p:cNvSpPr>
          <p:nvPr/>
        </p:nvSpPr>
        <p:spPr bwMode="auto">
          <a:xfrm>
            <a:off x="7740650" y="5373688"/>
            <a:ext cx="719138" cy="142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протестанты</a:t>
            </a:r>
          </a:p>
        </p:txBody>
      </p:sp>
      <p:sp>
        <p:nvSpPr>
          <p:cNvPr id="21525" name="WordArt 21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684213" cy="142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протестанты</a:t>
            </a:r>
          </a:p>
        </p:txBody>
      </p:sp>
      <p:sp>
        <p:nvSpPr>
          <p:cNvPr id="21527" name="WordArt 23"/>
          <p:cNvSpPr>
            <a:spLocks noChangeArrowheads="1" noChangeShapeType="1" noTextEdit="1"/>
          </p:cNvSpPr>
          <p:nvPr/>
        </p:nvSpPr>
        <p:spPr bwMode="auto">
          <a:xfrm>
            <a:off x="1835150" y="4508500"/>
            <a:ext cx="792163" cy="73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католики</a:t>
            </a:r>
          </a:p>
        </p:txBody>
      </p:sp>
      <p:sp>
        <p:nvSpPr>
          <p:cNvPr id="21528" name="WordArt 24"/>
          <p:cNvSpPr>
            <a:spLocks noChangeArrowheads="1" noChangeShapeType="1" noTextEdit="1"/>
          </p:cNvSpPr>
          <p:nvPr/>
        </p:nvSpPr>
        <p:spPr bwMode="auto">
          <a:xfrm>
            <a:off x="323850" y="2636838"/>
            <a:ext cx="719138" cy="714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католики</a:t>
            </a:r>
          </a:p>
        </p:txBody>
      </p:sp>
      <p:sp>
        <p:nvSpPr>
          <p:cNvPr id="21529" name="WordArt 25"/>
          <p:cNvSpPr>
            <a:spLocks noChangeArrowheads="1" noChangeShapeType="1" noTextEdit="1"/>
          </p:cNvSpPr>
          <p:nvPr/>
        </p:nvSpPr>
        <p:spPr bwMode="auto">
          <a:xfrm>
            <a:off x="3348038" y="2133600"/>
            <a:ext cx="792162" cy="73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католики</a:t>
            </a:r>
          </a:p>
        </p:txBody>
      </p:sp>
      <p:sp>
        <p:nvSpPr>
          <p:cNvPr id="21530" name="WordArt 26"/>
          <p:cNvSpPr>
            <a:spLocks noChangeArrowheads="1" noChangeShapeType="1" noTextEdit="1"/>
          </p:cNvSpPr>
          <p:nvPr/>
        </p:nvSpPr>
        <p:spPr bwMode="auto">
          <a:xfrm>
            <a:off x="1908175" y="1557338"/>
            <a:ext cx="647700" cy="714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католики</a:t>
            </a:r>
          </a:p>
        </p:txBody>
      </p:sp>
      <p:sp>
        <p:nvSpPr>
          <p:cNvPr id="21531" name="WordArt 27"/>
          <p:cNvSpPr>
            <a:spLocks noChangeArrowheads="1" noChangeShapeType="1" noTextEdit="1"/>
          </p:cNvSpPr>
          <p:nvPr/>
        </p:nvSpPr>
        <p:spPr bwMode="auto">
          <a:xfrm>
            <a:off x="3635375" y="1557338"/>
            <a:ext cx="720725" cy="714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католики</a:t>
            </a:r>
          </a:p>
        </p:txBody>
      </p:sp>
      <p:sp>
        <p:nvSpPr>
          <p:cNvPr id="21532" name="WordArt 28"/>
          <p:cNvSpPr>
            <a:spLocks noChangeArrowheads="1" noChangeShapeType="1" noTextEdit="1"/>
          </p:cNvSpPr>
          <p:nvPr/>
        </p:nvSpPr>
        <p:spPr bwMode="auto">
          <a:xfrm>
            <a:off x="3492500" y="1773238"/>
            <a:ext cx="792163" cy="73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католики</a:t>
            </a:r>
          </a:p>
        </p:txBody>
      </p:sp>
      <p:sp>
        <p:nvSpPr>
          <p:cNvPr id="21533" name="WordArt 29"/>
          <p:cNvSpPr>
            <a:spLocks noChangeArrowheads="1" noChangeShapeType="1" noTextEdit="1"/>
          </p:cNvSpPr>
          <p:nvPr/>
        </p:nvSpPr>
        <p:spPr bwMode="auto">
          <a:xfrm>
            <a:off x="6877050" y="4724400"/>
            <a:ext cx="952500" cy="117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католики</a:t>
            </a:r>
          </a:p>
        </p:txBody>
      </p:sp>
      <p:sp>
        <p:nvSpPr>
          <p:cNvPr id="21534" name="WordArt 30"/>
          <p:cNvSpPr>
            <a:spLocks noChangeArrowheads="1" noChangeShapeType="1" noTextEdit="1"/>
          </p:cNvSpPr>
          <p:nvPr/>
        </p:nvSpPr>
        <p:spPr bwMode="auto">
          <a:xfrm>
            <a:off x="1331913" y="3573463"/>
            <a:ext cx="719137" cy="714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католики</a:t>
            </a:r>
          </a:p>
        </p:txBody>
      </p:sp>
      <p:sp>
        <p:nvSpPr>
          <p:cNvPr id="21535" name="WordArt 31"/>
          <p:cNvSpPr>
            <a:spLocks noChangeArrowheads="1" noChangeShapeType="1" noTextEdit="1"/>
          </p:cNvSpPr>
          <p:nvPr/>
        </p:nvSpPr>
        <p:spPr bwMode="auto">
          <a:xfrm>
            <a:off x="1835150" y="5876925"/>
            <a:ext cx="649288" cy="73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католики</a:t>
            </a:r>
          </a:p>
        </p:txBody>
      </p:sp>
      <p:sp>
        <p:nvSpPr>
          <p:cNvPr id="21536" name="WordArt 32"/>
          <p:cNvSpPr>
            <a:spLocks noChangeArrowheads="1" noChangeShapeType="1" noTextEdit="1"/>
          </p:cNvSpPr>
          <p:nvPr/>
        </p:nvSpPr>
        <p:spPr bwMode="auto">
          <a:xfrm>
            <a:off x="323850" y="836613"/>
            <a:ext cx="719138" cy="714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католики</a:t>
            </a:r>
          </a:p>
        </p:txBody>
      </p:sp>
      <p:sp>
        <p:nvSpPr>
          <p:cNvPr id="21537" name="WordArt 33"/>
          <p:cNvSpPr>
            <a:spLocks noChangeArrowheads="1" noChangeShapeType="1" noTextEdit="1"/>
          </p:cNvSpPr>
          <p:nvPr/>
        </p:nvSpPr>
        <p:spPr bwMode="auto">
          <a:xfrm>
            <a:off x="7812088" y="5084763"/>
            <a:ext cx="647700" cy="73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католики</a:t>
            </a:r>
          </a:p>
        </p:txBody>
      </p:sp>
      <p:sp>
        <p:nvSpPr>
          <p:cNvPr id="21538" name="WordArt 34"/>
          <p:cNvSpPr>
            <a:spLocks noChangeArrowheads="1" noChangeShapeType="1" noTextEdit="1"/>
          </p:cNvSpPr>
          <p:nvPr/>
        </p:nvSpPr>
        <p:spPr bwMode="auto">
          <a:xfrm>
            <a:off x="4500563" y="4365625"/>
            <a:ext cx="719137" cy="714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католики</a:t>
            </a:r>
          </a:p>
        </p:txBody>
      </p:sp>
      <p:sp>
        <p:nvSpPr>
          <p:cNvPr id="21539" name="WordArt 35"/>
          <p:cNvSpPr>
            <a:spLocks noChangeArrowheads="1" noChangeShapeType="1" noTextEdit="1"/>
          </p:cNvSpPr>
          <p:nvPr/>
        </p:nvSpPr>
        <p:spPr bwMode="auto">
          <a:xfrm>
            <a:off x="7812088" y="4221163"/>
            <a:ext cx="720725" cy="714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католики</a:t>
            </a:r>
          </a:p>
        </p:txBody>
      </p:sp>
      <p:sp>
        <p:nvSpPr>
          <p:cNvPr id="21540" name="WordArt 36"/>
          <p:cNvSpPr>
            <a:spLocks noChangeArrowheads="1" noChangeShapeType="1" noTextEdit="1"/>
          </p:cNvSpPr>
          <p:nvPr/>
        </p:nvSpPr>
        <p:spPr bwMode="auto">
          <a:xfrm>
            <a:off x="8069263" y="4365625"/>
            <a:ext cx="750887" cy="142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протестанты</a:t>
            </a:r>
          </a:p>
        </p:txBody>
      </p:sp>
      <p:sp>
        <p:nvSpPr>
          <p:cNvPr id="21541" name="WordArt 37"/>
          <p:cNvSpPr>
            <a:spLocks noChangeArrowheads="1" noChangeShapeType="1" noTextEdit="1"/>
          </p:cNvSpPr>
          <p:nvPr/>
        </p:nvSpPr>
        <p:spPr bwMode="auto">
          <a:xfrm>
            <a:off x="4500563" y="1196975"/>
            <a:ext cx="1398587" cy="190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Arial"/>
                <a:cs typeface="Arial"/>
              </a:rPr>
              <a:t>проавославные</a:t>
            </a:r>
          </a:p>
        </p:txBody>
      </p:sp>
      <p:sp>
        <p:nvSpPr>
          <p:cNvPr id="21542" name="WordArt 38"/>
          <p:cNvSpPr>
            <a:spLocks noChangeArrowheads="1" noChangeShapeType="1" noTextEdit="1"/>
          </p:cNvSpPr>
          <p:nvPr/>
        </p:nvSpPr>
        <p:spPr bwMode="auto">
          <a:xfrm>
            <a:off x="5795963" y="765175"/>
            <a:ext cx="1398587" cy="190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Arial"/>
                <a:cs typeface="Arial"/>
              </a:rPr>
              <a:t>проавославные</a:t>
            </a:r>
          </a:p>
        </p:txBody>
      </p:sp>
      <p:sp>
        <p:nvSpPr>
          <p:cNvPr id="21543" name="WordArt 39"/>
          <p:cNvSpPr>
            <a:spLocks noChangeArrowheads="1" noChangeShapeType="1" noTextEdit="1"/>
          </p:cNvSpPr>
          <p:nvPr/>
        </p:nvSpPr>
        <p:spPr bwMode="auto">
          <a:xfrm>
            <a:off x="3779838" y="2420938"/>
            <a:ext cx="792162" cy="1444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мусульмане</a:t>
            </a:r>
          </a:p>
        </p:txBody>
      </p:sp>
      <p:sp>
        <p:nvSpPr>
          <p:cNvPr id="21544" name="WordArt 40"/>
          <p:cNvSpPr>
            <a:spLocks noChangeArrowheads="1" noChangeShapeType="1" noTextEdit="1"/>
          </p:cNvSpPr>
          <p:nvPr/>
        </p:nvSpPr>
        <p:spPr bwMode="auto">
          <a:xfrm>
            <a:off x="4932363" y="1916113"/>
            <a:ext cx="1069975" cy="190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мусульмане</a:t>
            </a:r>
          </a:p>
        </p:txBody>
      </p:sp>
      <p:sp>
        <p:nvSpPr>
          <p:cNvPr id="21545" name="WordArt 41"/>
          <p:cNvSpPr>
            <a:spLocks noChangeArrowheads="1" noChangeShapeType="1" noTextEdit="1"/>
          </p:cNvSpPr>
          <p:nvPr/>
        </p:nvSpPr>
        <p:spPr bwMode="auto">
          <a:xfrm>
            <a:off x="3203575" y="3068638"/>
            <a:ext cx="1081088" cy="215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мусульмане</a:t>
            </a:r>
          </a:p>
        </p:txBody>
      </p:sp>
      <p:sp>
        <p:nvSpPr>
          <p:cNvPr id="21546" name="WordArt 42"/>
          <p:cNvSpPr>
            <a:spLocks noChangeArrowheads="1" noChangeShapeType="1" noTextEdit="1"/>
          </p:cNvSpPr>
          <p:nvPr/>
        </p:nvSpPr>
        <p:spPr bwMode="auto">
          <a:xfrm>
            <a:off x="4500563" y="2708275"/>
            <a:ext cx="1069975" cy="190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мусульмане</a:t>
            </a:r>
          </a:p>
        </p:txBody>
      </p:sp>
      <p:sp>
        <p:nvSpPr>
          <p:cNvPr id="21547" name="WordArt 43"/>
          <p:cNvSpPr>
            <a:spLocks noChangeArrowheads="1" noChangeShapeType="1" noTextEdit="1"/>
          </p:cNvSpPr>
          <p:nvPr/>
        </p:nvSpPr>
        <p:spPr bwMode="auto">
          <a:xfrm>
            <a:off x="4643438" y="3716338"/>
            <a:ext cx="720725" cy="1444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мусульмане</a:t>
            </a:r>
          </a:p>
        </p:txBody>
      </p:sp>
      <p:sp>
        <p:nvSpPr>
          <p:cNvPr id="21548" name="WordArt 44"/>
          <p:cNvSpPr>
            <a:spLocks noChangeArrowheads="1" noChangeShapeType="1" noTextEdit="1"/>
          </p:cNvSpPr>
          <p:nvPr/>
        </p:nvSpPr>
        <p:spPr bwMode="auto">
          <a:xfrm>
            <a:off x="6227763" y="3933825"/>
            <a:ext cx="647700" cy="1444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мусульмане</a:t>
            </a:r>
          </a:p>
        </p:txBody>
      </p:sp>
      <p:sp>
        <p:nvSpPr>
          <p:cNvPr id="21549" name="WordArt 45"/>
          <p:cNvSpPr>
            <a:spLocks noChangeArrowheads="1" noChangeShapeType="1" noTextEdit="1"/>
          </p:cNvSpPr>
          <p:nvPr/>
        </p:nvSpPr>
        <p:spPr bwMode="auto">
          <a:xfrm>
            <a:off x="6011863" y="1700213"/>
            <a:ext cx="1081087" cy="1444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буддисты</a:t>
            </a:r>
          </a:p>
        </p:txBody>
      </p:sp>
      <p:sp>
        <p:nvSpPr>
          <p:cNvPr id="21550" name="WordArt 46"/>
          <p:cNvSpPr>
            <a:spLocks noChangeArrowheads="1" noChangeShapeType="1" noTextEdit="1"/>
          </p:cNvSpPr>
          <p:nvPr/>
        </p:nvSpPr>
        <p:spPr bwMode="auto">
          <a:xfrm>
            <a:off x="5867400" y="2349500"/>
            <a:ext cx="1081088" cy="1444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буддисты</a:t>
            </a:r>
          </a:p>
        </p:txBody>
      </p:sp>
      <p:sp>
        <p:nvSpPr>
          <p:cNvPr id="21551" name="WordArt 47"/>
          <p:cNvSpPr>
            <a:spLocks noChangeArrowheads="1" noChangeShapeType="1" noTextEdit="1"/>
          </p:cNvSpPr>
          <p:nvPr/>
        </p:nvSpPr>
        <p:spPr bwMode="auto">
          <a:xfrm>
            <a:off x="5580063" y="3573463"/>
            <a:ext cx="647700" cy="714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буддисты</a:t>
            </a:r>
          </a:p>
        </p:txBody>
      </p:sp>
      <p:sp>
        <p:nvSpPr>
          <p:cNvPr id="21552" name="WordArt 48"/>
          <p:cNvSpPr>
            <a:spLocks noChangeArrowheads="1" noChangeShapeType="1" noTextEdit="1"/>
          </p:cNvSpPr>
          <p:nvPr/>
        </p:nvSpPr>
        <p:spPr bwMode="auto">
          <a:xfrm>
            <a:off x="6443663" y="3213100"/>
            <a:ext cx="720725" cy="714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буддисты</a:t>
            </a:r>
          </a:p>
        </p:txBody>
      </p:sp>
      <p:sp>
        <p:nvSpPr>
          <p:cNvPr id="21553" name="WordArt 49"/>
          <p:cNvSpPr>
            <a:spLocks noChangeArrowheads="1" noChangeShapeType="1" noTextEdit="1"/>
          </p:cNvSpPr>
          <p:nvPr/>
        </p:nvSpPr>
        <p:spPr bwMode="auto">
          <a:xfrm>
            <a:off x="4572000" y="1773238"/>
            <a:ext cx="1079500" cy="1444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буддисты</a:t>
            </a:r>
          </a:p>
        </p:txBody>
      </p:sp>
      <p:sp>
        <p:nvSpPr>
          <p:cNvPr id="21554" name="WordArt 50"/>
          <p:cNvSpPr>
            <a:spLocks noChangeArrowheads="1" noChangeShapeType="1" noTextEdit="1"/>
          </p:cNvSpPr>
          <p:nvPr/>
        </p:nvSpPr>
        <p:spPr bwMode="auto">
          <a:xfrm>
            <a:off x="5651500" y="2997200"/>
            <a:ext cx="576263" cy="714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индуисты</a:t>
            </a:r>
          </a:p>
        </p:txBody>
      </p:sp>
      <p:sp>
        <p:nvSpPr>
          <p:cNvPr id="21555" name="WordArt 51"/>
          <p:cNvSpPr>
            <a:spLocks noChangeArrowheads="1" noChangeShapeType="1" noTextEdit="1"/>
          </p:cNvSpPr>
          <p:nvPr/>
        </p:nvSpPr>
        <p:spPr bwMode="auto">
          <a:xfrm>
            <a:off x="7596188" y="1844675"/>
            <a:ext cx="1081087" cy="1444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буддисты</a:t>
            </a:r>
          </a:p>
        </p:txBody>
      </p:sp>
      <p:sp>
        <p:nvSpPr>
          <p:cNvPr id="21556" name="WordArt 52"/>
          <p:cNvSpPr>
            <a:spLocks noChangeArrowheads="1" noChangeShapeType="1" noTextEdit="1"/>
          </p:cNvSpPr>
          <p:nvPr/>
        </p:nvSpPr>
        <p:spPr bwMode="auto">
          <a:xfrm>
            <a:off x="6659563" y="2133600"/>
            <a:ext cx="1081087" cy="142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FAFE"/>
                </a:solidFill>
                <a:latin typeface="Arial"/>
                <a:cs typeface="Arial"/>
              </a:rPr>
              <a:t>конфуцианцы</a:t>
            </a:r>
          </a:p>
        </p:txBody>
      </p:sp>
      <p:sp>
        <p:nvSpPr>
          <p:cNvPr id="21558" name="WordArt 54"/>
          <p:cNvSpPr>
            <a:spLocks noChangeArrowheads="1" noChangeShapeType="1" noTextEdit="1"/>
          </p:cNvSpPr>
          <p:nvPr/>
        </p:nvSpPr>
        <p:spPr bwMode="auto">
          <a:xfrm>
            <a:off x="7019925" y="1557338"/>
            <a:ext cx="1008063" cy="142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FAFE"/>
                </a:solidFill>
                <a:latin typeface="Arial"/>
                <a:cs typeface="Arial"/>
              </a:rPr>
              <a:t>конфуцианцы</a:t>
            </a:r>
          </a:p>
        </p:txBody>
      </p:sp>
      <p:sp>
        <p:nvSpPr>
          <p:cNvPr id="21560" name="WordArt 56"/>
          <p:cNvSpPr>
            <a:spLocks noChangeArrowheads="1" noChangeShapeType="1" noTextEdit="1"/>
          </p:cNvSpPr>
          <p:nvPr/>
        </p:nvSpPr>
        <p:spPr bwMode="auto">
          <a:xfrm>
            <a:off x="6227763" y="1916113"/>
            <a:ext cx="720725" cy="1444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даосисты</a:t>
            </a:r>
          </a:p>
        </p:txBody>
      </p:sp>
      <p:sp>
        <p:nvSpPr>
          <p:cNvPr id="21561" name="WordArt 57"/>
          <p:cNvSpPr>
            <a:spLocks noChangeArrowheads="1" noChangeShapeType="1" noTextEdit="1"/>
          </p:cNvSpPr>
          <p:nvPr/>
        </p:nvSpPr>
        <p:spPr bwMode="auto">
          <a:xfrm>
            <a:off x="6804025" y="1412875"/>
            <a:ext cx="792163" cy="1444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даосисты</a:t>
            </a:r>
          </a:p>
        </p:txBody>
      </p:sp>
      <p:sp>
        <p:nvSpPr>
          <p:cNvPr id="21562" name="WordArt 58"/>
          <p:cNvSpPr>
            <a:spLocks noChangeArrowheads="1" noChangeShapeType="1" noTextEdit="1"/>
          </p:cNvSpPr>
          <p:nvPr/>
        </p:nvSpPr>
        <p:spPr bwMode="auto">
          <a:xfrm>
            <a:off x="7092950" y="2781300"/>
            <a:ext cx="587375" cy="1444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даосисты</a:t>
            </a:r>
          </a:p>
        </p:txBody>
      </p:sp>
      <p:sp>
        <p:nvSpPr>
          <p:cNvPr id="21563" name="WordArt 59"/>
          <p:cNvSpPr>
            <a:spLocks noChangeArrowheads="1" noChangeShapeType="1" noTextEdit="1"/>
          </p:cNvSpPr>
          <p:nvPr/>
        </p:nvSpPr>
        <p:spPr bwMode="auto">
          <a:xfrm>
            <a:off x="6443663" y="2924175"/>
            <a:ext cx="792162" cy="1444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даосисты</a:t>
            </a:r>
          </a:p>
        </p:txBody>
      </p:sp>
      <p:sp>
        <p:nvSpPr>
          <p:cNvPr id="21566" name="WordArt 62"/>
          <p:cNvSpPr>
            <a:spLocks noChangeArrowheads="1" noChangeShapeType="1" noTextEdit="1"/>
          </p:cNvSpPr>
          <p:nvPr/>
        </p:nvSpPr>
        <p:spPr bwMode="auto">
          <a:xfrm>
            <a:off x="6588125" y="2565400"/>
            <a:ext cx="720725" cy="1444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даосисты</a:t>
            </a:r>
          </a:p>
        </p:txBody>
      </p:sp>
      <p:sp>
        <p:nvSpPr>
          <p:cNvPr id="21567" name="WordArt 63"/>
          <p:cNvSpPr>
            <a:spLocks noChangeArrowheads="1" noChangeShapeType="1" noTextEdit="1"/>
          </p:cNvSpPr>
          <p:nvPr/>
        </p:nvSpPr>
        <p:spPr bwMode="auto">
          <a:xfrm>
            <a:off x="7667625" y="1700213"/>
            <a:ext cx="1008063" cy="73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синтоисты</a:t>
            </a:r>
          </a:p>
        </p:txBody>
      </p:sp>
      <p:sp>
        <p:nvSpPr>
          <p:cNvPr id="21568" name="WordArt 64"/>
          <p:cNvSpPr>
            <a:spLocks noChangeArrowheads="1" noChangeShapeType="1" noTextEdit="1"/>
          </p:cNvSpPr>
          <p:nvPr/>
        </p:nvSpPr>
        <p:spPr bwMode="auto">
          <a:xfrm>
            <a:off x="4427538" y="2565400"/>
            <a:ext cx="1085850" cy="117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иудаисты</a:t>
            </a:r>
          </a:p>
        </p:txBody>
      </p:sp>
      <p:sp>
        <p:nvSpPr>
          <p:cNvPr id="21569" name="WordArt 65"/>
          <p:cNvSpPr>
            <a:spLocks noChangeArrowheads="1" noChangeShapeType="1" noTextEdit="1"/>
          </p:cNvSpPr>
          <p:nvPr/>
        </p:nvSpPr>
        <p:spPr bwMode="auto">
          <a:xfrm>
            <a:off x="5580063" y="3284538"/>
            <a:ext cx="833437" cy="73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зароастристы</a:t>
            </a:r>
          </a:p>
        </p:txBody>
      </p:sp>
      <p:sp>
        <p:nvSpPr>
          <p:cNvPr id="21570" name="WordArt 66"/>
          <p:cNvSpPr>
            <a:spLocks noChangeArrowheads="1" noChangeShapeType="1" noTextEdit="1"/>
          </p:cNvSpPr>
          <p:nvPr/>
        </p:nvSpPr>
        <p:spPr bwMode="auto">
          <a:xfrm>
            <a:off x="4643438" y="2349500"/>
            <a:ext cx="833437" cy="73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зароастристы</a:t>
            </a:r>
          </a:p>
        </p:txBody>
      </p:sp>
      <p:sp>
        <p:nvSpPr>
          <p:cNvPr id="21571" name="WordArt 67"/>
          <p:cNvSpPr>
            <a:spLocks noChangeArrowheads="1" noChangeShapeType="1" noTextEdit="1"/>
          </p:cNvSpPr>
          <p:nvPr/>
        </p:nvSpPr>
        <p:spPr bwMode="auto">
          <a:xfrm>
            <a:off x="1187450" y="4005263"/>
            <a:ext cx="833438" cy="73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зароастристы</a:t>
            </a:r>
          </a:p>
        </p:txBody>
      </p:sp>
      <p:sp>
        <p:nvSpPr>
          <p:cNvPr id="21572" name="WordArt 68"/>
          <p:cNvSpPr>
            <a:spLocks noChangeArrowheads="1" noChangeShapeType="1" noTextEdit="1"/>
          </p:cNvSpPr>
          <p:nvPr/>
        </p:nvSpPr>
        <p:spPr bwMode="auto">
          <a:xfrm>
            <a:off x="5940425" y="2636838"/>
            <a:ext cx="433388" cy="714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индуисты</a:t>
            </a:r>
          </a:p>
        </p:txBody>
      </p:sp>
      <p:sp>
        <p:nvSpPr>
          <p:cNvPr id="21573" name="WordArt 69"/>
          <p:cNvSpPr>
            <a:spLocks noChangeArrowheads="1" noChangeShapeType="1" noTextEdit="1"/>
          </p:cNvSpPr>
          <p:nvPr/>
        </p:nvSpPr>
        <p:spPr bwMode="auto">
          <a:xfrm>
            <a:off x="3851275" y="5373688"/>
            <a:ext cx="649288" cy="73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католики</a:t>
            </a:r>
          </a:p>
        </p:txBody>
      </p:sp>
    </p:spTree>
    <p:extLst>
      <p:ext uri="{BB962C8B-B14F-4D97-AF65-F5344CB8AC3E}">
        <p14:creationId xmlns:p14="http://schemas.microsoft.com/office/powerpoint/2010/main" val="38460514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-243408"/>
            <a:ext cx="8229601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Веротерпимость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57338"/>
            <a:ext cx="4716016" cy="4530725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90000"/>
              </a:lnSpc>
              <a:buNone/>
              <a:defRPr/>
            </a:pPr>
            <a:r>
              <a:rPr lang="ru-RU" sz="2800" dirty="0"/>
              <a:t>   </a:t>
            </a:r>
            <a:r>
              <a:rPr lang="ru-RU" sz="2800" dirty="0" smtClean="0"/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Известно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что знание религиозной принадлежности населения помогает глубже понять особенности экономической и социальной географии отдельных стран и народов.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Несмотря на различие религий, в проповедуемых ими духовных, нравственных ценностях много общего. Это делает возможным не только диалог культур, но и диалог религий.</a:t>
            </a:r>
          </a:p>
        </p:txBody>
      </p:sp>
      <p:pic>
        <p:nvPicPr>
          <p:cNvPr id="77828" name="Picture 4" descr="m_538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9112" y="1124744"/>
            <a:ext cx="2303536" cy="17276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0" name="Picture 6" descr="iCAIVJ9KQ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7389" y="2662092"/>
            <a:ext cx="2664718" cy="17306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2" name="Picture 8" descr="071206_confer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83160"/>
            <a:ext cx="2543831" cy="190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39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5816" y="1844824"/>
            <a:ext cx="3243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7" name="Picture 3" descr="C:\Users\poklaris\Desktop\выступление на пс по теме религии\iCA5ZH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276872"/>
            <a:ext cx="3312368" cy="24382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41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68426" y="2743201"/>
            <a:ext cx="6480174" cy="133387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Одна из форм культуры, мировоззрение, основанное на поклонении высшим силам, освящение норм морали.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Религия </a:t>
            </a:r>
            <a:br>
              <a:rPr lang="ru-RU" dirty="0" smtClean="0"/>
            </a:br>
            <a:r>
              <a:rPr lang="ru-RU" sz="3600" dirty="0" smtClean="0"/>
              <a:t>(от латинского - благочестие, святыня)</a:t>
            </a:r>
            <a:endParaRPr lang="ru-RU" sz="3600" dirty="0"/>
          </a:p>
        </p:txBody>
      </p:sp>
      <p:pic>
        <p:nvPicPr>
          <p:cNvPr id="4" name="Picture 2" descr="C:\Users\укенгш\Desktop\религии мира\мировые религии\1\slide_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" r="5489" b="11956"/>
          <a:stretch/>
        </p:blipFill>
        <p:spPr bwMode="auto">
          <a:xfrm>
            <a:off x="1377634" y="4233073"/>
            <a:ext cx="3266374" cy="1957389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5" name="Picture 3" descr="C:\Users\укенгш\Desktop\религии мира\мировые религии\1\slide_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" t="22392" r="5162" b="13044"/>
          <a:stretch/>
        </p:blipFill>
        <p:spPr bwMode="auto">
          <a:xfrm>
            <a:off x="4788024" y="4263762"/>
            <a:ext cx="3600400" cy="192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92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Многообразие религий</a:t>
            </a:r>
          </a:p>
        </p:txBody>
      </p:sp>
      <p:sp>
        <p:nvSpPr>
          <p:cNvPr id="3161" name="Rectangle 89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565400"/>
            <a:ext cx="4032250" cy="410368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/>
              <a:t>Монотеизм: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Единобожие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Национальные религии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Мировые религии, религии спасения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</p:txBody>
      </p:sp>
      <p:sp>
        <p:nvSpPr>
          <p:cNvPr id="3162" name="Rectangle 90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565400"/>
            <a:ext cx="4038600" cy="410368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/>
              <a:t>Политеизм: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Многобожие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Традиции от первобытных религий (вера в духов, поклонение растениям, животным)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3159" name="AutoShape 87"/>
          <p:cNvSpPr>
            <a:spLocks noChangeArrowheads="1"/>
          </p:cNvSpPr>
          <p:nvPr/>
        </p:nvSpPr>
        <p:spPr bwMode="auto">
          <a:xfrm rot="1888416">
            <a:off x="3660387" y="1489319"/>
            <a:ext cx="649287" cy="1263650"/>
          </a:xfrm>
          <a:prstGeom prst="downArrow">
            <a:avLst>
              <a:gd name="adj1" fmla="val 50000"/>
              <a:gd name="adj2" fmla="val 486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60" name="AutoShape 88"/>
          <p:cNvSpPr>
            <a:spLocks noChangeArrowheads="1"/>
          </p:cNvSpPr>
          <p:nvPr/>
        </p:nvSpPr>
        <p:spPr bwMode="auto">
          <a:xfrm rot="-1768132">
            <a:off x="4851975" y="1506007"/>
            <a:ext cx="604837" cy="1270000"/>
          </a:xfrm>
          <a:prstGeom prst="downArrow">
            <a:avLst>
              <a:gd name="adj1" fmla="val 50000"/>
              <a:gd name="adj2" fmla="val 5249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302629"/>
            <a:ext cx="2264298" cy="1245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081707"/>
            <a:ext cx="1728192" cy="1445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093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161" grpId="0" build="p"/>
      <p:bldP spid="3162" grpId="0" build="p"/>
      <p:bldP spid="3159" grpId="0" animBg="1"/>
      <p:bldP spid="31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323528" y="485433"/>
            <a:ext cx="3731906" cy="2583527"/>
            <a:chOff x="158" y="935"/>
            <a:chExt cx="2132" cy="1402"/>
          </a:xfrm>
        </p:grpSpPr>
        <p:sp>
          <p:nvSpPr>
            <p:cNvPr id="3" name="Text Box 28"/>
            <p:cNvSpPr txBox="1">
              <a:spLocks noChangeArrowheads="1"/>
            </p:cNvSpPr>
            <p:nvPr/>
          </p:nvSpPr>
          <p:spPr bwMode="auto">
            <a:xfrm>
              <a:off x="567" y="935"/>
              <a:ext cx="1633" cy="26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 dirty="0">
                  <a:solidFill>
                    <a:srgbClr val="0066FF"/>
                  </a:solidFill>
                  <a:latin typeface="Comic Sans MS" pitchFamily="66" charset="0"/>
                </a:rPr>
                <a:t>Мировые религии</a:t>
              </a:r>
            </a:p>
          </p:txBody>
        </p:sp>
        <p:sp>
          <p:nvSpPr>
            <p:cNvPr id="4" name="Text Box 30"/>
            <p:cNvSpPr txBox="1">
              <a:spLocks noChangeArrowheads="1"/>
            </p:cNvSpPr>
            <p:nvPr/>
          </p:nvSpPr>
          <p:spPr bwMode="auto">
            <a:xfrm>
              <a:off x="158" y="1616"/>
              <a:ext cx="1316" cy="26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 dirty="0">
                  <a:solidFill>
                    <a:schemeClr val="accent2"/>
                  </a:solidFill>
                  <a:latin typeface="Arial" charset="0"/>
                </a:rPr>
                <a:t>христианство</a:t>
              </a:r>
            </a:p>
          </p:txBody>
        </p:sp>
        <p:sp>
          <p:nvSpPr>
            <p:cNvPr id="5" name="Text Box 31"/>
            <p:cNvSpPr txBox="1">
              <a:spLocks noChangeArrowheads="1"/>
            </p:cNvSpPr>
            <p:nvPr/>
          </p:nvSpPr>
          <p:spPr bwMode="auto">
            <a:xfrm>
              <a:off x="1655" y="1616"/>
              <a:ext cx="635" cy="26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solidFill>
                    <a:schemeClr val="accent2"/>
                  </a:solidFill>
                  <a:latin typeface="Arial" charset="0"/>
                </a:rPr>
                <a:t>ислам</a:t>
              </a:r>
            </a:p>
          </p:txBody>
        </p:sp>
        <p:sp>
          <p:nvSpPr>
            <p:cNvPr id="6" name="Text Box 32"/>
            <p:cNvSpPr txBox="1">
              <a:spLocks noChangeArrowheads="1"/>
            </p:cNvSpPr>
            <p:nvPr/>
          </p:nvSpPr>
          <p:spPr bwMode="auto">
            <a:xfrm>
              <a:off x="1020" y="2069"/>
              <a:ext cx="862" cy="26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solidFill>
                    <a:schemeClr val="accent2"/>
                  </a:solidFill>
                  <a:latin typeface="Arial" charset="0"/>
                </a:rPr>
                <a:t>буддизм</a:t>
              </a:r>
            </a:p>
          </p:txBody>
        </p:sp>
        <p:sp>
          <p:nvSpPr>
            <p:cNvPr id="7" name="Line 33"/>
            <p:cNvSpPr>
              <a:spLocks noChangeShapeType="1"/>
            </p:cNvSpPr>
            <p:nvPr/>
          </p:nvSpPr>
          <p:spPr bwMode="auto">
            <a:xfrm flipH="1">
              <a:off x="975" y="1207"/>
              <a:ext cx="136" cy="40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34"/>
            <p:cNvSpPr>
              <a:spLocks noChangeShapeType="1"/>
            </p:cNvSpPr>
            <p:nvPr/>
          </p:nvSpPr>
          <p:spPr bwMode="auto">
            <a:xfrm>
              <a:off x="1837" y="1207"/>
              <a:ext cx="227" cy="40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35"/>
            <p:cNvSpPr>
              <a:spLocks noChangeShapeType="1"/>
            </p:cNvSpPr>
            <p:nvPr/>
          </p:nvSpPr>
          <p:spPr bwMode="auto">
            <a:xfrm>
              <a:off x="1565" y="1207"/>
              <a:ext cx="0" cy="86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0" name="Picture 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185" y="4157475"/>
            <a:ext cx="2305050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4577560" y="436562"/>
            <a:ext cx="4314920" cy="3136453"/>
            <a:chOff x="3061" y="935"/>
            <a:chExt cx="2496" cy="1856"/>
          </a:xfrm>
        </p:grpSpPr>
        <p:sp>
          <p:nvSpPr>
            <p:cNvPr id="12" name="Text Box 38"/>
            <p:cNvSpPr txBox="1">
              <a:spLocks noChangeArrowheads="1"/>
            </p:cNvSpPr>
            <p:nvPr/>
          </p:nvSpPr>
          <p:spPr bwMode="auto">
            <a:xfrm>
              <a:off x="4105" y="2024"/>
              <a:ext cx="1452" cy="268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solidFill>
                    <a:schemeClr val="hlink"/>
                  </a:solidFill>
                  <a:latin typeface="Arial" charset="0"/>
                </a:rPr>
                <a:t>конфуцианство</a:t>
              </a:r>
            </a:p>
          </p:txBody>
        </p:sp>
        <p:sp>
          <p:nvSpPr>
            <p:cNvPr id="13" name="Line 53"/>
            <p:cNvSpPr>
              <a:spLocks noChangeShapeType="1"/>
            </p:cNvSpPr>
            <p:nvPr/>
          </p:nvSpPr>
          <p:spPr bwMode="auto">
            <a:xfrm flipH="1">
              <a:off x="3833" y="1207"/>
              <a:ext cx="318" cy="1316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Text Box 29"/>
            <p:cNvSpPr txBox="1">
              <a:spLocks noChangeArrowheads="1"/>
            </p:cNvSpPr>
            <p:nvPr/>
          </p:nvSpPr>
          <p:spPr bwMode="auto">
            <a:xfrm>
              <a:off x="3243" y="935"/>
              <a:ext cx="2041" cy="268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solidFill>
                    <a:srgbClr val="0066FF"/>
                  </a:solidFill>
                  <a:latin typeface="Comic Sans MS" pitchFamily="66" charset="0"/>
                </a:rPr>
                <a:t>Национальные религии</a:t>
              </a:r>
            </a:p>
          </p:txBody>
        </p:sp>
        <p:sp>
          <p:nvSpPr>
            <p:cNvPr id="15" name="Text Box 37"/>
            <p:cNvSpPr txBox="1">
              <a:spLocks noChangeArrowheads="1"/>
            </p:cNvSpPr>
            <p:nvPr/>
          </p:nvSpPr>
          <p:spPr bwMode="auto">
            <a:xfrm>
              <a:off x="4558" y="1570"/>
              <a:ext cx="908" cy="268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solidFill>
                    <a:schemeClr val="hlink"/>
                  </a:solidFill>
                  <a:latin typeface="Arial" charset="0"/>
                </a:rPr>
                <a:t>синтоизм</a:t>
              </a:r>
            </a:p>
          </p:txBody>
        </p:sp>
        <p:sp>
          <p:nvSpPr>
            <p:cNvPr id="16" name="Text Box 39"/>
            <p:cNvSpPr txBox="1">
              <a:spLocks noChangeArrowheads="1"/>
            </p:cNvSpPr>
            <p:nvPr/>
          </p:nvSpPr>
          <p:spPr bwMode="auto">
            <a:xfrm>
              <a:off x="3061" y="2024"/>
              <a:ext cx="817" cy="268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solidFill>
                    <a:schemeClr val="hlink"/>
                  </a:solidFill>
                  <a:latin typeface="Arial" charset="0"/>
                </a:rPr>
                <a:t>иудаизм</a:t>
              </a:r>
            </a:p>
          </p:txBody>
        </p:sp>
        <p:sp>
          <p:nvSpPr>
            <p:cNvPr id="17" name="Line 40"/>
            <p:cNvSpPr>
              <a:spLocks noChangeShapeType="1"/>
            </p:cNvSpPr>
            <p:nvPr/>
          </p:nvSpPr>
          <p:spPr bwMode="auto">
            <a:xfrm flipH="1">
              <a:off x="3515" y="1207"/>
              <a:ext cx="136" cy="363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41"/>
            <p:cNvSpPr>
              <a:spLocks noChangeShapeType="1"/>
            </p:cNvSpPr>
            <p:nvPr/>
          </p:nvSpPr>
          <p:spPr bwMode="auto">
            <a:xfrm>
              <a:off x="4785" y="1207"/>
              <a:ext cx="136" cy="363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42"/>
            <p:cNvSpPr>
              <a:spLocks noChangeShapeType="1"/>
            </p:cNvSpPr>
            <p:nvPr/>
          </p:nvSpPr>
          <p:spPr bwMode="auto">
            <a:xfrm flipH="1">
              <a:off x="3878" y="1207"/>
              <a:ext cx="272" cy="817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Line 43"/>
            <p:cNvSpPr>
              <a:spLocks noChangeShapeType="1"/>
            </p:cNvSpPr>
            <p:nvPr/>
          </p:nvSpPr>
          <p:spPr bwMode="auto">
            <a:xfrm>
              <a:off x="4377" y="1207"/>
              <a:ext cx="0" cy="817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Text Box 51"/>
            <p:cNvSpPr txBox="1">
              <a:spLocks noChangeArrowheads="1"/>
            </p:cNvSpPr>
            <p:nvPr/>
          </p:nvSpPr>
          <p:spPr bwMode="auto">
            <a:xfrm>
              <a:off x="3152" y="2523"/>
              <a:ext cx="862" cy="268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solidFill>
                    <a:schemeClr val="hlink"/>
                  </a:solidFill>
                  <a:latin typeface="Arial" charset="0"/>
                </a:rPr>
                <a:t> даосизм</a:t>
              </a:r>
            </a:p>
          </p:txBody>
        </p:sp>
        <p:sp>
          <p:nvSpPr>
            <p:cNvPr id="22" name="Text Box 52"/>
            <p:cNvSpPr txBox="1">
              <a:spLocks noChangeArrowheads="1"/>
            </p:cNvSpPr>
            <p:nvPr/>
          </p:nvSpPr>
          <p:spPr bwMode="auto">
            <a:xfrm>
              <a:off x="4105" y="2523"/>
              <a:ext cx="1316" cy="268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solidFill>
                    <a:schemeClr val="hlink"/>
                  </a:solidFill>
                  <a:latin typeface="Arial" charset="0"/>
                </a:rPr>
                <a:t>зороастризм</a:t>
              </a:r>
            </a:p>
          </p:txBody>
        </p:sp>
        <p:sp>
          <p:nvSpPr>
            <p:cNvPr id="23" name="Text Box 36"/>
            <p:cNvSpPr txBox="1">
              <a:spLocks noChangeArrowheads="1"/>
            </p:cNvSpPr>
            <p:nvPr/>
          </p:nvSpPr>
          <p:spPr bwMode="auto">
            <a:xfrm>
              <a:off x="3061" y="1570"/>
              <a:ext cx="817" cy="268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solidFill>
                    <a:schemeClr val="hlink"/>
                  </a:solidFill>
                  <a:latin typeface="Arial" charset="0"/>
                </a:rPr>
                <a:t>индуизм</a:t>
              </a:r>
            </a:p>
          </p:txBody>
        </p:sp>
        <p:sp>
          <p:nvSpPr>
            <p:cNvPr id="24" name="Line 54"/>
            <p:cNvSpPr>
              <a:spLocks noChangeShapeType="1"/>
            </p:cNvSpPr>
            <p:nvPr/>
          </p:nvSpPr>
          <p:spPr bwMode="auto">
            <a:xfrm flipH="1">
              <a:off x="4105" y="1207"/>
              <a:ext cx="45" cy="1316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5" name="Picture 58" descr="250PX-~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26064">
            <a:off x="4657544" y="4543769"/>
            <a:ext cx="1655762" cy="140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9" descr="7E906D~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22"/>
          <a:stretch>
            <a:fillRect/>
          </a:stretch>
        </p:blipFill>
        <p:spPr bwMode="auto">
          <a:xfrm>
            <a:off x="5569290" y="3920298"/>
            <a:ext cx="1935163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1" descr="BUDDIS~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2773">
            <a:off x="6577354" y="4041216"/>
            <a:ext cx="2236787" cy="149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4854">
            <a:off x="2162970" y="3569337"/>
            <a:ext cx="2160588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64791">
            <a:off x="438109" y="3747203"/>
            <a:ext cx="23749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79512" y="221635"/>
            <a:ext cx="4428651" cy="923330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Христианство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Вера в спасение души человека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23850" y="1937936"/>
            <a:ext cx="2592388" cy="646331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charset="0"/>
              </a:rPr>
              <a:t>Католичество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charset="0"/>
              </a:rPr>
              <a:t>(католицизм)</a:t>
            </a:r>
            <a:endParaRPr lang="ru-RU" sz="16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276600" y="2133600"/>
            <a:ext cx="2808288" cy="646331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charset="0"/>
              </a:rPr>
              <a:t>Протестантство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charset="0"/>
              </a:rPr>
              <a:t>(протестантизм)</a:t>
            </a:r>
            <a:endParaRPr lang="ru-RU" sz="16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372225" y="2133600"/>
            <a:ext cx="2376488" cy="461665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Arial" charset="0"/>
              </a:rPr>
              <a:t>Православие</a:t>
            </a: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 flipH="1">
            <a:off x="2123281" y="1483519"/>
            <a:ext cx="144463" cy="433387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4643438" y="1628775"/>
            <a:ext cx="0" cy="504825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7019925" y="1483518"/>
            <a:ext cx="215900" cy="433387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155" name="Picture 11" descr="pa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"/>
          <a:stretch>
            <a:fillRect/>
          </a:stretch>
        </p:blipFill>
        <p:spPr bwMode="auto">
          <a:xfrm>
            <a:off x="613594" y="2670210"/>
            <a:ext cx="2012900" cy="223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 descr="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6" t="5777" r="19055"/>
          <a:stretch>
            <a:fillRect/>
          </a:stretch>
        </p:blipFill>
        <p:spPr bwMode="auto">
          <a:xfrm>
            <a:off x="6511801" y="2676035"/>
            <a:ext cx="2097335" cy="2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539750" y="6265422"/>
            <a:ext cx="828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Arial" charset="0"/>
              </a:rPr>
              <a:t>2 </a:t>
            </a:r>
            <a:r>
              <a:rPr lang="ru-RU" sz="2400" b="1" dirty="0">
                <a:solidFill>
                  <a:srgbClr val="FF0000"/>
                </a:solidFill>
                <a:latin typeface="Arial" charset="0"/>
              </a:rPr>
              <a:t>млрд. человек последователей</a:t>
            </a:r>
          </a:p>
        </p:txBody>
      </p:sp>
      <p:pic>
        <p:nvPicPr>
          <p:cNvPr id="6160" name="Picture 16" descr="350PX-~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7" r="12309"/>
          <a:stretch>
            <a:fillRect/>
          </a:stretch>
        </p:blipFill>
        <p:spPr bwMode="auto">
          <a:xfrm>
            <a:off x="3748182" y="2792883"/>
            <a:ext cx="1719962" cy="198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96545" y="252412"/>
            <a:ext cx="4716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/>
              <a:t>Суть </a:t>
            </a:r>
            <a:r>
              <a:rPr lang="ru-RU" sz="1200" b="1" dirty="0"/>
              <a:t>христианства составляет учение о богочеловеке Иисусе Христе (сыне Божием), сошедшем с неба на землю и принявшем страдания и смерть во искупление людей от первородного греха. </a:t>
            </a:r>
          </a:p>
        </p:txBody>
      </p:sp>
      <p:sp>
        <p:nvSpPr>
          <p:cNvPr id="16" name="Rectangle 6"/>
          <p:cNvSpPr txBox="1">
            <a:spLocks noChangeArrowheads="1"/>
          </p:cNvSpPr>
          <p:nvPr/>
        </p:nvSpPr>
        <p:spPr>
          <a:xfrm>
            <a:off x="3095970" y="4823486"/>
            <a:ext cx="3024386" cy="136815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r>
              <a:rPr lang="ru-RU" sz="1600" b="1" dirty="0" smtClean="0"/>
              <a:t>Великобритания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ru-RU" sz="1600" b="1" dirty="0" smtClean="0"/>
              <a:t>Германия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ru-RU" sz="1600" b="1" dirty="0" smtClean="0"/>
              <a:t>Страны Скандинавии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ru-RU" sz="1600" b="1" dirty="0" smtClean="0"/>
              <a:t>Америка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ru-RU" sz="1600" b="1" dirty="0" smtClean="0"/>
              <a:t>Австралия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5087447"/>
            <a:ext cx="2302644" cy="7848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600" b="1" dirty="0" smtClean="0"/>
              <a:t>Европа</a:t>
            </a:r>
            <a:endParaRPr lang="ru-RU" sz="1600" b="1" dirty="0"/>
          </a:p>
          <a:p>
            <a:pPr>
              <a:lnSpc>
                <a:spcPct val="90000"/>
              </a:lnSpc>
              <a:defRPr/>
            </a:pPr>
            <a:r>
              <a:rPr lang="ru-RU" sz="1600" b="1" dirty="0"/>
              <a:t>Южная Америка</a:t>
            </a:r>
          </a:p>
          <a:p>
            <a:pPr>
              <a:lnSpc>
                <a:spcPct val="90000"/>
              </a:lnSpc>
              <a:defRPr/>
            </a:pPr>
            <a:r>
              <a:rPr lang="ru-RU" sz="1600" b="1" dirty="0"/>
              <a:t>Рим - центр</a:t>
            </a:r>
          </a:p>
        </p:txBody>
      </p:sp>
      <p:sp>
        <p:nvSpPr>
          <p:cNvPr id="19" name="Rectangle 6"/>
          <p:cNvSpPr txBox="1">
            <a:spLocks noChangeArrowheads="1"/>
          </p:cNvSpPr>
          <p:nvPr/>
        </p:nvSpPr>
        <p:spPr>
          <a:xfrm>
            <a:off x="6308835" y="5244650"/>
            <a:ext cx="2583645" cy="102077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r>
              <a:rPr lang="ru-RU" sz="1600" b="1" dirty="0" smtClean="0"/>
              <a:t>Россия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ru-RU" sz="1600" b="1" dirty="0" smtClean="0"/>
              <a:t>Страны Балканского полуострова</a:t>
            </a:r>
          </a:p>
        </p:txBody>
      </p:sp>
    </p:spTree>
    <p:extLst>
      <p:ext uri="{BB962C8B-B14F-4D97-AF65-F5344CB8AC3E}">
        <p14:creationId xmlns:p14="http://schemas.microsoft.com/office/powerpoint/2010/main" val="6133326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  <p:bldP spid="1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6"/>
          <p:cNvSpPr txBox="1"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  <a:ln w="57150" cmpd="thickThin"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ru-RU" sz="6600" b="1" i="1">
                <a:solidFill>
                  <a:srgbClr val="002060"/>
                </a:solidFill>
              </a:rPr>
              <a:t>Католичество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23528" y="1484313"/>
            <a:ext cx="4752975" cy="4525962"/>
          </a:xfrm>
          <a:solidFill>
            <a:schemeClr val="bg1"/>
          </a:solidFill>
          <a:ln/>
        </p:spPr>
        <p:txBody>
          <a:bodyPr/>
          <a:lstStyle/>
          <a:p>
            <a:pPr>
              <a:buFontTx/>
              <a:buNone/>
            </a:pPr>
            <a:r>
              <a:rPr lang="ru-RU" sz="2000" i="1" u="sng" dirty="0" smtClean="0"/>
              <a:t>глава </a:t>
            </a:r>
            <a:r>
              <a:rPr lang="ru-RU" sz="2000" i="1" u="sng" dirty="0"/>
              <a:t>церкви-</a:t>
            </a:r>
            <a:r>
              <a:rPr lang="ru-RU" sz="2800" dirty="0"/>
              <a:t> </a:t>
            </a:r>
            <a:r>
              <a:rPr lang="ru-RU" sz="2000" b="1" dirty="0"/>
              <a:t>ПАПА РИМСКИЙ</a:t>
            </a:r>
          </a:p>
          <a:p>
            <a:pPr>
              <a:buNone/>
            </a:pPr>
            <a:r>
              <a:rPr lang="ru-RU" sz="2800" dirty="0"/>
              <a:t> </a:t>
            </a:r>
            <a:r>
              <a:rPr lang="ru-RU" sz="2000" i="1" u="sng" dirty="0" smtClean="0"/>
              <a:t>Исповедуют</a:t>
            </a:r>
            <a:r>
              <a:rPr lang="ru-RU" sz="2000" u="sng" dirty="0" smtClean="0"/>
              <a:t> </a:t>
            </a:r>
            <a:r>
              <a:rPr lang="ru-RU" sz="2800" dirty="0"/>
              <a:t>:итальянцы, испанцы, поляки, литовцы, ирландцы, хорваты, часть французов, бельгийцев, австралийцев, немцев, американцев, </a:t>
            </a:r>
            <a:r>
              <a:rPr lang="ru-RU" sz="2800" dirty="0" smtClean="0"/>
              <a:t>канадцев.</a:t>
            </a:r>
          </a:p>
          <a:p>
            <a:pPr>
              <a:buNone/>
            </a:pPr>
            <a:r>
              <a:rPr lang="ru-RU" sz="2000" i="1" u="sng" dirty="0" smtClean="0"/>
              <a:t>центр</a:t>
            </a:r>
            <a:r>
              <a:rPr lang="ru-RU" sz="2800" dirty="0" smtClean="0"/>
              <a:t> </a:t>
            </a:r>
            <a:r>
              <a:rPr lang="ru-RU" sz="2800" dirty="0"/>
              <a:t>– </a:t>
            </a:r>
            <a:r>
              <a:rPr lang="ru-RU" sz="2800" dirty="0" err="1" smtClean="0"/>
              <a:t>гос.Ватикан</a:t>
            </a:r>
            <a:endParaRPr lang="ru-RU" sz="2800" dirty="0"/>
          </a:p>
        </p:txBody>
      </p:sp>
      <p:pic>
        <p:nvPicPr>
          <p:cNvPr id="8200" name="Picture 8" descr="e2cf84e658ee85716a685ec4335a00b6_fu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484313"/>
            <a:ext cx="3313112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v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211" y="4221088"/>
            <a:ext cx="3348038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7118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638"/>
            <a:ext cx="8507413" cy="778098"/>
          </a:xfrm>
          <a:solidFill>
            <a:schemeClr val="bg1"/>
          </a:solidFill>
          <a:ln w="57150" cmpd="thickThin"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ru-RU" sz="6600" b="1" i="1">
                <a:solidFill>
                  <a:srgbClr val="002060"/>
                </a:solidFill>
              </a:rPr>
              <a:t>Протестантство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23528" y="1597818"/>
            <a:ext cx="4546600" cy="4525963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i="1" dirty="0"/>
              <a:t>Направления: </a:t>
            </a:r>
            <a:r>
              <a:rPr lang="ru-RU" sz="2400" dirty="0"/>
              <a:t>лютеранство, кальвинизм, методизм, баптизм, </a:t>
            </a:r>
            <a:r>
              <a:rPr lang="ru-RU" sz="2400" dirty="0" err="1"/>
              <a:t>евангелизм</a:t>
            </a:r>
            <a:r>
              <a:rPr lang="ru-RU" sz="2400" dirty="0"/>
              <a:t>, англиканство, </a:t>
            </a:r>
            <a:r>
              <a:rPr lang="ru-RU" sz="2400" dirty="0" err="1"/>
              <a:t>иеговизм</a:t>
            </a:r>
            <a:r>
              <a:rPr lang="ru-RU" sz="2400" dirty="0"/>
              <a:t>, </a:t>
            </a:r>
            <a:r>
              <a:rPr lang="ru-RU" sz="2400" dirty="0" err="1"/>
              <a:t>пятидесятничество</a:t>
            </a:r>
            <a:r>
              <a:rPr lang="ru-RU" sz="2400" dirty="0"/>
              <a:t>.</a:t>
            </a:r>
            <a:endParaRPr lang="ru-RU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i="1" dirty="0"/>
              <a:t>Исповедуют в</a:t>
            </a:r>
            <a:r>
              <a:rPr lang="ru-RU" sz="2000" dirty="0"/>
              <a:t>: </a:t>
            </a:r>
            <a:r>
              <a:rPr lang="ru-RU" sz="2400" dirty="0"/>
              <a:t>Северной и Центральной Германии, частично в Великобритании, в странах Скандинавии, во Франции, Эстонии, Латвии, Канаде, Австралии, ЮАР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 dirty="0"/>
          </a:p>
        </p:txBody>
      </p:sp>
      <p:pic>
        <p:nvPicPr>
          <p:cNvPr id="9" name="Picture 5" descr="Картинка 12 из 228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7386" t="7041" r="6786" b="6437"/>
          <a:stretch/>
        </p:blipFill>
        <p:spPr>
          <a:xfrm>
            <a:off x="5004048" y="2492896"/>
            <a:ext cx="2832653" cy="3955774"/>
          </a:xfrm>
          <a:prstGeom prst="rect">
            <a:avLst/>
          </a:prstGeom>
        </p:spPr>
      </p:pic>
      <p:pic>
        <p:nvPicPr>
          <p:cNvPr id="9225" name="Picture 9" descr="2_1_~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399" y="1124744"/>
            <a:ext cx="2304604" cy="166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9429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  <a:ln w="57150" cmpd="thickThin"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ru-RU" sz="6600" b="1" i="1">
                <a:solidFill>
                  <a:srgbClr val="002060"/>
                </a:solidFill>
              </a:rPr>
              <a:t>Православие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23528" y="1700808"/>
            <a:ext cx="4392612" cy="41044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000" i="1" u="sng" dirty="0"/>
              <a:t>глава церкви-</a:t>
            </a:r>
            <a:r>
              <a:rPr lang="ru-RU" sz="2800" dirty="0"/>
              <a:t> </a:t>
            </a:r>
            <a:r>
              <a:rPr lang="ru-RU" sz="2000" b="1" dirty="0" smtClean="0"/>
              <a:t>ПАТРИАРХ</a:t>
            </a:r>
            <a:endParaRPr lang="ru-RU" sz="2000" i="1" u="sng" dirty="0" smtClean="0"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ru-RU" sz="2000" i="1" u="sng" dirty="0" smtClean="0">
                <a:latin typeface="Arial" charset="0"/>
              </a:rPr>
              <a:t>Исповедуют</a:t>
            </a:r>
            <a:r>
              <a:rPr lang="ru-RU" sz="2000" i="1" dirty="0">
                <a:latin typeface="Arial" charset="0"/>
              </a:rPr>
              <a:t>: </a:t>
            </a:r>
            <a:r>
              <a:rPr lang="ru-RU" sz="2800" dirty="0">
                <a:latin typeface="Arial" charset="0"/>
              </a:rPr>
              <a:t>русские,   украинцы, белорусы, греки, румыны, сербы, молдаване, грузины, карелы, </a:t>
            </a:r>
            <a:r>
              <a:rPr lang="ru-RU" sz="2800" dirty="0" err="1">
                <a:latin typeface="Arial" charset="0"/>
              </a:rPr>
              <a:t>коми</a:t>
            </a:r>
            <a:r>
              <a:rPr lang="ru-RU" sz="2800" dirty="0">
                <a:latin typeface="Arial" charset="0"/>
              </a:rPr>
              <a:t>, марийцы, мордва, удмурты, чуваши.</a:t>
            </a:r>
            <a:endParaRPr lang="ru-RU" sz="2800" i="1" dirty="0">
              <a:latin typeface="Arial" charset="0"/>
            </a:endParaRPr>
          </a:p>
        </p:txBody>
      </p:sp>
      <p:pic>
        <p:nvPicPr>
          <p:cNvPr id="10251" name="Picture 11" descr="IMG_01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437112"/>
            <a:ext cx="2320730" cy="200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41_80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8184" y="2421099"/>
            <a:ext cx="2767210" cy="266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180px-Meister_der_Braunschweig-Magdeburger_Schule_001">
            <a:hlinkClick r:id="rId5" tooltip="Благовещение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283968" y="908720"/>
            <a:ext cx="2232497" cy="265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397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31985" y="398700"/>
            <a:ext cx="4000373" cy="758952"/>
          </a:xfrm>
          <a:solidFill>
            <a:schemeClr val="bg1"/>
          </a:solidFill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l"/>
            <a:r>
              <a:rPr lang="ru-RU" sz="60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Ислам</a:t>
            </a:r>
            <a:br>
              <a:rPr lang="ru-RU" sz="60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Религия чистоты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1979613" y="1844675"/>
            <a:ext cx="1582737" cy="485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009900"/>
                </a:solidFill>
                <a:latin typeface="Arial" charset="0"/>
              </a:rPr>
              <a:t>суннизм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5867400" y="1844675"/>
            <a:ext cx="1441450" cy="485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>
                <a:solidFill>
                  <a:srgbClr val="009900"/>
                </a:solidFill>
                <a:latin typeface="Arial" charset="0"/>
              </a:rPr>
              <a:t>шиизм</a:t>
            </a:r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>
            <a:off x="2771775" y="1412875"/>
            <a:ext cx="0" cy="431800"/>
          </a:xfrm>
          <a:prstGeom prst="line">
            <a:avLst/>
          </a:prstGeom>
          <a:noFill/>
          <a:ln w="76200" cmpd="tri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>
            <a:off x="6588125" y="1412875"/>
            <a:ext cx="0" cy="431800"/>
          </a:xfrm>
          <a:prstGeom prst="line">
            <a:avLst/>
          </a:prstGeom>
          <a:noFill/>
          <a:ln w="76200" cmpd="tri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3338" name="Picture 26" descr="isl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2782461" cy="237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1880" y="239567"/>
            <a:ext cx="53822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Мировая религия. Имеет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несколько значений, буквально переводится как «мир».</a:t>
            </a:r>
          </a:p>
          <a:p>
            <a:pPr algn="r"/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Другое значение этого слова – «предание себя Богу» (покорность Богу)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85493" y="6342063"/>
            <a:ext cx="35886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1,3 млрд. последователей </a:t>
            </a:r>
          </a:p>
        </p:txBody>
      </p:sp>
      <p:pic>
        <p:nvPicPr>
          <p:cNvPr id="13" name="Picture 4" descr="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9591" y="2780928"/>
            <a:ext cx="3168522" cy="309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275856" y="2636912"/>
            <a:ext cx="2224451" cy="33366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37548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832</TotalTime>
  <Words>2193</Words>
  <Application>Microsoft Office PowerPoint</Application>
  <PresentationFormat>Экран (4:3)</PresentationFormat>
  <Paragraphs>251</Paragraphs>
  <Slides>18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Официальная</vt:lpstr>
      <vt:lpstr>Религии мира</vt:lpstr>
      <vt:lpstr>Религия  (от латинского - благочестие, святыня)</vt:lpstr>
      <vt:lpstr>Многообразие религий</vt:lpstr>
      <vt:lpstr>Презентация PowerPoint</vt:lpstr>
      <vt:lpstr>Презентация PowerPoint</vt:lpstr>
      <vt:lpstr>Католичество</vt:lpstr>
      <vt:lpstr>Протестантство</vt:lpstr>
      <vt:lpstr>Православие</vt:lpstr>
      <vt:lpstr>Ислам Религия чистоты</vt:lpstr>
      <vt:lpstr>Суннизм</vt:lpstr>
      <vt:lpstr>Шиизм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Веротерпимость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Религии мира</dc:title>
  <dc:creator>ДХШ директор</dc:creator>
  <cp:lastModifiedBy>укенгш</cp:lastModifiedBy>
  <cp:revision>30</cp:revision>
  <dcterms:created xsi:type="dcterms:W3CDTF">2019-09-11T11:15:16Z</dcterms:created>
  <dcterms:modified xsi:type="dcterms:W3CDTF">2019-09-25T17:28:29Z</dcterms:modified>
</cp:coreProperties>
</file>