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7" r:id="rId15"/>
    <p:sldId id="258" r:id="rId16"/>
    <p:sldId id="259" r:id="rId17"/>
    <p:sldId id="260" r:id="rId18"/>
    <p:sldId id="261" r:id="rId19"/>
    <p:sldId id="26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время в день</a:t>
            </a:r>
          </a:p>
          <a:p>
            <a:pPr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менее 1 часа</c:v>
                </c:pt>
                <c:pt idx="1">
                  <c:v>1-2 часа</c:v>
                </c:pt>
                <c:pt idx="2">
                  <c:v>2-3 часа</c:v>
                </c:pt>
                <c:pt idx="3">
                  <c:v>3-4 часа</c:v>
                </c:pt>
                <c:pt idx="4">
                  <c:v>более 4 часов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11</c:v>
                </c:pt>
                <c:pt idx="2">
                  <c:v>14</c:v>
                </c:pt>
                <c:pt idx="3">
                  <c:v>18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90-4381-AF0B-44C24BCC63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менее 1 часа</c:v>
                </c:pt>
                <c:pt idx="1">
                  <c:v>1-2 часа</c:v>
                </c:pt>
                <c:pt idx="2">
                  <c:v>2-3 часа</c:v>
                </c:pt>
                <c:pt idx="3">
                  <c:v>3-4 часа</c:v>
                </c:pt>
                <c:pt idx="4">
                  <c:v>более 4 часов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90-4381-AF0B-44C24BCC6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288911"/>
        <c:axId val="383285583"/>
      </c:barChart>
      <c:catAx>
        <c:axId val="38328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3285583"/>
        <c:crosses val="autoZero"/>
        <c:auto val="1"/>
        <c:lblAlgn val="ctr"/>
        <c:lblOffset val="100"/>
        <c:noMultiLvlLbl val="0"/>
      </c:catAx>
      <c:valAx>
        <c:axId val="383285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328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МЕНЕЕ 1 ЧАСА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5B-4840-80E5-DB19200B9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5B-4840-80E5-DB19200B934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8CFAE119-11F8-4B0B-AC3B-81D409E8E134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11,42 %</a:t>
                    </a:r>
                  </a:p>
                  <a:p>
                    <a:endParaRPr lang="ru-RU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5B-4840-80E5-DB19200B934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340E44E-03C7-47BC-BA4E-FAEC53EEA75E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37,14 %</a:t>
                    </a:r>
                  </a:p>
                  <a:p>
                    <a:endParaRPr lang="ru-RU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5B-4840-80E5-DB19200B934D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11.42</c:v>
                </c:pt>
                <c:pt idx="1">
                  <c:v>37.14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5B-4840-80E5-DB19200B93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ЧАСА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32-430B-A331-5E13AA3F1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32-430B-A331-5E13AA3F196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734B500-16BE-46B3-AB73-746567665096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15,71 %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032-430B-A331-5E13AA3F196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D44FDC6-3FBF-4709-9FBB-FB6193A19CD7}" type="CATEGORYNAME">
                      <a:rPr lang="ru-RU"/>
                      <a:pPr/>
                      <a:t>[ИМЯ КАТЕГОРИИ]</a:t>
                    </a:fld>
                    <a:endParaRPr lang="ru-RU" baseline="0"/>
                  </a:p>
                  <a:p>
                    <a:r>
                      <a:rPr lang="ru-RU" baseline="0"/>
                      <a:t>22,85 %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32-430B-A331-5E13AA3F196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15.71</c:v>
                </c:pt>
                <c:pt idx="1">
                  <c:v>22.85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32-430B-A331-5E13AA3F196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 2-3 часа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E3-45B4-AA3F-973293D883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E3-45B4-AA3F-973293D883A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E3-45B4-AA3F-973293D883A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17,4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EE3-45B4-AA3F-973293D883A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мальчики 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20</c:v>
                </c:pt>
                <c:pt idx="1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E3-45B4-AA3F-973293D883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 3-4 часа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D5-40D9-80CE-1BFE7484AD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D5-40D9-80CE-1BFE7484ADC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25,71 %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D5-40D9-80CE-1BFE7484ADC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14,28 %</a:t>
                    </a:r>
                  </a:p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D5-40D9-80CE-1BFE7484ADC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25.71</c:v>
                </c:pt>
                <c:pt idx="1">
                  <c:v>14.28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5-40D9-80CE-1BFE7484ADC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Игра более 4 часов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F2-4DC1-AF78-4FA5C9EE8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F2-4DC1-AF78-4FA5C9EE8F9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27, 14 %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F2-4DC1-AF78-4FA5C9EE8F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8,57 %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F2-4DC1-AF78-4FA5C9EE8F9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27.14</c:v>
                </c:pt>
                <c:pt idx="1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F2-4DC1-AF78-4FA5C9EE8F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0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4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8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2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9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3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D043-9BC0-41D5-B647-ABD2309E6BC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7545-FE9F-4957-83FE-AF1DCA99B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7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1%80%D1%82%D1%83%D0%B0%D0%BB%D1%8C%D0%BD%D0%B0%D1%8F_%D0%B2%D0%B0%D0%BB%D1%8E%D1%82%D0%B0" TargetMode="External"/><Relationship Id="rId2" Type="http://schemas.openxmlformats.org/officeDocument/2006/relationships/hyperlink" Target="https://ru.wikipedia.org/wiki/%D0%9A%D0%BE%D1%80%D0%BE%D0%BB%D0%B5%D0%B2%D1%81%D0%BA%D0%B0%D1%8F_%D0%B1%D0%B8%D1%82%D0%B2%D0%B0_(%D0%B6%D0%B0%D0%BD%D1%80_%D0%BA%D0%BE%D0%BC%D0%BF%D1%8C%D1%8E%D1%82%D0%B5%D1%80%D0%BD%D1%8B%D1%85_%D0%B8%D0%B3%D1%80)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0%B0%D0%BD%D0%BA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1%D0%B1%D1%80%D0%B5%D0%B2%D0%B8%D0%B0%D1%82%D1%83%D1%80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E%D0%B2%D1%81%D0%BA%D0%BE%D0%B5_%D0%BC%D0%B5%D1%82%D1%80%D0%BE" TargetMode="External"/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E%D1%82%D0%B0%D0%BD%D0%B8%D1%87%D0%B5%D1%81%D0%BA%D0%B8%D0%B9_%D1%81%D0%B0%D0%B4_(%D1%81%D1%82%D0%B0%D0%BD%D1%86%D0%B8%D1%8F_%D0%BC%D0%B5%D1%82%D1%80%D0%BE,_%D0%9C%D0%BE%D1%81%D0%BA%D0%B2%D0%B0)" TargetMode="External"/><Relationship Id="rId5" Type="http://schemas.openxmlformats.org/officeDocument/2006/relationships/hyperlink" Target="https://ru.wikipedia.org/wiki/%D0%93%D1%83%D0%BC%D0%B0%D0%BD%D0%BE%D0%B8%D0%B4" TargetMode="External"/><Relationship Id="rId4" Type="http://schemas.openxmlformats.org/officeDocument/2006/relationships/hyperlink" Target="https://ru.wikipedia.org/wiki/%D0%98%D0%BE%D0%BD%D0%B8%D0%B7%D0%B8%D1%80%D1%83%D1%8E%D1%89%D0%B5%D0%B5_%D0%B8%D0%B7%D0%BB%D1%83%D1%87%D0%B5%D0%BD%D0%B8%D0%B5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8%D0%BC_(The_Sims)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3%D1%81%D1%81%D0%BA%D0%B8%D0%B9_%D1%8F%D0%B7%D1%8B%D0%BA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74" y="511559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компьютерных игр на развитие агрессивности подростков.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364297"/>
            <a:ext cx="10515600" cy="272535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                                                                                  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______________________,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ученица _______ класса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МБОУ школы № 3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Научный руководитель: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           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Бахарев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А.В.,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учитель ОБЖ,</a:t>
            </a:r>
          </a:p>
          <a:p>
            <a:pPr algn="r" fontAlgn="base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                             высшая категория.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078" y="2907699"/>
            <a:ext cx="390984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7" y="479077"/>
            <a:ext cx="1114622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компьютерных игр на развитие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агрессивности</a:t>
            </a:r>
          </a:p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подростковом возрасте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757" y="1980543"/>
            <a:ext cx="5171090" cy="4142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97" y="1466191"/>
            <a:ext cx="4458355" cy="51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07" y="201595"/>
            <a:ext cx="11351172" cy="651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163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Агрессия, как бы она не проявлялась, представляет собой поведение, направленное на причинение вреда или ущерба другим живым организмам.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Все формы агрессивности имеют одну общую черту: они вызваны попытками контролировать ситуацию, воздействовать на нее в целях, совершенствования либо себя, либо своего окружения, включая близких людей. Реакция в виде агрессивного поведения, вероятно, приводится в действие некой внутренней мотивирующей силой.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Символическими формами агрессивности становится увлеченность компьютерными играми.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163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находя прямого выражения, агрессия заявляет о себе в символических формах. Одной из таких форм является компьютерная игра. С другой стороны, компьютерная игра может сама выступать в качестве фактора влияния на агрессивное поведение человека.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671" y="327713"/>
            <a:ext cx="5145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полученных результатов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 descr="https://nsportal.ru/ap/library/nauchno-tekhnicheskoe-tvorchestvo/2015/09/14/vliyanie-kompyuternyh-igr-na-razvitie-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22567" y="1133639"/>
            <a:ext cx="11761076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lvl="0" algn="just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исследовании приняли участие 152 подростка в возрасте 14-16 лет (8-9 классы). Среди них 76 мальчиков и 76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девочки.</a:t>
            </a:r>
          </a:p>
          <a:p>
            <a:pPr lvl="0" algn="just"/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определения степени увлечённости подростков компьютерными играми мною было проведено анкетирование среди учащихся 8-9 классов нашей школы.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анкетным данным все опрашиваемые имеют дома компьютер.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На вопрос «Играешь ли ты в компьютерные игры?»- положительно ответили 105 учеников или 70 % от всех опрашиваемых.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768025" y="-33010"/>
            <a:ext cx="655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 19" descr="https://nsportal.ru/ap/library/nauchno-tekhnicheskoe-tvorchestvo/2015/09/14/vliyanie-kompyuternyh-igr-na-razvitie-0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966" y="1456473"/>
            <a:ext cx="11161986" cy="374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26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вопрос о количестве времени, которое анкетируемые проводят, играя в игры, была получена следующая информация: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Менее 1 часа: Мальчики – 8 (11, 42 %), девочки – 13 (37,14 %)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 до 2 часов в день: Мальчики – 11 (15,71), девочки – 8 (22,85%)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 до 3 часов в день: Мальчики – 14 (20 %), девочки – 6 (17,4 %)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3 до 4 часов в день: Мальчики – 18 (25,71 %), девочки – 5 (14, 28 %)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4 часов в день: Мальчики – 19 (27,14 %), девочки – 3 (8, 57 %).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10618046"/>
              </p:ext>
            </p:extLst>
          </p:nvPr>
        </p:nvGraphicFramePr>
        <p:xfrm>
          <a:off x="472967" y="268014"/>
          <a:ext cx="11240812" cy="621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0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5987221"/>
              </p:ext>
            </p:extLst>
          </p:nvPr>
        </p:nvGraphicFramePr>
        <p:xfrm>
          <a:off x="819807" y="362607"/>
          <a:ext cx="10752083" cy="6132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6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96170277"/>
              </p:ext>
            </p:extLst>
          </p:nvPr>
        </p:nvGraphicFramePr>
        <p:xfrm>
          <a:off x="346841" y="268013"/>
          <a:ext cx="11272345" cy="618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59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45851367"/>
              </p:ext>
            </p:extLst>
          </p:nvPr>
        </p:nvGraphicFramePr>
        <p:xfrm>
          <a:off x="388620" y="365760"/>
          <a:ext cx="11224260" cy="610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4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02748782"/>
              </p:ext>
            </p:extLst>
          </p:nvPr>
        </p:nvGraphicFramePr>
        <p:xfrm>
          <a:off x="434340" y="457200"/>
          <a:ext cx="11315700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7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5979646"/>
              </p:ext>
            </p:extLst>
          </p:nvPr>
        </p:nvGraphicFramePr>
        <p:xfrm>
          <a:off x="472966" y="378372"/>
          <a:ext cx="11272344" cy="614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0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710" y="798183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Патриарх Московский и всея Руси Кирилл отрицательно высказался об увлечении детей гаджетами. Это, по его мнению, «очень плохой синдром» и в дальнейшем может привести к негативным последствиям для них самих, и для страны.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«Злоупотребление электронными играми и погружение в них детей — огромная ошибка родителей и огромная задача для государства.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ÐÐ°ÑÑÐ¸Ð°ÑÑ ÐÐ¸ÑÐ¸Ð»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2" y="798182"/>
            <a:ext cx="3249777" cy="4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85" y="989729"/>
            <a:ext cx="10799379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сделать вывод, что у порядка 52 % опрашиваемых мальчиков и у 23 % девочек существует определённый риск перехода в состояние выраженной компьютерной зависимости, что может негативно сказаться на состоянии их психического и физического здоровья.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10" y="437864"/>
            <a:ext cx="1165071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ответов на вопрос, «В какие компьютерные игры ты любишь играть?» оказались следующими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9676" y="1565053"/>
            <a:ext cx="11161986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Counter-Strike: Global Offensive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(CS, GO) 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Контрудар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глобальное наступление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 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Игроки получают соответствующие денежные вознаграждения за выигрыш или проигрыш раунда и убийство игроков вражеской команды. На полученные деньги можно закупать оружие и экипировку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33272"/>
              </p:ext>
            </p:extLst>
          </p:nvPr>
        </p:nvGraphicFramePr>
        <p:xfrm>
          <a:off x="693683" y="4972809"/>
          <a:ext cx="10878207" cy="1664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8521">
                  <a:extLst>
                    <a:ext uri="{9D8B030D-6E8A-4147-A177-3AD203B41FA5}">
                      <a16:colId xmlns:a16="http://schemas.microsoft.com/office/drawing/2014/main" val="4248419076"/>
                    </a:ext>
                  </a:extLst>
                </a:gridCol>
                <a:gridCol w="5439686">
                  <a:extLst>
                    <a:ext uri="{9D8B030D-6E8A-4147-A177-3AD203B41FA5}">
                      <a16:colId xmlns:a16="http://schemas.microsoft.com/office/drawing/2014/main" val="2568335091"/>
                    </a:ext>
                  </a:extLst>
                </a:gridCol>
              </a:tblGrid>
              <a:tr h="11096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 – 12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– 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16570"/>
                  </a:ext>
                </a:extLst>
              </a:tr>
              <a:tr h="5548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17, 14 %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55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31" y="135697"/>
            <a:ext cx="11288111" cy="413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PlayerUnknown’s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Battlegrounds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(поля сражений) является игрой в которой игроки в количестве до 100 человек сражаются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оролевская битва (жанр компьютерных игр)"/>
              </a:rPr>
              <a:t>королевской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Королевская битва (жанр компьютерных игр)"/>
              </a:rPr>
              <a:t>битве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типу крупномасштабной схватки в режиме, смертельного боя, где игроки воюют между собой, чтобы стать последним выжившим.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завершении каждого раунда игроки получают 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Виртуальная валюта"/>
              </a:rPr>
              <a:t>внутриигровую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Виртуальная валюта"/>
              </a:rPr>
              <a:t> валюту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исходя из того, как долго они смогли выжить, скольких игроков они убили и сколько урона нанесли им.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65684"/>
              </p:ext>
            </p:extLst>
          </p:nvPr>
        </p:nvGraphicFramePr>
        <p:xfrm>
          <a:off x="1560786" y="3658870"/>
          <a:ext cx="8923283" cy="2726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1164">
                  <a:extLst>
                    <a:ext uri="{9D8B030D-6E8A-4147-A177-3AD203B41FA5}">
                      <a16:colId xmlns:a16="http://schemas.microsoft.com/office/drawing/2014/main" val="2596692884"/>
                    </a:ext>
                  </a:extLst>
                </a:gridCol>
                <a:gridCol w="4462119">
                  <a:extLst>
                    <a:ext uri="{9D8B030D-6E8A-4147-A177-3AD203B41FA5}">
                      <a16:colId xmlns:a16="http://schemas.microsoft.com/office/drawing/2014/main" val="3394878552"/>
                    </a:ext>
                  </a:extLst>
                </a:gridCol>
              </a:tblGrid>
              <a:tr h="1831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 – 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– 1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66278"/>
                  </a:ext>
                </a:extLst>
              </a:tr>
              <a:tr h="89491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14,28 %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1,42%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013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4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93" y="229276"/>
            <a:ext cx="11792607" cy="5691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 </a:t>
            </a:r>
            <a:r>
              <a:rPr lang="en-US" sz="1200" b="1" i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</a:t>
            </a:r>
            <a:r>
              <a:rPr lang="en-US" sz="1200" b="1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Theft Auto V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12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200" b="1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GTA V</a:t>
            </a:r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(Великое ограбление машин)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Уникальные способности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персонажи имеют специальные навыки, дающие им преимущество над другими героями. У Франклина — замедление времени во время езды в транспорте, что даёт преимущество в маневренности. Чтобы восполнить шкалу умений Франклина, надо набрать на транспорте максимальную скорость, избегать аварий или ездить по встречной полосе. У Майкла — замедление времени во время стрельбы, что облегчает прицеливание. Для заполнения шкалы навыков Майкла требуется ездить на высокой скорости, устранить противника в ближнем бою или убить выстрелом в голову. 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Тревора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припадки бешенства, благодаря которым он наносит врагам вдвое больше урона, а сам получает вдвое меньше. Шкала навыков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Тревора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заполняется, когда он убивает противников,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делает выстрелы в голову,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ездит на высокой скорости и получает урон.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ключевых нововведений  является ограбления 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Банк"/>
              </a:rPr>
              <a:t>банков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совершить налёт на обычный магазин или инкассаторский фургон, если надо заработать по-быстрому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05853"/>
              </p:ext>
            </p:extLst>
          </p:nvPr>
        </p:nvGraphicFramePr>
        <p:xfrm>
          <a:off x="725214" y="4903076"/>
          <a:ext cx="10326414" cy="165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2654">
                  <a:extLst>
                    <a:ext uri="{9D8B030D-6E8A-4147-A177-3AD203B41FA5}">
                      <a16:colId xmlns:a16="http://schemas.microsoft.com/office/drawing/2014/main" val="3659304800"/>
                    </a:ext>
                  </a:extLst>
                </a:gridCol>
                <a:gridCol w="5163760">
                  <a:extLst>
                    <a:ext uri="{9D8B030D-6E8A-4147-A177-3AD203B41FA5}">
                      <a16:colId xmlns:a16="http://schemas.microsoft.com/office/drawing/2014/main" val="4112420420"/>
                    </a:ext>
                  </a:extLst>
                </a:gridCol>
              </a:tblGrid>
              <a:tr h="11035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 – 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– 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908399"/>
                  </a:ext>
                </a:extLst>
              </a:tr>
              <a:tr h="55179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12,83 %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8,57 %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17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79" y="161921"/>
            <a:ext cx="11240814" cy="338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of Tanks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Английский язык"/>
              </a:rPr>
              <a:t>англ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Английский язык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 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 «Мир танков»; 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Аббревиатура"/>
              </a:rPr>
              <a:t>сокр.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WoT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Битва двух случайно подобранных команд по 15 игроков Условие победы в битве — полное уничтожение команды противника либо захват его базы, для чего один или несколько танков должны находиться в отмеченной зоне некоторое время, не получая при этом повреждений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36933"/>
              </p:ext>
            </p:extLst>
          </p:nvPr>
        </p:nvGraphicFramePr>
        <p:xfrm>
          <a:off x="993228" y="3658870"/>
          <a:ext cx="10326413" cy="2363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2654">
                  <a:extLst>
                    <a:ext uri="{9D8B030D-6E8A-4147-A177-3AD203B41FA5}">
                      <a16:colId xmlns:a16="http://schemas.microsoft.com/office/drawing/2014/main" val="591187560"/>
                    </a:ext>
                  </a:extLst>
                </a:gridCol>
                <a:gridCol w="5163759">
                  <a:extLst>
                    <a:ext uri="{9D8B030D-6E8A-4147-A177-3AD203B41FA5}">
                      <a16:colId xmlns:a16="http://schemas.microsoft.com/office/drawing/2014/main" val="3737834630"/>
                    </a:ext>
                  </a:extLst>
                </a:gridCol>
              </a:tblGrid>
              <a:tr h="1575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 – 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– 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692120"/>
                  </a:ext>
                </a:extLst>
              </a:tr>
              <a:tr h="7878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8,57 %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94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83" y="161822"/>
            <a:ext cx="11682248" cy="55256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Metro</a:t>
            </a:r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2033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 игры разворачивается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постапокалиптической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Москва"/>
              </a:rPr>
              <a:t>Москве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преимущественно в 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Московское метро"/>
              </a:rPr>
              <a:t>московском 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Московское метро"/>
              </a:rPr>
              <a:t>метро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вырос главный персонаж Артём.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поверхности игроку грозит ещё большая опасность, поскольку там присутствует 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Ионизирующее излучение"/>
              </a:rPr>
              <a:t>радиационное </a:t>
            </a: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Ионизирующее излучение"/>
              </a:rPr>
              <a:t>излучение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часто также оказывается радиоактивной, и даже небольшое её касание может отнять жизнь.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 стала его родным домом после того, как его сюда привёл отчим по кличке Сухой (настоящее имя — Александр). Он познакомил Артёма с человеком, известным как Хантер, который впоследствии помогал отбивать атаки мутантов. По словам Сухого, атаки являются не столь опасными, по сравнению с угрозой появления «чёрных» — таинственных 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Гуманоид"/>
              </a:rPr>
              <a:t>гуманоидных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существ, проникающих через выход станции 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Ботанический сад (станция метро, Москва)"/>
              </a:rPr>
              <a:t>Ботанический Сад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«Чёрные» могут негативно воздействовать на психику людей на расстоянии и использовать свою психическую энергию, преобразуя её в физическую энергию большой мощности. Хантер пытается выяснить больше об этих существах и найти способы уничтожить их. Перед уходом со станции он даёт Артёму жетон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сталкера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вместе с заданием отправиться в Полис (наиболее могущественная и дружелюбная группа станций в метрополитене) и попросить помощи у местных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сталкеров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случае если он (Хантер) не появится на следующий день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5852"/>
              </p:ext>
            </p:extLst>
          </p:nvPr>
        </p:nvGraphicFramePr>
        <p:xfrm>
          <a:off x="804041" y="5355109"/>
          <a:ext cx="10830911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4876">
                  <a:extLst>
                    <a:ext uri="{9D8B030D-6E8A-4147-A177-3AD203B41FA5}">
                      <a16:colId xmlns:a16="http://schemas.microsoft.com/office/drawing/2014/main" val="3405930667"/>
                    </a:ext>
                  </a:extLst>
                </a:gridCol>
                <a:gridCol w="5416035">
                  <a:extLst>
                    <a:ext uri="{9D8B030D-6E8A-4147-A177-3AD203B41FA5}">
                      <a16:colId xmlns:a16="http://schemas.microsoft.com/office/drawing/2014/main" val="2455772061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Мальчиков – 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девочек – 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79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4,28 %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814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07" y="524600"/>
            <a:ext cx="11177752" cy="48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место у девочек (24 или 68,5 %)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Sims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процесс в 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Sims</a:t>
            </a:r>
            <a:r>
              <a:rPr lang="ru-RU" sz="2800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представляет собой симулятор жизни. Игрок контролирует жизнь одного или нескольких персонажей, удовлетворяя их желания и потребности. Действия разворачиваются в городке, состоящем из жилых и общественных участков и населённом </a:t>
            </a:r>
            <a:r>
              <a:rPr lang="ru-RU" sz="2800" u="sng" dirty="0" err="1" smtClean="0">
                <a:solidFill>
                  <a:srgbClr val="0B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Сим (The Sims)"/>
              </a:rPr>
              <a:t>симами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Каждый персонаж наделён разумом и эмоциями, обладает уникальной внешностью и личностью. Отношения между людьми измеряются по двум шкалам, отражающим силу дружбы и романтической привязанности.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793" y="413816"/>
            <a:ext cx="11209283" cy="598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место у девочек (5 или 14,3 %)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Нано-Ферма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15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Нано-ферма" - популярная игра в "контакте", которая завоевала любовь большого количества людей. Эта игра позволяет представить себя в роли владельца собственного фермерского хозяйства. Благодаря грамотному ведению хозяйства хозяин собственного участка может рассчитывать на хороший доход. Игра позволяет развить навыки коммерсанта и делового человека. Выполняя задания, предлагаемые в игре, можно привести свой когда-то запущенный участок в приносящую доход ферму. Для этого нужно приложить немало усилий: выкорчевывать деревья, сажать урожай, разводить скот, общаться с соседями. Но зато именно это делает игру такой увлекательной и захватывающей.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59679"/>
              </p:ext>
            </p:extLst>
          </p:nvPr>
        </p:nvGraphicFramePr>
        <p:xfrm>
          <a:off x="472965" y="756745"/>
          <a:ext cx="11445766" cy="55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290">
                  <a:extLst>
                    <a:ext uri="{9D8B030D-6E8A-4147-A177-3AD203B41FA5}">
                      <a16:colId xmlns:a16="http://schemas.microsoft.com/office/drawing/2014/main" val="573242250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8412654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3534479525"/>
                    </a:ext>
                  </a:extLst>
                </a:gridCol>
              </a:tblGrid>
              <a:tr h="85199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1398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Assassin’s</a:t>
                      </a: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Creed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(с </a:t>
                      </a:r>
                      <a:r>
                        <a:rPr lang="ru-RU" sz="24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 tooltip="Английский язык"/>
                        </a:rPr>
                        <a:t>англ.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 — «Кредо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ассасина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23784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Ведьмак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78499"/>
                  </a:ext>
                </a:extLst>
              </a:tr>
              <a:tr h="823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Call of Duty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u="sng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tooltip="Английский язык"/>
                        </a:rPr>
                        <a:t>англ</a:t>
                      </a:r>
                      <a:r>
                        <a:rPr lang="en-US" sz="24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tooltip="Английский язык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 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 «служебный долг», «зов долга</a:t>
                      </a:r>
                      <a:r>
                        <a:rPr lang="ru-RU" sz="2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08016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Civilization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Русский язык"/>
                        </a:rPr>
                        <a:t>рус.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Цивилизация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267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(оборона древних)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2146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Undertale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(дословно переводится как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«Подземная сказка»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или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«Подземная история»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70937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(Большая разница)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17134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S.T.A.L.K.E.R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2161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Injustice: Gods Among 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Русский язык"/>
                        </a:rPr>
                        <a:t>рус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Русский язык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Несправедливость: Боги среди нас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5866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87787" y="136372"/>
            <a:ext cx="6921062" cy="6203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оставшихся игр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86785"/>
              </p:ext>
            </p:extLst>
          </p:nvPr>
        </p:nvGraphicFramePr>
        <p:xfrm>
          <a:off x="299544" y="268014"/>
          <a:ext cx="11445766" cy="564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4290">
                  <a:extLst>
                    <a:ext uri="{9D8B030D-6E8A-4147-A177-3AD203B41FA5}">
                      <a16:colId xmlns:a16="http://schemas.microsoft.com/office/drawing/2014/main" val="573242250"/>
                    </a:ext>
                  </a:extLst>
                </a:gridCol>
                <a:gridCol w="1923393">
                  <a:extLst>
                    <a:ext uri="{9D8B030D-6E8A-4147-A177-3AD203B41FA5}">
                      <a16:colId xmlns:a16="http://schemas.microsoft.com/office/drawing/2014/main" val="8412654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3534479525"/>
                    </a:ext>
                  </a:extLst>
                </a:gridCol>
              </a:tblGrid>
              <a:tr h="85199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игры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Мальчики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1398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Detroit: Become Human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Английский язык"/>
                        </a:rPr>
                        <a:t>англ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Английский язык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 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 «Детройт: Стать человеком»)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23784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FIFA 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78499"/>
                  </a:ext>
                </a:extLst>
              </a:tr>
              <a:tr h="823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Elder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Scrolls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(сокращённо — 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в переводе с 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Английский язык"/>
                        </a:rPr>
                        <a:t>английского 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Английский язык"/>
                        </a:rPr>
                        <a:t>языка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Древние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свитки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08016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Night of the Rabbit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6267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играют в игры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2146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70937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17134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21613"/>
                  </a:ext>
                </a:extLst>
              </a:tr>
              <a:tr h="467221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58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6" y="497887"/>
            <a:ext cx="10625958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Современные дети проводят много времени за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гаджетами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главным образом играя в игры. Подростки готовы просиживать, не отходя от гаджета, часами и даже сутками. Дети становятся замкнутыми, не общаются с ровесниками. Кроме того, считается, что игры с элементами насилия и жестокости влияют на формирование у подростка агрессивного поведения. Поиск ответа на данный вопрос является значимым и актуальным на современном этапе развития общества. Именно это повлияло на выбор темы исследовательской работы.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3" y="242528"/>
            <a:ext cx="11335407" cy="585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При неразумном увлечении компьютерными играми (длительное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времяпровождение,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чрезмерное увлечение жестокими играми) возможно негативное влияние на психическое и физическое здоровье школьников.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Уровень агрессивности учащихся 8-9 классов зависит от характера предпочитаемых компьютерных игр. Ученики, играющие в жестокие компьютерные игры, имеют более высокий уровень агрессии.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Таким образом, компьютерные игры являются одним из факторов формирования агрессивного поведения учеников.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57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434" y="342434"/>
            <a:ext cx="11430000" cy="651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нуждаются в самовыражении. За неимением других средств выражения своих мыслей и энергии, они обращаются к компьютерным играм, которые создают иллюзию реальности безграничных возможностей, лишенной ответственности. Такая иллюзия оказывает разрушительное действие на психику.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    Тема насилия и агрессии становится все более актуальной в обществе. Нередко агрессивность в открытой или замаскированной форме культивируется в обществе как орудие в борьбе за преуспевание. Этой замаскированной формой являются компьютерные игры. Агрессивность в личностных характеристиках подростков формируется в основном как форма протеста против непонимания взрослых, из-за неудовлетворенности своим положением в обществе, что проявляется в агрессивном поведении.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05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73" y="545183"/>
            <a:ext cx="11098924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говорить о том, что у подростков, имеющих патологическое пристрастие к игре на компьютере, существует специфика проявления эмоциональных реакций.  Результаты проведенного исследования показали значительную степень влияния компьютерных игр на развитие агрессивности у подростков. Возможность практического использования материалов моего исследования состоит в том, чтобы учитывать полученные результаты в психологическом консультировании подростков.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5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7" y="342434"/>
            <a:ext cx="10893972" cy="651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163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13-16 лет, увлекающиеся компьютерными играми и часто проводящие время за ними обладают более высоким уровнем агрессивности по сравнению с подростками, не увлекающимися компьютерными играми.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 моей исследовательской работы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доказать и проанализировать влияние компьютерных игр на развитие агрессивности подростков.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В соответствии с целью мною были поставлены и реализованы следующие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 психологическую зависимость подростков от компьютерных игр;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составить классификацию компьютерных игр;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1630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доказать достаточно высокий уровень влияния компьютерных игр на развитие агрессивности подростков.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3831" y="554514"/>
            <a:ext cx="764452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Компьютерная зависимость и ее последствия.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64" y="1292771"/>
            <a:ext cx="6768662" cy="5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9124" y="428390"/>
            <a:ext cx="6466194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1630"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компьютерных игр.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nimafirst.com.ua/images/art_img/classification_of_gam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958984"/>
            <a:ext cx="10436772" cy="564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1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4965" y="286500"/>
            <a:ext cx="641432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жанры компьютерных игр: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841" y="1308291"/>
            <a:ext cx="11619187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Шутеры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Бродилки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Стрелялки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(игроки должны уничтожить противника с помощью холодного и огнестрельного оружия. Достигая определенных результатов, игрок переходит на следующий уровень. Среди жанров компьютерных игр - этот зачастую играется от первого лица. Хотя не редок и вариант игры от третьего лица. Убивают обычно монстров, мутантов, исчадий ада и т.д. Оружие обычно как реальное, так и фантастическое или магическое. Можно менять оружие. Зачастую достижение нового более мощного оружия является одной из главных целей игры).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Файтинги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(сюжет игры слагается исключительно из поединков двух и более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файтеров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применением оружия, магии и рукопашного боя).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21" y="122839"/>
            <a:ext cx="11792607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Аркада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(игры, как правило, с примитивным сюжетом, в которых игроку приходится действовать инстинктивно и быстро. Сюжет обычно и не меняется в течение игры. В аркадах действует динамичная система бонусов, быстро начисляются очки, статус игрока динамично меняется. Аркадными являются игры, устанавливаемые на игровые автоматы и большинство приставок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Симуляторы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(игра как можно более реалистично имитирует поведение и управление сложной технической системой: машиной, роботом, космическим кораблем, биржей, фермой. Аркадные игры развлекают игрока при помощи фантастического, симуляторов — полнотой и реалистичностью моделирования объекта (машины, робота, космического корабля, биржи, фермы и т. 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.)).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 игра, где существует конкретная цель, достигаемая с помощью планирования и выработки определенной стратегии. Игрок - обычно полководец, герой, бог - управляет армией, народом, подразделением, предприятием или миром. Различают пошаговые стратегии, где игроки поочерёдно делают ходы, и ограничены во времени, и стратегии реального времени, в которых игроки действуют одновременно).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56" y="255326"/>
            <a:ext cx="11776841" cy="622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(это игра-рассказ, в которой персонаж продвигается по сюжету и взаимодействует с игровым миром с помощью подсказок, предметов и символов, которые игрок получает при общении с другими персонажами и решении логических задач).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Ролевые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 персонажей и их врагов присутствует некоторое количество умений, характеристик и навыков, которые определяют их силу, способности и поведение. Игроки говорят и действуют в рамках эстетики заданного образа и сюжетной линии. Как правило, игровой мир ролевых игр очень детализирован. Главная характеристика персонажей и их врагов, это уровень их силы, который определяется навыками и предметами экипировки. Эти параметры надо совершенствовать путём убийства других персонажей и победой в сражениях. Такая игра - это своеобразный онлайн кинотеатр, в котором игрок является одним из актеров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Тактические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RPG (жанр ролевых игр, который является смесью с пошаговой стратегией. Игрок управляет небольшой группой воинов, хотя в некоторых тактических RPG их число может доходить до нескольких десятков. Первые тактические RPG появились на консолях в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Японии)</a:t>
            </a: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Головоломки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логические, </a:t>
            </a:r>
            <a:r>
              <a:rPr lang="ru-RU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некомпьютерной головоломке роль арбитра, следящего за соблюдением правил, играет или сам игрок (пасьянс), или некоторое механическое устройство (кубик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Рубика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755</Words>
  <Application>Microsoft Office PowerPoint</Application>
  <PresentationFormat>Широкоэкранный</PresentationFormat>
  <Paragraphs>162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Тема Office</vt:lpstr>
      <vt:lpstr>Влияние компьютерных игр на развитие агрессивности подростков.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2018-11-08T08:52:16Z</dcterms:created>
  <dcterms:modified xsi:type="dcterms:W3CDTF">2018-12-18T11:50:31Z</dcterms:modified>
</cp:coreProperties>
</file>