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1"/>
  </p:notesMasterIdLst>
  <p:sldIdLst>
    <p:sldId id="271" r:id="rId4"/>
    <p:sldId id="272" r:id="rId5"/>
    <p:sldId id="256" r:id="rId6"/>
    <p:sldId id="257" r:id="rId7"/>
    <p:sldId id="260" r:id="rId8"/>
    <p:sldId id="261" r:id="rId9"/>
    <p:sldId id="262" r:id="rId10"/>
    <p:sldId id="263" r:id="rId11"/>
    <p:sldId id="274" r:id="rId12"/>
    <p:sldId id="264" r:id="rId13"/>
    <p:sldId id="265" r:id="rId14"/>
    <p:sldId id="279" r:id="rId15"/>
    <p:sldId id="270" r:id="rId16"/>
    <p:sldId id="268" r:id="rId17"/>
    <p:sldId id="276" r:id="rId18"/>
    <p:sldId id="277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E0B4B-6D73-4FBB-9323-EBFC6CA432CE}" type="datetimeFigureOut">
              <a:rPr lang="ru-RU" smtClean="0"/>
              <a:t>28.09.2019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A207A-0193-46BD-8D5B-40D69A1113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по геометрии в 8 классе по теме «Трапеция»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A207A-0193-46BD-8D5B-40D69A11136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9780A-AC80-4D27-ADA3-A7692C59BC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6CC43-6736-472A-AA79-705F607547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BD360-E027-49FE-83E6-AFAA5A50C7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A7B82-28F1-4F9C-87CD-0D938ACBFE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C3D9B-4D7F-4119-970C-A9021710C8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98B3B-5F2E-4252-A043-E8F1152B6A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108E5-24D3-45C5-A954-95B9F9FB94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E897C-5696-44A3-90D8-321FC17FBC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D91BA-8413-4513-894F-A3A9A36FA6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BFF1C-15EF-4B96-8B3C-E60EEF0FC4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BAB3-8FD3-474D-8263-C807B4ED88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77804-8E77-4920-8EEB-E7BC830E85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7F58F-AF27-42AA-9CD9-D80E663FFE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7C5E-AE44-4F1C-97B7-0A81947114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CBBB1-644B-4BA5-AC5C-5219D5987F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DEAC-6FBD-4C9A-91F7-24A591B2BE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F189C-4A09-41A0-87FB-FABAED9551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4C095-DB29-441C-9A46-EC0E95591D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F47F0-7C12-43CB-88BB-38CC71386E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F979-3C9E-4C8C-9D70-AAA3ABCAA5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1CFEC-577A-440D-BBA7-9509562FAA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2025-9D95-4D39-86FA-BF1F79A945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fld id="{4662D61C-5534-43A5-B676-4470929C4F84}" type="datetimeFigureOut">
              <a:rPr lang="ru-RU" smtClean="0"/>
              <a:pPr/>
              <a:t>28.09.2019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E4697B70-3BD9-4060-8457-874E708AD9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A01B41-D013-421E-B9AB-52A8ACEFCB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C3AA89-C696-4880-AAFC-148E62FB8C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57232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Урок по геометрии 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классе по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теме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«Трапеция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Подготовила учитель математики МБОУ </a:t>
            </a:r>
            <a:r>
              <a:rPr lang="ru-RU" b="1" dirty="0" err="1" smtClean="0"/>
              <a:t>Жирятинская</a:t>
            </a:r>
            <a:r>
              <a:rPr lang="ru-RU" b="1" dirty="0" smtClean="0"/>
              <a:t> СОШ </a:t>
            </a:r>
            <a:r>
              <a:rPr lang="ru-RU" b="1" dirty="0" err="1" smtClean="0"/>
              <a:t>им.А.Ф.Возликова</a:t>
            </a:r>
            <a:r>
              <a:rPr lang="ru-RU" b="1" dirty="0" smtClean="0"/>
              <a:t> Козлова Г.П.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55650" y="549275"/>
            <a:ext cx="7993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FF"/>
                </a:solidFill>
              </a:rPr>
              <a:t>Свойства равнобедренной  трапеции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80645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800" b="1" dirty="0"/>
              <a:t>В равнобедренной трапеции углы при   каждом основании равны.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800" b="1" dirty="0"/>
              <a:t>В равнобедренной трапеции диагонали равны.</a:t>
            </a:r>
            <a:endParaRPr lang="ru-RU" sz="3200" b="1" dirty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50825" y="3284538"/>
            <a:ext cx="8604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FF"/>
                </a:solidFill>
              </a:rPr>
              <a:t>Признаки равнобедренной  трапеции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84213" y="3933825"/>
            <a:ext cx="80645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800" b="1" dirty="0"/>
              <a:t>Если  углы при основании трапеции равны, то она равнобедренная.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800" b="1" dirty="0"/>
              <a:t>Если  диагонали трапеции равны, то она  равнобедренная</a:t>
            </a:r>
            <a:r>
              <a:rPr lang="ru-RU" sz="32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55650" y="1066800"/>
            <a:ext cx="7488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FF"/>
                </a:solidFill>
              </a:rPr>
              <a:t>Свойство средней линии трапеции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1828800" y="3124200"/>
            <a:ext cx="487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27088" y="1700213"/>
            <a:ext cx="7489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Средняя линия трапеции параллельна основаниям и равна их полусумме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3850" y="3068638"/>
            <a:ext cx="5545138" cy="2895600"/>
            <a:chOff x="158" y="2115"/>
            <a:chExt cx="3493" cy="1824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95" y="2341"/>
              <a:ext cx="2949" cy="1224"/>
              <a:chOff x="624" y="2640"/>
              <a:chExt cx="2064" cy="768"/>
            </a:xfrm>
          </p:grpSpPr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624" y="2640"/>
                <a:ext cx="2064" cy="768"/>
                <a:chOff x="624" y="2640"/>
                <a:chExt cx="2064" cy="768"/>
              </a:xfrm>
            </p:grpSpPr>
            <p:sp>
              <p:nvSpPr>
                <p:cNvPr id="10256" name="Line 12"/>
                <p:cNvSpPr>
                  <a:spLocks noChangeShapeType="1"/>
                </p:cNvSpPr>
                <p:nvPr/>
              </p:nvSpPr>
              <p:spPr bwMode="auto">
                <a:xfrm>
                  <a:off x="1008" y="2640"/>
                  <a:ext cx="1056" cy="0"/>
                </a:xfrm>
                <a:prstGeom prst="line">
                  <a:avLst/>
                </a:prstGeom>
                <a:noFill/>
                <a:ln w="57150">
                  <a:solidFill>
                    <a:srgbClr val="F02F08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257" name="Line 13"/>
                <p:cNvSpPr>
                  <a:spLocks noChangeShapeType="1"/>
                </p:cNvSpPr>
                <p:nvPr/>
              </p:nvSpPr>
              <p:spPr bwMode="auto">
                <a:xfrm>
                  <a:off x="624" y="3408"/>
                  <a:ext cx="2064" cy="0"/>
                </a:xfrm>
                <a:prstGeom prst="line">
                  <a:avLst/>
                </a:prstGeom>
                <a:noFill/>
                <a:ln w="57150">
                  <a:solidFill>
                    <a:srgbClr val="F02F08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258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624" y="2640"/>
                  <a:ext cx="384" cy="768"/>
                </a:xfrm>
                <a:prstGeom prst="line">
                  <a:avLst/>
                </a:prstGeom>
                <a:noFill/>
                <a:ln w="57150">
                  <a:solidFill>
                    <a:srgbClr val="F02F08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0259" name="Line 15"/>
                <p:cNvSpPr>
                  <a:spLocks noChangeShapeType="1"/>
                </p:cNvSpPr>
                <p:nvPr/>
              </p:nvSpPr>
              <p:spPr bwMode="auto">
                <a:xfrm>
                  <a:off x="2064" y="2640"/>
                  <a:ext cx="624" cy="768"/>
                </a:xfrm>
                <a:prstGeom prst="line">
                  <a:avLst/>
                </a:prstGeom>
                <a:noFill/>
                <a:ln w="57150">
                  <a:solidFill>
                    <a:srgbClr val="F02F08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10255" name="Line 16"/>
              <p:cNvSpPr>
                <a:spLocks noChangeShapeType="1"/>
              </p:cNvSpPr>
              <p:nvPr/>
            </p:nvSpPr>
            <p:spPr bwMode="auto">
              <a:xfrm>
                <a:off x="816" y="3024"/>
                <a:ext cx="1584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10248" name="Text Box 17"/>
            <p:cNvSpPr txBox="1">
              <a:spLocks noChangeArrowheads="1"/>
            </p:cNvSpPr>
            <p:nvPr/>
          </p:nvSpPr>
          <p:spPr bwMode="auto">
            <a:xfrm>
              <a:off x="158" y="3612"/>
              <a:ext cx="27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</a:rPr>
                <a:t>A</a:t>
              </a:r>
              <a:endParaRPr lang="ru-RU" sz="2800" b="1">
                <a:solidFill>
                  <a:srgbClr val="0000FF"/>
                </a:solidFill>
              </a:endParaRPr>
            </a:p>
          </p:txBody>
        </p:sp>
        <p:sp>
          <p:nvSpPr>
            <p:cNvPr id="10249" name="Text Box 18"/>
            <p:cNvSpPr txBox="1">
              <a:spLocks noChangeArrowheads="1"/>
            </p:cNvSpPr>
            <p:nvPr/>
          </p:nvSpPr>
          <p:spPr bwMode="auto">
            <a:xfrm>
              <a:off x="476" y="2115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</a:rPr>
                <a:t>B</a:t>
              </a:r>
              <a:endParaRPr lang="ru-RU" sz="2800" b="1">
                <a:solidFill>
                  <a:srgbClr val="0000FF"/>
                </a:solidFill>
              </a:endParaRPr>
            </a:p>
          </p:txBody>
        </p:sp>
        <p:sp>
          <p:nvSpPr>
            <p:cNvPr id="10250" name="Text Box 19"/>
            <p:cNvSpPr txBox="1">
              <a:spLocks noChangeArrowheads="1"/>
            </p:cNvSpPr>
            <p:nvPr/>
          </p:nvSpPr>
          <p:spPr bwMode="auto">
            <a:xfrm>
              <a:off x="2426" y="2115"/>
              <a:ext cx="6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</a:rPr>
                <a:t>C</a:t>
              </a:r>
              <a:endParaRPr lang="ru-RU" sz="2800" b="1">
                <a:solidFill>
                  <a:srgbClr val="0000FF"/>
                </a:solidFill>
              </a:endParaRPr>
            </a:p>
          </p:txBody>
        </p:sp>
        <p:sp>
          <p:nvSpPr>
            <p:cNvPr id="10251" name="Text Box 20"/>
            <p:cNvSpPr txBox="1">
              <a:spLocks noChangeArrowheads="1"/>
            </p:cNvSpPr>
            <p:nvPr/>
          </p:nvSpPr>
          <p:spPr bwMode="auto">
            <a:xfrm>
              <a:off x="3288" y="3566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</a:rPr>
                <a:t>D</a:t>
              </a:r>
              <a:endParaRPr lang="ru-RU" sz="2800" b="1">
                <a:solidFill>
                  <a:srgbClr val="0000FF"/>
                </a:solidFill>
              </a:endParaRPr>
            </a:p>
          </p:txBody>
        </p:sp>
        <p:sp>
          <p:nvSpPr>
            <p:cNvPr id="10252" name="Text Box 21"/>
            <p:cNvSpPr txBox="1">
              <a:spLocks noChangeArrowheads="1"/>
            </p:cNvSpPr>
            <p:nvPr/>
          </p:nvSpPr>
          <p:spPr bwMode="auto">
            <a:xfrm>
              <a:off x="204" y="2717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02F08"/>
                  </a:solidFill>
                </a:rPr>
                <a:t>M</a:t>
              </a:r>
              <a:endParaRPr lang="ru-RU" sz="2800" b="1">
                <a:solidFill>
                  <a:srgbClr val="F02F08"/>
                </a:solidFill>
              </a:endParaRPr>
            </a:p>
          </p:txBody>
        </p:sp>
        <p:sp>
          <p:nvSpPr>
            <p:cNvPr id="10253" name="Text Box 22"/>
            <p:cNvSpPr txBox="1">
              <a:spLocks noChangeArrowheads="1"/>
            </p:cNvSpPr>
            <p:nvPr/>
          </p:nvSpPr>
          <p:spPr bwMode="auto">
            <a:xfrm>
              <a:off x="2925" y="2704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02F08"/>
                  </a:solidFill>
                </a:rPr>
                <a:t>N</a:t>
              </a:r>
              <a:endParaRPr lang="ru-RU" sz="2800" b="1">
                <a:solidFill>
                  <a:srgbClr val="F02F08"/>
                </a:solidFill>
              </a:endParaRPr>
            </a:p>
          </p:txBody>
        </p:sp>
      </p:grp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5292725" y="3357563"/>
            <a:ext cx="37750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MN </a:t>
            </a: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║ </a:t>
            </a:r>
            <a:r>
              <a:rPr lang="ru-RU" sz="3200" b="1">
                <a:solidFill>
                  <a:srgbClr val="0000FF"/>
                </a:solidFill>
              </a:rPr>
              <a:t>ВС ║  А</a:t>
            </a:r>
            <a:r>
              <a:rPr lang="en-US" sz="3200" b="1">
                <a:solidFill>
                  <a:srgbClr val="0000FF"/>
                </a:solidFill>
              </a:rPr>
              <a:t>D</a:t>
            </a:r>
            <a:r>
              <a:rPr lang="ru-RU"/>
              <a:t> </a:t>
            </a:r>
            <a:endParaRPr lang="en-US"/>
          </a:p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MN = ( BC + AD) / 2</a:t>
            </a:r>
            <a:endParaRPr lang="ru-RU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95288" y="836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ru-RU" sz="2400" b="1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endParaRPr lang="ru-RU" sz="2400" b="1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20700" y="404813"/>
            <a:ext cx="82994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rgbClr val="CC00CC"/>
                </a:solidFill>
                <a:latin typeface="Verdana" pitchFamily="34" charset="0"/>
              </a:rPr>
              <a:t>Являются ли четырёхугольники трапециями?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807075" y="1604963"/>
            <a:ext cx="15128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7319963" y="1604963"/>
            <a:ext cx="1008062" cy="12239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 flipH="1">
            <a:off x="5446713" y="1604963"/>
            <a:ext cx="360362" cy="12239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446713" y="2828925"/>
            <a:ext cx="28813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735638" y="160496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  <a:latin typeface="Verdana" pitchFamily="34" charset="0"/>
              </a:rPr>
              <a:t>100</a:t>
            </a:r>
            <a:r>
              <a:rPr lang="en-US" sz="2000" b="1">
                <a:solidFill>
                  <a:srgbClr val="CC00CC"/>
                </a:solidFill>
                <a:latin typeface="Verdana" pitchFamily="34" charset="0"/>
                <a:cs typeface="Arial" charset="0"/>
              </a:rPr>
              <a:t>° 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5519738" y="24685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  <a:latin typeface="Verdana" pitchFamily="34" charset="0"/>
              </a:rPr>
              <a:t>80</a:t>
            </a:r>
            <a:r>
              <a:rPr lang="en-US" sz="2000" b="1">
                <a:solidFill>
                  <a:srgbClr val="CC00CC"/>
                </a:solidFill>
                <a:latin typeface="Verdana" pitchFamily="34" charset="0"/>
                <a:cs typeface="Arial" charset="0"/>
              </a:rPr>
              <a:t>°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5054600" y="2613025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E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8255000" y="26844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K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7259638" y="1219200"/>
            <a:ext cx="44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N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07025" y="1219200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M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V="1">
            <a:off x="1328738" y="1341438"/>
            <a:ext cx="795337" cy="8175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2124075" y="1341438"/>
            <a:ext cx="979488" cy="8175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3103563" y="2159000"/>
            <a:ext cx="517525" cy="1657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1328738" y="2159000"/>
            <a:ext cx="2292350" cy="16557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1851025" y="1557338"/>
            <a:ext cx="96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  <a:latin typeface="Verdana" pitchFamily="34" charset="0"/>
              </a:rPr>
              <a:t>90</a:t>
            </a:r>
            <a:r>
              <a:rPr lang="en-US" sz="2000" b="1">
                <a:solidFill>
                  <a:srgbClr val="CC00CC"/>
                </a:solidFill>
                <a:latin typeface="Verdana" pitchFamily="34" charset="0"/>
                <a:cs typeface="Arial" charset="0"/>
              </a:rPr>
              <a:t>°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1406525" y="1952625"/>
            <a:ext cx="118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  <a:latin typeface="Verdana" pitchFamily="34" charset="0"/>
              </a:rPr>
              <a:t>90</a:t>
            </a:r>
            <a:r>
              <a:rPr lang="en-US" sz="2000" b="1">
                <a:solidFill>
                  <a:srgbClr val="CC00CC"/>
                </a:solidFill>
                <a:latin typeface="Verdana" pitchFamily="34" charset="0"/>
                <a:cs typeface="Arial" charset="0"/>
              </a:rPr>
              <a:t>°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3103563" y="19415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  <a:latin typeface="Verdana" pitchFamily="34" charset="0"/>
              </a:rPr>
              <a:t>С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1979613" y="1052513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  <a:latin typeface="Verdana" pitchFamily="34" charset="0"/>
              </a:rPr>
              <a:t>В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971550" y="194151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  <a:latin typeface="Verdana" pitchFamily="34" charset="0"/>
              </a:rPr>
              <a:t>А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3548063" y="3644900"/>
            <a:ext cx="43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D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1187450" y="4535488"/>
            <a:ext cx="215900" cy="1152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1403350" y="5688013"/>
            <a:ext cx="2592388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1187450" y="4535488"/>
            <a:ext cx="1800225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4" name="Line 32"/>
          <p:cNvSpPr>
            <a:spLocks noChangeShapeType="1"/>
          </p:cNvSpPr>
          <p:nvPr/>
        </p:nvSpPr>
        <p:spPr bwMode="auto">
          <a:xfrm>
            <a:off x="2987675" y="4751388"/>
            <a:ext cx="1008063" cy="1152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5" name="Line 33"/>
          <p:cNvSpPr>
            <a:spLocks noChangeShapeType="1"/>
          </p:cNvSpPr>
          <p:nvPr/>
        </p:nvSpPr>
        <p:spPr bwMode="auto">
          <a:xfrm flipV="1">
            <a:off x="1403350" y="4751388"/>
            <a:ext cx="1584325" cy="936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2124075" y="4679950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  <a:latin typeface="Verdana" pitchFamily="34" charset="0"/>
              </a:rPr>
              <a:t>60</a:t>
            </a:r>
            <a:r>
              <a:rPr lang="en-US" sz="2000" b="1">
                <a:solidFill>
                  <a:srgbClr val="CC00CC"/>
                </a:solidFill>
                <a:latin typeface="Verdana" pitchFamily="34" charset="0"/>
                <a:cs typeface="Arial" charset="0"/>
              </a:rPr>
              <a:t>°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1692275" y="539908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  <a:latin typeface="Verdana" pitchFamily="34" charset="0"/>
              </a:rPr>
              <a:t>60</a:t>
            </a:r>
            <a:r>
              <a:rPr lang="en-US" sz="2000" b="1">
                <a:solidFill>
                  <a:srgbClr val="CC00CC"/>
                </a:solidFill>
                <a:latin typeface="Verdana" pitchFamily="34" charset="0"/>
                <a:cs typeface="Arial" charset="0"/>
              </a:rPr>
              <a:t>°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879475" y="41497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C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2927350" y="436721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E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1055688" y="5472113"/>
            <a:ext cx="38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F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3935413" y="5759450"/>
            <a:ext cx="43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D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32" name="Line 40"/>
          <p:cNvSpPr>
            <a:spLocks noChangeShapeType="1"/>
          </p:cNvSpPr>
          <p:nvPr/>
        </p:nvSpPr>
        <p:spPr bwMode="auto">
          <a:xfrm>
            <a:off x="6227763" y="4292600"/>
            <a:ext cx="2017712" cy="360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 flipH="1">
            <a:off x="5148263" y="4292600"/>
            <a:ext cx="1081087" cy="1223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34" name="Line 42"/>
          <p:cNvSpPr>
            <a:spLocks noChangeShapeType="1"/>
          </p:cNvSpPr>
          <p:nvPr/>
        </p:nvSpPr>
        <p:spPr bwMode="auto">
          <a:xfrm>
            <a:off x="5148263" y="5516563"/>
            <a:ext cx="2592387" cy="576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35" name="Line 43"/>
          <p:cNvSpPr>
            <a:spLocks noChangeShapeType="1"/>
          </p:cNvSpPr>
          <p:nvPr/>
        </p:nvSpPr>
        <p:spPr bwMode="auto">
          <a:xfrm flipH="1">
            <a:off x="7740650" y="4652963"/>
            <a:ext cx="504825" cy="14398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6011863" y="432752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  <a:latin typeface="Verdana" pitchFamily="34" charset="0"/>
              </a:rPr>
              <a:t>130</a:t>
            </a:r>
            <a:r>
              <a:rPr lang="en-US" sz="2000" b="1">
                <a:solidFill>
                  <a:srgbClr val="CC00CC"/>
                </a:solidFill>
                <a:latin typeface="Verdana" pitchFamily="34" charset="0"/>
                <a:cs typeface="Arial" charset="0"/>
              </a:rPr>
              <a:t>°</a:t>
            </a:r>
          </a:p>
        </p:txBody>
      </p:sp>
      <p:sp>
        <p:nvSpPr>
          <p:cNvPr id="59437" name="Text Box 45"/>
          <p:cNvSpPr txBox="1">
            <a:spLocks noChangeArrowheads="1"/>
          </p:cNvSpPr>
          <p:nvPr/>
        </p:nvSpPr>
        <p:spPr bwMode="auto">
          <a:xfrm>
            <a:off x="7596188" y="45815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  <a:latin typeface="Verdana" pitchFamily="34" charset="0"/>
              </a:rPr>
              <a:t>82</a:t>
            </a:r>
            <a:r>
              <a:rPr lang="en-US" sz="2000" b="1">
                <a:solidFill>
                  <a:srgbClr val="CC00CC"/>
                </a:solidFill>
                <a:latin typeface="Verdana" pitchFamily="34" charset="0"/>
                <a:cs typeface="Arial" charset="0"/>
              </a:rPr>
              <a:t>°</a:t>
            </a:r>
          </a:p>
        </p:txBody>
      </p:sp>
      <p:sp>
        <p:nvSpPr>
          <p:cNvPr id="59438" name="Text Box 46"/>
          <p:cNvSpPr txBox="1">
            <a:spLocks noChangeArrowheads="1"/>
          </p:cNvSpPr>
          <p:nvPr/>
        </p:nvSpPr>
        <p:spPr bwMode="auto">
          <a:xfrm>
            <a:off x="7235825" y="5373688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CC"/>
                </a:solidFill>
                <a:latin typeface="Verdana" pitchFamily="34" charset="0"/>
              </a:rPr>
              <a:t>   98</a:t>
            </a:r>
            <a:r>
              <a:rPr lang="en-US" sz="2000" b="1">
                <a:solidFill>
                  <a:srgbClr val="CC00CC"/>
                </a:solidFill>
                <a:latin typeface="Verdana" pitchFamily="34" charset="0"/>
                <a:cs typeface="Arial" charset="0"/>
              </a:rPr>
              <a:t>°</a:t>
            </a:r>
          </a:p>
        </p:txBody>
      </p:sp>
      <p:sp>
        <p:nvSpPr>
          <p:cNvPr id="59439" name="Text Box 47"/>
          <p:cNvSpPr txBox="1">
            <a:spLocks noChangeArrowheads="1"/>
          </p:cNvSpPr>
          <p:nvPr/>
        </p:nvSpPr>
        <p:spPr bwMode="auto">
          <a:xfrm>
            <a:off x="4811713" y="5373688"/>
            <a:ext cx="407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P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40" name="Text Box 48"/>
          <p:cNvSpPr txBox="1">
            <a:spLocks noChangeArrowheads="1"/>
          </p:cNvSpPr>
          <p:nvPr/>
        </p:nvSpPr>
        <p:spPr bwMode="auto">
          <a:xfrm>
            <a:off x="7812088" y="6021388"/>
            <a:ext cx="43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H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41" name="Text Box 49"/>
          <p:cNvSpPr txBox="1">
            <a:spLocks noChangeArrowheads="1"/>
          </p:cNvSpPr>
          <p:nvPr/>
        </p:nvSpPr>
        <p:spPr bwMode="auto">
          <a:xfrm>
            <a:off x="8183563" y="4365625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R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42" name="Text Box 50"/>
          <p:cNvSpPr txBox="1">
            <a:spLocks noChangeArrowheads="1"/>
          </p:cNvSpPr>
          <p:nvPr/>
        </p:nvSpPr>
        <p:spPr bwMode="auto">
          <a:xfrm>
            <a:off x="5951538" y="3835400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Verdana" pitchFamily="34" charset="0"/>
              </a:rPr>
              <a:t>K</a:t>
            </a:r>
            <a:endParaRPr lang="ru-RU" sz="2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9443" name="Text Box 51"/>
          <p:cNvSpPr txBox="1">
            <a:spLocks noChangeArrowheads="1"/>
          </p:cNvSpPr>
          <p:nvPr/>
        </p:nvSpPr>
        <p:spPr bwMode="auto">
          <a:xfrm>
            <a:off x="808038" y="993775"/>
            <a:ext cx="44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1.</a:t>
            </a:r>
          </a:p>
        </p:txBody>
      </p:sp>
      <p:sp>
        <p:nvSpPr>
          <p:cNvPr id="59444" name="Text Box 52"/>
          <p:cNvSpPr txBox="1">
            <a:spLocks noChangeArrowheads="1"/>
          </p:cNvSpPr>
          <p:nvPr/>
        </p:nvSpPr>
        <p:spPr bwMode="auto">
          <a:xfrm>
            <a:off x="4859338" y="1039813"/>
            <a:ext cx="44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2.</a:t>
            </a:r>
          </a:p>
        </p:txBody>
      </p:sp>
      <p:sp>
        <p:nvSpPr>
          <p:cNvPr id="59445" name="Text Box 53"/>
          <p:cNvSpPr txBox="1">
            <a:spLocks noChangeArrowheads="1"/>
          </p:cNvSpPr>
          <p:nvPr/>
        </p:nvSpPr>
        <p:spPr bwMode="auto">
          <a:xfrm>
            <a:off x="663575" y="3802063"/>
            <a:ext cx="44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3.</a:t>
            </a:r>
          </a:p>
        </p:txBody>
      </p:sp>
      <p:sp>
        <p:nvSpPr>
          <p:cNvPr id="59446" name="Text Box 54"/>
          <p:cNvSpPr txBox="1">
            <a:spLocks noChangeArrowheads="1"/>
          </p:cNvSpPr>
          <p:nvPr/>
        </p:nvSpPr>
        <p:spPr bwMode="auto">
          <a:xfrm>
            <a:off x="5056188" y="3729038"/>
            <a:ext cx="442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480864" y="1430927"/>
            <a:ext cx="8580004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 3"/>
              <a:buNone/>
            </a:pPr>
            <a:r>
              <a:rPr lang="ru-RU" sz="3200" b="1" dirty="0" smtClean="0"/>
              <a:t>Один из углов равнобедренной трапеции равен 112˚. Найдите остальные углы трапеции.</a:t>
            </a:r>
            <a:endParaRPr lang="ru-RU" sz="3200" b="1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Задача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6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ÐÐÐÐÐÐ¢ÐÐÐ¬ÐÐÐ¯ ÐÐÐÐÐ§Ð   Ð¡Ð»Ð¾Ð¶Ð¸ÑÑ ÑÑÐ°Ð¿ÐµÑÐ¸Ñ Ð¸Ð·: Ð°) ÑÐµÑÑÑÑÑ Ð¿ÑÑÐ¼Ð¾ÑÐ³Ð¾Ð»ÑÐ½ÑÑ ÑÑÐµÑÐ³Ð¾Ð»ÑÐ½Ð¸ÐºÐ¾Ð²;  Ð±) Ð¸Ð· ÑÑÑÑ Ð¿ÑÑÐ¼Ð¾ÑÐ³Ð¾Ð»ÑÐ½ÑÑ ÑÑÐµÑÐ³Ð¾Ð»ÑÐ½Ð¸ÐºÐ¾Ð²;  Ð²) Ð¸Ð· Ð´Ð²ÑÑ Ð¿ÑÑÐ¼Ð¾ÑÐ³Ð¾Ð»ÑÐ½ÑÑ ÑÑÐµÑÐ³Ð¾Ð»ÑÐ½Ð¸ÐºÐ¾Ð²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Вопросы для повторения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 2" pitchFamily="18" charset="2"/>
              <a:buNone/>
            </a:pPr>
            <a:r>
              <a:rPr lang="ru-RU" dirty="0" smtClean="0"/>
              <a:t>1. Какой четырехугольник называется трапецией?</a:t>
            </a:r>
          </a:p>
          <a:p>
            <a:pPr marL="650875" indent="-514350">
              <a:buFont typeface="Wingdings 2" pitchFamily="18" charset="2"/>
              <a:buNone/>
            </a:pPr>
            <a:r>
              <a:rPr lang="ru-RU" dirty="0" smtClean="0"/>
              <a:t>Как называются стороны трапеции?</a:t>
            </a:r>
          </a:p>
          <a:p>
            <a:pPr marL="650875" indent="-514350">
              <a:buFont typeface="Wingdings 2" pitchFamily="18" charset="2"/>
              <a:buNone/>
            </a:pPr>
            <a:r>
              <a:rPr lang="ru-RU" dirty="0" smtClean="0"/>
              <a:t>2. Какие существуют виды трапеций?</a:t>
            </a:r>
          </a:p>
          <a:p>
            <a:pPr marL="650875" indent="-514350">
              <a:buFont typeface="Wingdings 2" pitchFamily="18" charset="2"/>
              <a:buNone/>
            </a:pPr>
            <a:r>
              <a:rPr lang="ru-RU" dirty="0" smtClean="0"/>
              <a:t>3. Какими свойствами обладает равнобедренная трапеция?</a:t>
            </a:r>
          </a:p>
          <a:p>
            <a:pPr marL="650875" indent="-514350">
              <a:buFont typeface="Wingdings 2" pitchFamily="18" charset="2"/>
              <a:buAutoNum type="arabicPeriod" startAt="2"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Домашнее задание: п45 № 397,390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Спасибо за урок</a:t>
            </a:r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Цели: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50875" indent="-514350">
              <a:buFont typeface="Wingdings 2" pitchFamily="18" charset="2"/>
              <a:buNone/>
            </a:pPr>
            <a:r>
              <a:rPr lang="ru-RU" dirty="0" smtClean="0"/>
              <a:t>1. Ввести понятие трапеции и ее элементов .</a:t>
            </a:r>
          </a:p>
          <a:p>
            <a:pPr marL="650875" indent="-514350">
              <a:buFont typeface="Wingdings 2" pitchFamily="18" charset="2"/>
              <a:buNone/>
            </a:pPr>
            <a:r>
              <a:rPr lang="ru-RU" dirty="0" smtClean="0"/>
              <a:t>2. Рассмотреть виды трапеции и ее свойства</a:t>
            </a:r>
          </a:p>
          <a:p>
            <a:pPr marL="650875" indent="-514350">
              <a:buFont typeface="Wingdings 2" pitchFamily="18" charset="2"/>
              <a:buNone/>
            </a:pPr>
            <a:r>
              <a:rPr lang="ru-RU" dirty="0" smtClean="0"/>
              <a:t>3. Научить применять полученные знания при решении задач.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2 четверть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7"/>
            <a:ext cx="7215238" cy="292895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3429000"/>
            <a:ext cx="850112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Любой многоугольник разделяет плоскость на две части, одна из которых называется 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Четырехугольник, у которого противоположные стороны попарно параллельны.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Отрезок, соединяющий любые две не соседние вершины многоугольника.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Сумма длин всех сторон многоугольника.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Две вершины многоугольника, принадлежащие одной стороне, называются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конце урока каждый ученик ждет хорошую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Две несмежные стороны четырехугольника называются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Любой многоугольник разделяет плоскость на две части, одна из которых внутренняя, а другая…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4" y="642918"/>
            <a:ext cx="463933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Трапеция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215992"/>
            <a:ext cx="85725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</a:rPr>
              <a:t>Трапеция 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</a:rPr>
              <a:t> (от греч.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</a:rPr>
              <a:t>trapezion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</a:rPr>
              <a:t>,  столик).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Трапеция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четырёхугольник, у которого две стороны параллельны, а две другие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непараллельные. Отрезок, соединяющий середины боковых сторон, называется средней линией трапеции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50825" y="4797425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u="sng"/>
              <a:t>Определение: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5373688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Четырехугольник, у которого только две стороны параллельны, называется</a:t>
            </a:r>
            <a:r>
              <a:rPr lang="ru-RU" sz="3200" b="1">
                <a:solidFill>
                  <a:schemeClr val="hlink"/>
                </a:solidFill>
              </a:rPr>
              <a:t> </a:t>
            </a:r>
            <a:r>
              <a:rPr lang="ru-RU" sz="3200" b="1">
                <a:solidFill>
                  <a:srgbClr val="F02F08"/>
                </a:solidFill>
              </a:rPr>
              <a:t>трапецией.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051050" y="1268413"/>
            <a:ext cx="5235575" cy="2813050"/>
            <a:chOff x="158" y="1842"/>
            <a:chExt cx="3298" cy="1772"/>
          </a:xfrm>
        </p:grpSpPr>
        <p:sp>
          <p:nvSpPr>
            <p:cNvPr id="5131" name="Line 6"/>
            <p:cNvSpPr>
              <a:spLocks noChangeShapeType="1"/>
            </p:cNvSpPr>
            <p:nvPr/>
          </p:nvSpPr>
          <p:spPr bwMode="auto">
            <a:xfrm>
              <a:off x="672" y="2178"/>
              <a:ext cx="1440" cy="0"/>
            </a:xfrm>
            <a:prstGeom prst="line">
              <a:avLst/>
            </a:prstGeom>
            <a:noFill/>
            <a:ln w="57150">
              <a:solidFill>
                <a:srgbClr val="F02F08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2" name="Line 7"/>
            <p:cNvSpPr>
              <a:spLocks noChangeShapeType="1"/>
            </p:cNvSpPr>
            <p:nvPr/>
          </p:nvSpPr>
          <p:spPr bwMode="auto">
            <a:xfrm>
              <a:off x="384" y="3234"/>
              <a:ext cx="2784" cy="0"/>
            </a:xfrm>
            <a:prstGeom prst="line">
              <a:avLst/>
            </a:prstGeom>
            <a:noFill/>
            <a:ln w="57150">
              <a:solidFill>
                <a:srgbClr val="F02F08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3" name="Line 8"/>
            <p:cNvSpPr>
              <a:spLocks noChangeShapeType="1"/>
            </p:cNvSpPr>
            <p:nvPr/>
          </p:nvSpPr>
          <p:spPr bwMode="auto">
            <a:xfrm flipH="1">
              <a:off x="384" y="2178"/>
              <a:ext cx="28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4" name="Line 9"/>
            <p:cNvSpPr>
              <a:spLocks noChangeShapeType="1"/>
            </p:cNvSpPr>
            <p:nvPr/>
          </p:nvSpPr>
          <p:spPr bwMode="auto">
            <a:xfrm>
              <a:off x="2112" y="2178"/>
              <a:ext cx="1056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158" y="3249"/>
              <a:ext cx="5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A</a:t>
              </a:r>
              <a:endParaRPr lang="ru-RU" sz="3200" b="1"/>
            </a:p>
          </p:txBody>
        </p:sp>
        <p:sp>
          <p:nvSpPr>
            <p:cNvPr id="5136" name="Text Box 14"/>
            <p:cNvSpPr txBox="1">
              <a:spLocks noChangeArrowheads="1"/>
            </p:cNvSpPr>
            <p:nvPr/>
          </p:nvSpPr>
          <p:spPr bwMode="auto">
            <a:xfrm>
              <a:off x="480" y="1842"/>
              <a:ext cx="34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B</a:t>
              </a:r>
              <a:endParaRPr lang="ru-RU" sz="3200" b="1"/>
            </a:p>
          </p:txBody>
        </p:sp>
        <p:sp>
          <p:nvSpPr>
            <p:cNvPr id="5137" name="Text Box 16"/>
            <p:cNvSpPr txBox="1">
              <a:spLocks noChangeArrowheads="1"/>
            </p:cNvSpPr>
            <p:nvPr/>
          </p:nvSpPr>
          <p:spPr bwMode="auto">
            <a:xfrm>
              <a:off x="2064" y="1842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C</a:t>
              </a:r>
              <a:endParaRPr lang="ru-RU" sz="3200" b="1"/>
            </a:p>
          </p:txBody>
        </p:sp>
        <p:sp>
          <p:nvSpPr>
            <p:cNvPr id="5138" name="Text Box 19"/>
            <p:cNvSpPr txBox="1">
              <a:spLocks noChangeArrowheads="1"/>
            </p:cNvSpPr>
            <p:nvPr/>
          </p:nvSpPr>
          <p:spPr bwMode="auto">
            <a:xfrm>
              <a:off x="3168" y="3138"/>
              <a:ext cx="2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D</a:t>
              </a:r>
              <a:endParaRPr lang="ru-RU" sz="3200" b="1"/>
            </a:p>
          </p:txBody>
        </p:sp>
      </p:grp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562600" y="34290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011863" y="1628775"/>
            <a:ext cx="28956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ABCD – </a:t>
            </a:r>
            <a:r>
              <a:rPr lang="ru-RU" sz="2800" b="1">
                <a:solidFill>
                  <a:srgbClr val="0000FF"/>
                </a:solidFill>
              </a:rPr>
              <a:t>трапеция</a:t>
            </a:r>
          </a:p>
          <a:p>
            <a:pPr>
              <a:spcBef>
                <a:spcPct val="50000"/>
              </a:spcBef>
            </a:pPr>
            <a:endParaRPr lang="ru-RU" sz="2400" b="1">
              <a:solidFill>
                <a:srgbClr val="0000FF"/>
              </a:solidFill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50825" y="4005263"/>
            <a:ext cx="8066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BC, AD – </a:t>
            </a:r>
            <a:r>
              <a:rPr lang="ru-RU" sz="2800" b="1">
                <a:solidFill>
                  <a:srgbClr val="0000FF"/>
                </a:solidFill>
              </a:rPr>
              <a:t>основания трапеции,  ВС </a:t>
            </a:r>
            <a:r>
              <a:rPr lang="ru-RU" sz="2800" b="1">
                <a:solidFill>
                  <a:srgbClr val="0000FF"/>
                </a:solidFill>
                <a:cs typeface="Times New Roman" pitchFamily="18" charset="0"/>
              </a:rPr>
              <a:t>║  А</a:t>
            </a: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D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140200" y="4508500"/>
            <a:ext cx="475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AB,CD – </a:t>
            </a:r>
            <a:r>
              <a:rPr lang="ru-RU" sz="2800" b="1">
                <a:solidFill>
                  <a:srgbClr val="0000FF"/>
                </a:solidFill>
              </a:rPr>
              <a:t>боковые стороны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3" grpId="0" build="p" autoUpdateAnimBg="0"/>
      <p:bldP spid="2070" grpId="0" autoUpdateAnimBg="0"/>
      <p:bldP spid="2071" grpId="0" autoUpdateAnimBg="0"/>
      <p:bldP spid="2072" grpId="0" autoUpdateAnimBg="0"/>
      <p:bldP spid="207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47813" y="692150"/>
            <a:ext cx="655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00FF"/>
                </a:solidFill>
              </a:rPr>
              <a:t>Равнобедренная  трапеция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11188" y="45085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u="sng"/>
              <a:t>Определение: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95288" y="5157788"/>
            <a:ext cx="806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Трапеция, у которой боковые стороны равны, называется</a:t>
            </a:r>
            <a:r>
              <a:rPr lang="ru-RU" sz="2800">
                <a:solidFill>
                  <a:srgbClr val="F02F08"/>
                </a:solidFill>
              </a:rPr>
              <a:t>  </a:t>
            </a:r>
            <a:r>
              <a:rPr lang="ru-RU" sz="3200" b="1">
                <a:solidFill>
                  <a:srgbClr val="F02F08"/>
                </a:solidFill>
              </a:rPr>
              <a:t>равнобедренной.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23850" y="1557338"/>
            <a:ext cx="5194300" cy="2895600"/>
            <a:chOff x="249" y="2069"/>
            <a:chExt cx="3272" cy="1824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40" y="2296"/>
              <a:ext cx="2990" cy="1196"/>
              <a:chOff x="480" y="2688"/>
              <a:chExt cx="1872" cy="672"/>
            </a:xfrm>
          </p:grpSpPr>
          <p:sp>
            <p:nvSpPr>
              <p:cNvPr id="6158" name="Line 6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12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159" name="Line 7"/>
              <p:cNvSpPr>
                <a:spLocks noChangeShapeType="1"/>
              </p:cNvSpPr>
              <p:nvPr/>
            </p:nvSpPr>
            <p:spPr bwMode="auto">
              <a:xfrm>
                <a:off x="480" y="3360"/>
                <a:ext cx="187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160" name="Line 8"/>
              <p:cNvSpPr>
                <a:spLocks noChangeShapeType="1"/>
              </p:cNvSpPr>
              <p:nvPr/>
            </p:nvSpPr>
            <p:spPr bwMode="auto">
              <a:xfrm flipH="1">
                <a:off x="480" y="2688"/>
                <a:ext cx="288" cy="672"/>
              </a:xfrm>
              <a:prstGeom prst="line">
                <a:avLst/>
              </a:prstGeom>
              <a:noFill/>
              <a:ln w="57150">
                <a:solidFill>
                  <a:srgbClr val="F02F08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6161" name="Line 9"/>
              <p:cNvSpPr>
                <a:spLocks noChangeShapeType="1"/>
              </p:cNvSpPr>
              <p:nvPr/>
            </p:nvSpPr>
            <p:spPr bwMode="auto">
              <a:xfrm>
                <a:off x="2064" y="2688"/>
                <a:ext cx="288" cy="672"/>
              </a:xfrm>
              <a:prstGeom prst="line">
                <a:avLst/>
              </a:prstGeom>
              <a:noFill/>
              <a:ln w="57150">
                <a:solidFill>
                  <a:srgbClr val="F02F08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249" y="3521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A</a:t>
              </a:r>
              <a:endParaRPr lang="ru-RU" sz="2800">
                <a:solidFill>
                  <a:srgbClr val="0000FF"/>
                </a:solidFill>
              </a:endParaRP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431" y="2115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B</a:t>
              </a:r>
              <a:endParaRPr lang="ru-RU" sz="2800">
                <a:solidFill>
                  <a:srgbClr val="0000FF"/>
                </a:solidFill>
              </a:endParaRP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2925" y="206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C</a:t>
              </a:r>
              <a:endParaRPr lang="ru-RU" sz="2800">
                <a:solidFill>
                  <a:srgbClr val="0000FF"/>
                </a:solidFill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3243" y="3566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D</a:t>
              </a:r>
              <a:endParaRPr lang="ru-RU" sz="2800">
                <a:solidFill>
                  <a:srgbClr val="0000FF"/>
                </a:solidFill>
              </a:endParaRPr>
            </a:p>
          </p:txBody>
        </p:sp>
      </p:grp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300788" y="1773238"/>
            <a:ext cx="2016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AB=CD</a:t>
            </a:r>
            <a:endParaRPr lang="ru-RU" sz="2800" b="1">
              <a:solidFill>
                <a:srgbClr val="0000FF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397500" y="2708275"/>
            <a:ext cx="37465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ABCD</a:t>
            </a:r>
            <a:r>
              <a:rPr lang="ru-RU" sz="28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-</a:t>
            </a:r>
            <a:r>
              <a:rPr lang="ru-RU" sz="2800" b="1">
                <a:solidFill>
                  <a:srgbClr val="0000FF"/>
                </a:solidFill>
              </a:rPr>
              <a:t> равнобедренная  трапеция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build="p" autoUpdateAnimBg="0"/>
      <p:bldP spid="5136" grpId="0" autoUpdateAnimBg="0"/>
      <p:bldP spid="513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47813" y="69215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0000FF"/>
                </a:solidFill>
              </a:rPr>
              <a:t>Прямоугольная  трапеция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42988" y="4365625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u="sng"/>
              <a:t>Определение: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8313" y="5084763"/>
            <a:ext cx="806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Трапеция, у которой один из углов прямой, называется</a:t>
            </a:r>
            <a:r>
              <a:rPr lang="ru-RU" sz="2800">
                <a:solidFill>
                  <a:srgbClr val="F02F08"/>
                </a:solidFill>
              </a:rPr>
              <a:t>  </a:t>
            </a:r>
            <a:r>
              <a:rPr lang="ru-RU" sz="3200" b="1">
                <a:solidFill>
                  <a:srgbClr val="F02F08"/>
                </a:solidFill>
              </a:rPr>
              <a:t>прямоугольной.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0" y="1628775"/>
            <a:ext cx="5481638" cy="2822575"/>
            <a:chOff x="158" y="1888"/>
            <a:chExt cx="3453" cy="1778"/>
          </a:xfrm>
        </p:grpSpPr>
        <p:sp>
          <p:nvSpPr>
            <p:cNvPr id="7184" name="Rectangle 29"/>
            <p:cNvSpPr>
              <a:spLocks noChangeArrowheads="1"/>
            </p:cNvSpPr>
            <p:nvPr/>
          </p:nvSpPr>
          <p:spPr bwMode="auto">
            <a:xfrm>
              <a:off x="476" y="3067"/>
              <a:ext cx="227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Rectangle 28"/>
            <p:cNvSpPr>
              <a:spLocks noChangeArrowheads="1"/>
            </p:cNvSpPr>
            <p:nvPr/>
          </p:nvSpPr>
          <p:spPr bwMode="auto">
            <a:xfrm>
              <a:off x="476" y="2115"/>
              <a:ext cx="227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Line 9"/>
            <p:cNvSpPr>
              <a:spLocks noChangeShapeType="1"/>
            </p:cNvSpPr>
            <p:nvPr/>
          </p:nvSpPr>
          <p:spPr bwMode="auto">
            <a:xfrm>
              <a:off x="482" y="2115"/>
              <a:ext cx="207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87" name="Line 10"/>
            <p:cNvSpPr>
              <a:spLocks noChangeShapeType="1"/>
            </p:cNvSpPr>
            <p:nvPr/>
          </p:nvSpPr>
          <p:spPr bwMode="auto">
            <a:xfrm>
              <a:off x="475" y="3294"/>
              <a:ext cx="29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88" name="Line 11"/>
            <p:cNvSpPr>
              <a:spLocks noChangeShapeType="1"/>
            </p:cNvSpPr>
            <p:nvPr/>
          </p:nvSpPr>
          <p:spPr bwMode="auto">
            <a:xfrm flipH="1">
              <a:off x="476" y="2115"/>
              <a:ext cx="6" cy="1179"/>
            </a:xfrm>
            <a:prstGeom prst="line">
              <a:avLst/>
            </a:prstGeom>
            <a:noFill/>
            <a:ln w="57150">
              <a:solidFill>
                <a:srgbClr val="F02F08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89" name="Line 12"/>
            <p:cNvSpPr>
              <a:spLocks noChangeShapeType="1"/>
            </p:cNvSpPr>
            <p:nvPr/>
          </p:nvSpPr>
          <p:spPr bwMode="auto">
            <a:xfrm>
              <a:off x="2552" y="2115"/>
              <a:ext cx="826" cy="1179"/>
            </a:xfrm>
            <a:prstGeom prst="line">
              <a:avLst/>
            </a:prstGeom>
            <a:noFill/>
            <a:ln w="57150">
              <a:solidFill>
                <a:srgbClr val="F02F08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7190" name="Text Box 13"/>
            <p:cNvSpPr txBox="1">
              <a:spLocks noChangeArrowheads="1"/>
            </p:cNvSpPr>
            <p:nvPr/>
          </p:nvSpPr>
          <p:spPr bwMode="auto">
            <a:xfrm>
              <a:off x="248" y="333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A</a:t>
              </a:r>
              <a:endParaRPr lang="ru-RU" sz="2800">
                <a:solidFill>
                  <a:srgbClr val="0000FF"/>
                </a:solidFill>
              </a:endParaRPr>
            </a:p>
          </p:txBody>
        </p:sp>
        <p:sp>
          <p:nvSpPr>
            <p:cNvPr id="7191" name="Text Box 14"/>
            <p:cNvSpPr txBox="1">
              <a:spLocks noChangeArrowheads="1"/>
            </p:cNvSpPr>
            <p:nvPr/>
          </p:nvSpPr>
          <p:spPr bwMode="auto">
            <a:xfrm>
              <a:off x="158" y="1888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B</a:t>
              </a:r>
              <a:endParaRPr lang="ru-RU" sz="2800">
                <a:solidFill>
                  <a:srgbClr val="0000FF"/>
                </a:solidFill>
              </a:endParaRPr>
            </a:p>
          </p:txBody>
        </p:sp>
        <p:sp>
          <p:nvSpPr>
            <p:cNvPr id="7192" name="Text Box 15"/>
            <p:cNvSpPr txBox="1">
              <a:spLocks noChangeArrowheads="1"/>
            </p:cNvSpPr>
            <p:nvPr/>
          </p:nvSpPr>
          <p:spPr bwMode="auto">
            <a:xfrm>
              <a:off x="2607" y="1888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C</a:t>
              </a:r>
              <a:endParaRPr lang="ru-RU" sz="2800">
                <a:solidFill>
                  <a:srgbClr val="0000FF"/>
                </a:solidFill>
              </a:endParaRPr>
            </a:p>
          </p:txBody>
        </p:sp>
        <p:sp>
          <p:nvSpPr>
            <p:cNvPr id="7193" name="Text Box 16"/>
            <p:cNvSpPr txBox="1">
              <a:spLocks noChangeArrowheads="1"/>
            </p:cNvSpPr>
            <p:nvPr/>
          </p:nvSpPr>
          <p:spPr bwMode="auto">
            <a:xfrm>
              <a:off x="3333" y="333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D</a:t>
              </a:r>
              <a:endParaRPr lang="ru-RU" sz="2800">
                <a:solidFill>
                  <a:srgbClr val="0000FF"/>
                </a:solidFill>
              </a:endParaRPr>
            </a:p>
          </p:txBody>
        </p:sp>
      </p:grp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397500" y="2708275"/>
            <a:ext cx="37465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ABCD</a:t>
            </a:r>
            <a:r>
              <a:rPr lang="ru-RU" sz="28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-</a:t>
            </a:r>
            <a:r>
              <a:rPr lang="ru-RU" sz="2800" b="1">
                <a:solidFill>
                  <a:srgbClr val="0000FF"/>
                </a:solidFill>
              </a:rPr>
              <a:t> прямоугольная  трапеция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003800" y="1773238"/>
            <a:ext cx="3671888" cy="519112"/>
            <a:chOff x="3152" y="1979"/>
            <a:chExt cx="2313" cy="327"/>
          </a:xfrm>
        </p:grpSpPr>
        <p:sp>
          <p:nvSpPr>
            <p:cNvPr id="7177" name="Text Box 18"/>
            <p:cNvSpPr txBox="1">
              <a:spLocks noChangeArrowheads="1"/>
            </p:cNvSpPr>
            <p:nvPr/>
          </p:nvSpPr>
          <p:spPr bwMode="auto">
            <a:xfrm>
              <a:off x="3152" y="1979"/>
              <a:ext cx="23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A</a:t>
              </a:r>
              <a:r>
                <a:rPr lang="ru-RU" sz="2800" b="1">
                  <a:solidFill>
                    <a:srgbClr val="0000FF"/>
                  </a:solidFill>
                </a:rPr>
                <a:t> </a:t>
              </a:r>
              <a:r>
                <a:rPr lang="en-US" sz="2800" b="1">
                  <a:solidFill>
                    <a:srgbClr val="0000FF"/>
                  </a:solidFill>
                </a:rPr>
                <a:t>=</a:t>
              </a:r>
              <a:r>
                <a:rPr lang="ru-RU" sz="2800" b="1">
                  <a:solidFill>
                    <a:srgbClr val="0000FF"/>
                  </a:solidFill>
                </a:rPr>
                <a:t>    В = 90</a:t>
              </a:r>
              <a:r>
                <a:rPr lang="ru-RU" sz="2800" b="1" baseline="30000">
                  <a:solidFill>
                    <a:srgbClr val="0000FF"/>
                  </a:solidFill>
                </a:rPr>
                <a:t>0</a:t>
              </a:r>
              <a:endParaRPr lang="ru-RU" sz="2800" b="1">
                <a:solidFill>
                  <a:srgbClr val="0000FF"/>
                </a:solidFill>
              </a:endParaRPr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3470" y="2115"/>
              <a:ext cx="181" cy="136"/>
              <a:chOff x="3470" y="2614"/>
              <a:chExt cx="181" cy="136"/>
            </a:xfrm>
          </p:grpSpPr>
          <p:sp>
            <p:nvSpPr>
              <p:cNvPr id="7182" name="Line 20"/>
              <p:cNvSpPr>
                <a:spLocks noChangeShapeType="1"/>
              </p:cNvSpPr>
              <p:nvPr/>
            </p:nvSpPr>
            <p:spPr bwMode="auto">
              <a:xfrm flipH="1">
                <a:off x="3470" y="2614"/>
                <a:ext cx="136" cy="13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7183" name="Line 21"/>
              <p:cNvSpPr>
                <a:spLocks noChangeShapeType="1"/>
              </p:cNvSpPr>
              <p:nvPr/>
            </p:nvSpPr>
            <p:spPr bwMode="auto">
              <a:xfrm>
                <a:off x="3470" y="2750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4014" y="2115"/>
              <a:ext cx="181" cy="136"/>
              <a:chOff x="3470" y="2614"/>
              <a:chExt cx="181" cy="136"/>
            </a:xfrm>
          </p:grpSpPr>
          <p:sp>
            <p:nvSpPr>
              <p:cNvPr id="7180" name="Line 24"/>
              <p:cNvSpPr>
                <a:spLocks noChangeShapeType="1"/>
              </p:cNvSpPr>
              <p:nvPr/>
            </p:nvSpPr>
            <p:spPr bwMode="auto">
              <a:xfrm flipH="1">
                <a:off x="3470" y="2614"/>
                <a:ext cx="136" cy="13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7181" name="Line 25"/>
              <p:cNvSpPr>
                <a:spLocks noChangeShapeType="1"/>
              </p:cNvSpPr>
              <p:nvPr/>
            </p:nvSpPr>
            <p:spPr bwMode="auto">
              <a:xfrm>
                <a:off x="3470" y="2750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build="p" autoUpdateAnimBg="0"/>
      <p:bldP spid="1230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92275" y="69215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</a:rPr>
              <a:t>Средняя линия трапеции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71550" y="45085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u="sng"/>
              <a:t>Определение: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5157788"/>
            <a:ext cx="8893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Отрезок, соединяющий середины боковых сторон, называется</a:t>
            </a:r>
            <a:r>
              <a:rPr lang="ru-RU" sz="3200">
                <a:solidFill>
                  <a:srgbClr val="F02F08"/>
                </a:solidFill>
              </a:rPr>
              <a:t> </a:t>
            </a:r>
            <a:r>
              <a:rPr lang="ru-RU" sz="3200" b="1">
                <a:solidFill>
                  <a:srgbClr val="F02F08"/>
                </a:solidFill>
              </a:rPr>
              <a:t>средней линией трапеции.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50825" y="1700213"/>
            <a:ext cx="5545138" cy="2895600"/>
            <a:chOff x="158" y="2115"/>
            <a:chExt cx="3493" cy="1824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295" y="2341"/>
              <a:ext cx="2949" cy="1224"/>
              <a:chOff x="624" y="2640"/>
              <a:chExt cx="2064" cy="768"/>
            </a:xfrm>
          </p:grpSpPr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624" y="2640"/>
                <a:ext cx="2064" cy="768"/>
                <a:chOff x="624" y="2640"/>
                <a:chExt cx="2064" cy="768"/>
              </a:xfrm>
            </p:grpSpPr>
            <p:sp>
              <p:nvSpPr>
                <p:cNvPr id="8209" name="Line 5"/>
                <p:cNvSpPr>
                  <a:spLocks noChangeShapeType="1"/>
                </p:cNvSpPr>
                <p:nvPr/>
              </p:nvSpPr>
              <p:spPr bwMode="auto">
                <a:xfrm>
                  <a:off x="1008" y="2640"/>
                  <a:ext cx="1056" cy="0"/>
                </a:xfrm>
                <a:prstGeom prst="line">
                  <a:avLst/>
                </a:prstGeom>
                <a:noFill/>
                <a:ln w="57150">
                  <a:solidFill>
                    <a:srgbClr val="F02F08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8210" name="Line 6"/>
                <p:cNvSpPr>
                  <a:spLocks noChangeShapeType="1"/>
                </p:cNvSpPr>
                <p:nvPr/>
              </p:nvSpPr>
              <p:spPr bwMode="auto">
                <a:xfrm>
                  <a:off x="624" y="3408"/>
                  <a:ext cx="2064" cy="0"/>
                </a:xfrm>
                <a:prstGeom prst="line">
                  <a:avLst/>
                </a:prstGeom>
                <a:noFill/>
                <a:ln w="57150">
                  <a:solidFill>
                    <a:srgbClr val="F02F08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8211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624" y="2640"/>
                  <a:ext cx="384" cy="768"/>
                </a:xfrm>
                <a:prstGeom prst="line">
                  <a:avLst/>
                </a:prstGeom>
                <a:noFill/>
                <a:ln w="57150">
                  <a:solidFill>
                    <a:srgbClr val="F02F08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8212" name="Line 8"/>
                <p:cNvSpPr>
                  <a:spLocks noChangeShapeType="1"/>
                </p:cNvSpPr>
                <p:nvPr/>
              </p:nvSpPr>
              <p:spPr bwMode="auto">
                <a:xfrm>
                  <a:off x="2064" y="2640"/>
                  <a:ext cx="624" cy="768"/>
                </a:xfrm>
                <a:prstGeom prst="line">
                  <a:avLst/>
                </a:prstGeom>
                <a:noFill/>
                <a:ln w="57150">
                  <a:solidFill>
                    <a:srgbClr val="F02F08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sp>
            <p:nvSpPr>
              <p:cNvPr id="8208" name="Line 9"/>
              <p:cNvSpPr>
                <a:spLocks noChangeShapeType="1"/>
              </p:cNvSpPr>
              <p:nvPr/>
            </p:nvSpPr>
            <p:spPr bwMode="auto">
              <a:xfrm>
                <a:off x="816" y="3024"/>
                <a:ext cx="1584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8201" name="Text Box 10"/>
            <p:cNvSpPr txBox="1">
              <a:spLocks noChangeArrowheads="1"/>
            </p:cNvSpPr>
            <p:nvPr/>
          </p:nvSpPr>
          <p:spPr bwMode="auto">
            <a:xfrm>
              <a:off x="158" y="3612"/>
              <a:ext cx="27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</a:rPr>
                <a:t>A</a:t>
              </a:r>
              <a:endParaRPr lang="ru-RU" sz="2800" b="1">
                <a:solidFill>
                  <a:srgbClr val="0000FF"/>
                </a:solidFill>
              </a:endParaRPr>
            </a:p>
          </p:txBody>
        </p:sp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476" y="2115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</a:rPr>
                <a:t>B</a:t>
              </a:r>
              <a:endParaRPr lang="ru-RU" sz="2800" b="1">
                <a:solidFill>
                  <a:srgbClr val="0000FF"/>
                </a:solidFill>
              </a:endParaRPr>
            </a:p>
          </p:txBody>
        </p:sp>
        <p:sp>
          <p:nvSpPr>
            <p:cNvPr id="8203" name="Text Box 12"/>
            <p:cNvSpPr txBox="1">
              <a:spLocks noChangeArrowheads="1"/>
            </p:cNvSpPr>
            <p:nvPr/>
          </p:nvSpPr>
          <p:spPr bwMode="auto">
            <a:xfrm>
              <a:off x="2426" y="2115"/>
              <a:ext cx="6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</a:rPr>
                <a:t>C</a:t>
              </a:r>
              <a:endParaRPr lang="ru-RU" sz="2800" b="1">
                <a:solidFill>
                  <a:srgbClr val="0000FF"/>
                </a:solidFill>
              </a:endParaRPr>
            </a:p>
          </p:txBody>
        </p:sp>
        <p:sp>
          <p:nvSpPr>
            <p:cNvPr id="8204" name="Text Box 13"/>
            <p:cNvSpPr txBox="1">
              <a:spLocks noChangeArrowheads="1"/>
            </p:cNvSpPr>
            <p:nvPr/>
          </p:nvSpPr>
          <p:spPr bwMode="auto">
            <a:xfrm>
              <a:off x="3288" y="3566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FF"/>
                  </a:solidFill>
                </a:rPr>
                <a:t>D</a:t>
              </a:r>
              <a:endParaRPr lang="ru-RU" sz="2800" b="1">
                <a:solidFill>
                  <a:srgbClr val="0000FF"/>
                </a:solidFill>
              </a:endParaRPr>
            </a:p>
          </p:txBody>
        </p:sp>
        <p:sp>
          <p:nvSpPr>
            <p:cNvPr id="8205" name="Text Box 14"/>
            <p:cNvSpPr txBox="1">
              <a:spLocks noChangeArrowheads="1"/>
            </p:cNvSpPr>
            <p:nvPr/>
          </p:nvSpPr>
          <p:spPr bwMode="auto">
            <a:xfrm>
              <a:off x="204" y="2717"/>
              <a:ext cx="3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02F08"/>
                  </a:solidFill>
                </a:rPr>
                <a:t>M</a:t>
              </a:r>
              <a:endParaRPr lang="ru-RU" sz="2800" b="1">
                <a:solidFill>
                  <a:srgbClr val="F02F08"/>
                </a:solidFill>
              </a:endParaRPr>
            </a:p>
          </p:txBody>
        </p:sp>
        <p:sp>
          <p:nvSpPr>
            <p:cNvPr id="8206" name="Text Box 16"/>
            <p:cNvSpPr txBox="1">
              <a:spLocks noChangeArrowheads="1"/>
            </p:cNvSpPr>
            <p:nvPr/>
          </p:nvSpPr>
          <p:spPr bwMode="auto">
            <a:xfrm>
              <a:off x="2925" y="2704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02F08"/>
                  </a:solidFill>
                </a:rPr>
                <a:t>N</a:t>
              </a:r>
              <a:endParaRPr lang="ru-RU" sz="2800" b="1">
                <a:solidFill>
                  <a:srgbClr val="F02F08"/>
                </a:solidFill>
              </a:endParaRPr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643438" y="1773238"/>
            <a:ext cx="45005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MN</a:t>
            </a:r>
            <a:r>
              <a:rPr lang="ru-RU" sz="28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-</a:t>
            </a:r>
            <a:r>
              <a:rPr lang="ru-RU" sz="2800" b="1">
                <a:solidFill>
                  <a:srgbClr val="0000FF"/>
                </a:solidFill>
              </a:rPr>
              <a:t> средняя линия трапеции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build="p" autoUpdateAnimBg="0"/>
      <p:bldP spid="616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>Исследование свойств равнобедренной трапеции</a:t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(работа в группах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602" name="Объект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en-US" sz="2800" smtClean="0"/>
              <a:t> </a:t>
            </a:r>
            <a:endParaRPr lang="ru-RU" sz="2800" smtClean="0"/>
          </a:p>
          <a:p>
            <a:pPr marL="136525" indent="0">
              <a:buFont typeface="Wingdings 2" pitchFamily="18" charset="2"/>
              <a:buNone/>
            </a:pPr>
            <a:r>
              <a:rPr lang="ru-RU" sz="2800" smtClean="0"/>
              <a:t>                                                           </a:t>
            </a:r>
            <a:r>
              <a:rPr lang="en-US" sz="2800" smtClean="0"/>
              <a:t>    </a:t>
            </a:r>
            <a:endParaRPr lang="ru-RU" sz="2800" smtClean="0"/>
          </a:p>
          <a:p>
            <a:pPr marL="136525" indent="0">
              <a:buFont typeface="Wingdings 2" pitchFamily="18" charset="2"/>
              <a:buNone/>
            </a:pPr>
            <a:endParaRPr lang="ru-RU" sz="2800" smtClean="0"/>
          </a:p>
          <a:p>
            <a:pPr marL="136525" indent="0">
              <a:buFont typeface="Wingdings 2" pitchFamily="18" charset="2"/>
              <a:buNone/>
            </a:pPr>
            <a:endParaRPr lang="ru-RU" sz="2800" smtClean="0"/>
          </a:p>
          <a:p>
            <a:pPr marL="136525" indent="0">
              <a:buFont typeface="Wingdings 2" pitchFamily="18" charset="2"/>
              <a:buNone/>
            </a:pPr>
            <a:endParaRPr lang="ru-RU" sz="2800" smtClean="0"/>
          </a:p>
          <a:p>
            <a:pPr marL="136525" indent="0">
              <a:buFont typeface="Wingdings 2" pitchFamily="18" charset="2"/>
              <a:buNone/>
            </a:pPr>
            <a:endParaRPr lang="ru-RU" sz="2800" smtClean="0"/>
          </a:p>
          <a:p>
            <a:pPr marL="136525" indent="0">
              <a:buFont typeface="Wingdings 2" pitchFamily="18" charset="2"/>
              <a:buNone/>
            </a:pPr>
            <a:r>
              <a:rPr lang="en-US" sz="2800" smtClean="0"/>
              <a:t>                                      </a:t>
            </a:r>
            <a:endParaRPr lang="ru-RU" sz="2800" smtClean="0"/>
          </a:p>
          <a:p>
            <a:pPr marL="136525" indent="0">
              <a:buFont typeface="Wingdings 2" pitchFamily="18" charset="2"/>
              <a:buNone/>
            </a:pPr>
            <a:r>
              <a:rPr lang="ru-RU" sz="2800" smtClean="0"/>
              <a:t>         </a:t>
            </a:r>
            <a:r>
              <a:rPr lang="en-US" sz="2800" smtClean="0"/>
              <a:t>                                     </a:t>
            </a:r>
            <a:r>
              <a:rPr lang="ru-RU" sz="2800" smtClean="0"/>
              <a:t>                           </a:t>
            </a:r>
            <a:r>
              <a:rPr lang="en-US" sz="2800" smtClean="0"/>
              <a:t>                  </a:t>
            </a:r>
            <a:endParaRPr lang="ru-RU" sz="2800" smtClean="0"/>
          </a:p>
          <a:p>
            <a:pPr marL="136525" indent="0">
              <a:buFont typeface="Wingdings 2" pitchFamily="18" charset="2"/>
              <a:buNone/>
            </a:pPr>
            <a:endParaRPr lang="ru-RU" sz="2800" smtClean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619250" y="1916113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90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2800" dirty="0" smtClean="0"/>
                        <a:t>1 группа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2800" dirty="0" smtClean="0"/>
                        <a:t>2 группа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2800" dirty="0" smtClean="0"/>
                        <a:t>Исследовать углы равнобедренной трапеции.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2800" dirty="0" smtClean="0"/>
                        <a:t>Исследовать диагонали равнобедренной трапеции.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Другая 3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блон оформления с зеркальными зданиями">
  <a:themeElements>
    <a:clrScheme name="Шаблон оформления с зеркальными зданиями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с зеркальными зданиями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оформления с зеркальными зданиям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с зеркальными зданиям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Шаблон схемы книгохранилища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доли.дроби</Template>
  <TotalTime>51</TotalTime>
  <Words>461</Words>
  <Application>Microsoft Office PowerPoint</Application>
  <PresentationFormat>Экран (4:3)</PresentationFormat>
  <Paragraphs>137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Эркер</vt:lpstr>
      <vt:lpstr>Шаблон оформления с зеркальными зданиями</vt:lpstr>
      <vt:lpstr>Шаблон схемы книгохранилища</vt:lpstr>
      <vt:lpstr>Слайд 1</vt:lpstr>
      <vt:lpstr>Цели:</vt:lpstr>
      <vt:lpstr>Слайд 3</vt:lpstr>
      <vt:lpstr>Слайд 4</vt:lpstr>
      <vt:lpstr>Слайд 5</vt:lpstr>
      <vt:lpstr>Слайд 6</vt:lpstr>
      <vt:lpstr>Слайд 7</vt:lpstr>
      <vt:lpstr>Слайд 8</vt:lpstr>
      <vt:lpstr>  Исследование свойств равнобедренной трапеции (работа в группах)</vt:lpstr>
      <vt:lpstr>Слайд 10</vt:lpstr>
      <vt:lpstr>Слайд 11</vt:lpstr>
      <vt:lpstr>Слайд 12</vt:lpstr>
      <vt:lpstr>Слайд 13</vt:lpstr>
      <vt:lpstr>Слайд 14</vt:lpstr>
      <vt:lpstr>Вопросы для повторения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13</cp:revision>
  <dcterms:created xsi:type="dcterms:W3CDTF">2017-04-14T08:09:10Z</dcterms:created>
  <dcterms:modified xsi:type="dcterms:W3CDTF">2019-09-28T19:48:59Z</dcterms:modified>
</cp:coreProperties>
</file>