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heme/themeOverride1.xml" ContentType="application/vnd.openxmlformats-officedocument.themeOverr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21"/>
  </p:notesMasterIdLst>
  <p:sldIdLst>
    <p:sldId id="271" r:id="rId4"/>
    <p:sldId id="272" r:id="rId5"/>
    <p:sldId id="256" r:id="rId6"/>
    <p:sldId id="257" r:id="rId7"/>
    <p:sldId id="260" r:id="rId8"/>
    <p:sldId id="261" r:id="rId9"/>
    <p:sldId id="262" r:id="rId10"/>
    <p:sldId id="263" r:id="rId11"/>
    <p:sldId id="274" r:id="rId12"/>
    <p:sldId id="264" r:id="rId13"/>
    <p:sldId id="265" r:id="rId14"/>
    <p:sldId id="279" r:id="rId15"/>
    <p:sldId id="270" r:id="rId16"/>
    <p:sldId id="268" r:id="rId17"/>
    <p:sldId id="276" r:id="rId18"/>
    <p:sldId id="277" r:id="rId19"/>
    <p:sldId id="28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E0B4B-6D73-4FBB-9323-EBFC6CA432CE}" type="datetimeFigureOut">
              <a:rPr lang="ru-RU" smtClean="0"/>
              <a:t>28.09.2019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0A207A-0193-46BD-8D5B-40D69A1113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Урок по геометрии в 8 классе по теме «Трапеция»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0A207A-0193-46BD-8D5B-40D69A111368}" type="slidenum">
              <a:rPr lang="ru-RU" smtClean="0"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1" name="Овал 20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676400"/>
            <a:ext cx="60960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3200400"/>
            <a:ext cx="60960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096000" y="6245225"/>
            <a:ext cx="163195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F9780A-AC80-4D27-ADA3-A7692C59BCE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06CC43-6736-472A-AA79-705F6075473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CBD360-E027-49FE-83E6-AFAA5A50C74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478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52600"/>
            <a:ext cx="3048000" cy="4373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1A7B82-28F1-4F9C-87CD-0D938ACBFE4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BC3D9B-4D7F-4119-970C-A9021710C8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398B3B-5F2E-4252-A043-E8F1152B6AD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108E5-24D3-45C5-A954-95B9F9FB94F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FE897C-5696-44A3-90D8-321FC17FBC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ED91BA-8413-4513-894F-A3A9A36FA69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ABFF1C-15EF-4B96-8B3C-E60EEF0FC4F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134100" y="457200"/>
            <a:ext cx="1562100" cy="56689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447800" y="457200"/>
            <a:ext cx="4533900" cy="5668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9BAB3-8FD3-474D-8263-C807B4ED889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563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77804-8E77-4920-8EEB-E7BC830E85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7F58F-AF27-42AA-9CD9-D80E663FFE9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FB7C5E-AE44-4F1C-97B7-0A81947114A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1CBBB1-644B-4BA5-AC5C-5219D5987F1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9CDEAC-6FBD-4C9A-91F7-24A591B2BEBE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0F189C-4A09-41A0-87FB-FABAED9551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64C095-DB29-441C-9A46-EC0E95591DE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" name="Прямоугольник 5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оугольник 6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3" name="Прямоугольник 12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4" name="Овал 13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5" name="Овал 14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6" name="Овал 15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7" name="Овал 16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8" name="Овал 17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EF47F0-7C12-43CB-88BB-38CC71386E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B0F979-3C9E-4C8C-9D70-AAA3ABCAA59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71CFEC-577A-440D-BBA7-9509562FAA4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D02025-9D95-4D39-86FA-BF1F79A9455C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" name="Прямая соединительная линия 5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4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8" name="Прямоугольник 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26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fld id="{4662D61C-5534-43A5-B676-4470929C4F84}" type="datetimeFigureOut">
              <a:rPr lang="ru-RU" smtClean="0"/>
              <a:pPr/>
              <a:t>28.09.2019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  <a:cs typeface="+mn-cs"/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>
              <a:cs typeface="+mn-cs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  <a:cs typeface="+mn-cs"/>
              </a:defRPr>
            </a:lvl1pPr>
          </a:lstStyle>
          <a:p>
            <a:fld id="{E4697B70-3BD9-4060-8457-874E708AD9F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1" fontAlgn="base" hangingPunct="1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1" fontAlgn="base" hangingPunct="1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1" fontAlgn="base" hangingPunct="1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1" fontAlgn="base" hangingPunct="1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457200"/>
            <a:ext cx="62484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47800" y="1752600"/>
            <a:ext cx="6248400" cy="437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918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47800" y="6245225"/>
            <a:ext cx="1600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918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4919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096000" y="6245225"/>
            <a:ext cx="16224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3A01B41-D013-421E-B9AB-52A8ACEFCB2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553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53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553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BC3AA89-C696-4880-AAFC-148E62FB8CD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6000" y="857232"/>
            <a:ext cx="45720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Урок по геометрии </a:t>
            </a:r>
            <a:endParaRPr lang="ru-RU" sz="24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в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 классе по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теме</a:t>
            </a:r>
          </a:p>
          <a:p>
            <a:pPr algn="ctr"/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«Трапеция</a:t>
            </a:r>
            <a:r>
              <a:rPr lang="ru-RU" sz="24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»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>
              <a:solidFill>
                <a:schemeClr val="accent5">
                  <a:lumMod val="75000"/>
                </a:schemeClr>
              </a:solidFill>
            </a:endParaRPr>
          </a:p>
          <a:p>
            <a:endParaRPr lang="ru-RU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b="1" dirty="0" smtClean="0"/>
              <a:t>Подготовила учитель математики МБОУ </a:t>
            </a:r>
            <a:r>
              <a:rPr lang="ru-RU" b="1" dirty="0" err="1" smtClean="0"/>
              <a:t>Жирятинская</a:t>
            </a:r>
            <a:r>
              <a:rPr lang="ru-RU" b="1" dirty="0" smtClean="0"/>
              <a:t> СОШ </a:t>
            </a:r>
            <a:r>
              <a:rPr lang="ru-RU" b="1" dirty="0" err="1" smtClean="0"/>
              <a:t>им.А.Ф.Возликова</a:t>
            </a:r>
            <a:r>
              <a:rPr lang="ru-RU" b="1" dirty="0" smtClean="0"/>
              <a:t> Козлова Г.П.</a:t>
            </a:r>
            <a:endParaRPr lang="ru-RU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755650" y="549275"/>
            <a:ext cx="79930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FF"/>
                </a:solidFill>
              </a:rPr>
              <a:t>Свойства равнобедренной  трапеции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755650" y="1125538"/>
            <a:ext cx="80645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800" b="1" dirty="0"/>
              <a:t>В равнобедренной трапеции углы при   каждом основании равны.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800" b="1" dirty="0"/>
              <a:t>В равнобедренной трапеции диагонали равны.</a:t>
            </a:r>
            <a:endParaRPr lang="ru-RU" sz="3200" b="1" dirty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250825" y="3284538"/>
            <a:ext cx="860425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FF"/>
                </a:solidFill>
              </a:rPr>
              <a:t>Признаки равнобедренной  трапеции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684213" y="3933825"/>
            <a:ext cx="8064500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800" b="1" dirty="0"/>
              <a:t>Если  углы при основании трапеции равны, то она равнобедренная.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ru-RU" sz="2800" b="1" dirty="0"/>
              <a:t>Если  диагонали трапеции равны, то она  равнобедренная</a:t>
            </a:r>
            <a:r>
              <a:rPr lang="ru-RU" sz="32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2000"/>
                                        <p:tgtEl>
                                          <p:spTgt spid="133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2000"/>
                                        <p:tgtEl>
                                          <p:spTgt spid="1331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2000"/>
                                        <p:tgtEl>
                                          <p:spTgt spid="1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33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133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 autoUpdateAnimBg="0"/>
      <p:bldP spid="1331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755650" y="1066800"/>
            <a:ext cx="74882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800" b="1" dirty="0">
                <a:solidFill>
                  <a:srgbClr val="0000FF"/>
                </a:solidFill>
              </a:rPr>
              <a:t>Свойство средней линии трапеции</a:t>
            </a:r>
          </a:p>
        </p:txBody>
      </p:sp>
      <p:sp>
        <p:nvSpPr>
          <p:cNvPr id="10243" name="Text Box 6"/>
          <p:cNvSpPr txBox="1">
            <a:spLocks noChangeArrowheads="1"/>
          </p:cNvSpPr>
          <p:nvPr/>
        </p:nvSpPr>
        <p:spPr bwMode="auto">
          <a:xfrm>
            <a:off x="1828800" y="3124200"/>
            <a:ext cx="4876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3200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827088" y="1700213"/>
            <a:ext cx="748982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/>
              <a:t>Средняя линия трапеции параллельна основаниям и равна их полусумме</a:t>
            </a:r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23850" y="3068638"/>
            <a:ext cx="5545138" cy="2895600"/>
            <a:chOff x="158" y="2115"/>
            <a:chExt cx="3493" cy="1824"/>
          </a:xfrm>
        </p:grpSpPr>
        <p:grpSp>
          <p:nvGrpSpPr>
            <p:cNvPr id="3" name="Group 10"/>
            <p:cNvGrpSpPr>
              <a:grpSpLocks/>
            </p:cNvGrpSpPr>
            <p:nvPr/>
          </p:nvGrpSpPr>
          <p:grpSpPr bwMode="auto">
            <a:xfrm>
              <a:off x="295" y="2341"/>
              <a:ext cx="2949" cy="1224"/>
              <a:chOff x="624" y="2640"/>
              <a:chExt cx="2064" cy="768"/>
            </a:xfrm>
          </p:grpSpPr>
          <p:grpSp>
            <p:nvGrpSpPr>
              <p:cNvPr id="4" name="Group 11"/>
              <p:cNvGrpSpPr>
                <a:grpSpLocks/>
              </p:cNvGrpSpPr>
              <p:nvPr/>
            </p:nvGrpSpPr>
            <p:grpSpPr bwMode="auto">
              <a:xfrm>
                <a:off x="624" y="2640"/>
                <a:ext cx="2064" cy="768"/>
                <a:chOff x="624" y="2640"/>
                <a:chExt cx="2064" cy="768"/>
              </a:xfrm>
            </p:grpSpPr>
            <p:sp>
              <p:nvSpPr>
                <p:cNvPr id="10256" name="Line 12"/>
                <p:cNvSpPr>
                  <a:spLocks noChangeShapeType="1"/>
                </p:cNvSpPr>
                <p:nvPr/>
              </p:nvSpPr>
              <p:spPr bwMode="auto">
                <a:xfrm>
                  <a:off x="1008" y="2640"/>
                  <a:ext cx="1056" cy="0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0257" name="Line 13"/>
                <p:cNvSpPr>
                  <a:spLocks noChangeShapeType="1"/>
                </p:cNvSpPr>
                <p:nvPr/>
              </p:nvSpPr>
              <p:spPr bwMode="auto">
                <a:xfrm>
                  <a:off x="624" y="3408"/>
                  <a:ext cx="2064" cy="0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0258" name="Line 14"/>
                <p:cNvSpPr>
                  <a:spLocks noChangeShapeType="1"/>
                </p:cNvSpPr>
                <p:nvPr/>
              </p:nvSpPr>
              <p:spPr bwMode="auto">
                <a:xfrm flipH="1">
                  <a:off x="624" y="2640"/>
                  <a:ext cx="384" cy="768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10259" name="Line 15"/>
                <p:cNvSpPr>
                  <a:spLocks noChangeShapeType="1"/>
                </p:cNvSpPr>
                <p:nvPr/>
              </p:nvSpPr>
              <p:spPr bwMode="auto">
                <a:xfrm>
                  <a:off x="2064" y="2640"/>
                  <a:ext cx="624" cy="768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10255" name="Line 16"/>
              <p:cNvSpPr>
                <a:spLocks noChangeShapeType="1"/>
              </p:cNvSpPr>
              <p:nvPr/>
            </p:nvSpPr>
            <p:spPr bwMode="auto">
              <a:xfrm>
                <a:off x="816" y="3024"/>
                <a:ext cx="1584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10248" name="Text Box 17"/>
            <p:cNvSpPr txBox="1">
              <a:spLocks noChangeArrowheads="1"/>
            </p:cNvSpPr>
            <p:nvPr/>
          </p:nvSpPr>
          <p:spPr bwMode="auto">
            <a:xfrm>
              <a:off x="158" y="3612"/>
              <a:ext cx="2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A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10249" name="Text Box 18"/>
            <p:cNvSpPr txBox="1">
              <a:spLocks noChangeArrowheads="1"/>
            </p:cNvSpPr>
            <p:nvPr/>
          </p:nvSpPr>
          <p:spPr bwMode="auto">
            <a:xfrm>
              <a:off x="476" y="2115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B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10250" name="Text Box 19"/>
            <p:cNvSpPr txBox="1">
              <a:spLocks noChangeArrowheads="1"/>
            </p:cNvSpPr>
            <p:nvPr/>
          </p:nvSpPr>
          <p:spPr bwMode="auto">
            <a:xfrm>
              <a:off x="2426" y="2115"/>
              <a:ext cx="6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C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10251" name="Text Box 20"/>
            <p:cNvSpPr txBox="1">
              <a:spLocks noChangeArrowheads="1"/>
            </p:cNvSpPr>
            <p:nvPr/>
          </p:nvSpPr>
          <p:spPr bwMode="auto">
            <a:xfrm>
              <a:off x="3288" y="3566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D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10252" name="Text Box 21"/>
            <p:cNvSpPr txBox="1">
              <a:spLocks noChangeArrowheads="1"/>
            </p:cNvSpPr>
            <p:nvPr/>
          </p:nvSpPr>
          <p:spPr bwMode="auto">
            <a:xfrm>
              <a:off x="204" y="2717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02F08"/>
                  </a:solidFill>
                </a:rPr>
                <a:t>M</a:t>
              </a:r>
              <a:endParaRPr lang="ru-RU" sz="2800" b="1">
                <a:solidFill>
                  <a:srgbClr val="F02F08"/>
                </a:solidFill>
              </a:endParaRPr>
            </a:p>
          </p:txBody>
        </p:sp>
        <p:sp>
          <p:nvSpPr>
            <p:cNvPr id="10253" name="Text Box 22"/>
            <p:cNvSpPr txBox="1">
              <a:spLocks noChangeArrowheads="1"/>
            </p:cNvSpPr>
            <p:nvPr/>
          </p:nvSpPr>
          <p:spPr bwMode="auto">
            <a:xfrm>
              <a:off x="2925" y="2704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02F08"/>
                  </a:solidFill>
                </a:rPr>
                <a:t>N</a:t>
              </a:r>
              <a:endParaRPr lang="ru-RU" sz="2800" b="1">
                <a:solidFill>
                  <a:srgbClr val="F02F08"/>
                </a:solidFill>
              </a:endParaRPr>
            </a:p>
          </p:txBody>
        </p:sp>
      </p:grp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5292725" y="3357563"/>
            <a:ext cx="3775075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MN </a:t>
            </a:r>
            <a:r>
              <a:rPr lang="en-US" sz="3200" b="1">
                <a:solidFill>
                  <a:srgbClr val="0000FF"/>
                </a:solidFill>
                <a:cs typeface="Times New Roman" pitchFamily="18" charset="0"/>
              </a:rPr>
              <a:t>║ </a:t>
            </a:r>
            <a:r>
              <a:rPr lang="ru-RU" sz="3200" b="1">
                <a:solidFill>
                  <a:srgbClr val="0000FF"/>
                </a:solidFill>
              </a:rPr>
              <a:t>ВС ║  А</a:t>
            </a:r>
            <a:r>
              <a:rPr lang="en-US" sz="3200" b="1">
                <a:solidFill>
                  <a:srgbClr val="0000FF"/>
                </a:solidFill>
              </a:rPr>
              <a:t>D</a:t>
            </a:r>
            <a:r>
              <a:rPr lang="ru-RU"/>
              <a:t> </a:t>
            </a:r>
            <a:endParaRPr lang="en-US"/>
          </a:p>
          <a:p>
            <a:pPr algn="ctr">
              <a:spcBef>
                <a:spcPct val="50000"/>
              </a:spcBef>
            </a:pPr>
            <a:r>
              <a:rPr lang="en-US" sz="3200" b="1">
                <a:solidFill>
                  <a:srgbClr val="0000FF"/>
                </a:solidFill>
              </a:rPr>
              <a:t>MN = ( BC + AD) / 2</a:t>
            </a:r>
            <a:endParaRPr lang="ru-RU" sz="32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000"/>
                                        <p:tgtEl>
                                          <p:spTgt spid="71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2000"/>
                                        <p:tgtEl>
                                          <p:spTgt spid="719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  <p:bldP spid="717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395288" y="836613"/>
            <a:ext cx="8229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sz="2400" b="1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  <a:p>
            <a:pPr marL="342900" indent="-342900">
              <a:lnSpc>
                <a:spcPct val="80000"/>
              </a:lnSpc>
              <a:spcBef>
                <a:spcPct val="20000"/>
              </a:spcBef>
              <a:buClr>
                <a:schemeClr val="hlink"/>
              </a:buClr>
              <a:buSzPct val="80000"/>
              <a:buFont typeface="Arial" charset="0"/>
              <a:buNone/>
            </a:pPr>
            <a:endParaRPr lang="ru-RU" sz="2400" b="1">
              <a:solidFill>
                <a:srgbClr val="CC00C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</a:endParaRP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520700" y="404813"/>
            <a:ext cx="829945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ru-RU" sz="2400" b="1">
                <a:solidFill>
                  <a:srgbClr val="CC00CC"/>
                </a:solidFill>
                <a:latin typeface="Verdana" pitchFamily="34" charset="0"/>
              </a:rPr>
              <a:t>Являются ли четырёхугольники трапециями?</a:t>
            </a:r>
          </a:p>
        </p:txBody>
      </p:sp>
      <p:sp>
        <p:nvSpPr>
          <p:cNvPr id="59401" name="Line 9"/>
          <p:cNvSpPr>
            <a:spLocks noChangeShapeType="1"/>
          </p:cNvSpPr>
          <p:nvPr/>
        </p:nvSpPr>
        <p:spPr bwMode="auto">
          <a:xfrm>
            <a:off x="5807075" y="1604963"/>
            <a:ext cx="1512888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2" name="Line 10"/>
          <p:cNvSpPr>
            <a:spLocks noChangeShapeType="1"/>
          </p:cNvSpPr>
          <p:nvPr/>
        </p:nvSpPr>
        <p:spPr bwMode="auto">
          <a:xfrm>
            <a:off x="7319963" y="1604963"/>
            <a:ext cx="1008062" cy="12239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3" name="Line 11"/>
          <p:cNvSpPr>
            <a:spLocks noChangeShapeType="1"/>
          </p:cNvSpPr>
          <p:nvPr/>
        </p:nvSpPr>
        <p:spPr bwMode="auto">
          <a:xfrm flipH="1">
            <a:off x="5446713" y="1604963"/>
            <a:ext cx="360362" cy="12239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4" name="Line 12"/>
          <p:cNvSpPr>
            <a:spLocks noChangeShapeType="1"/>
          </p:cNvSpPr>
          <p:nvPr/>
        </p:nvSpPr>
        <p:spPr bwMode="auto">
          <a:xfrm>
            <a:off x="5446713" y="2828925"/>
            <a:ext cx="2881312" cy="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05" name="Text Box 13"/>
          <p:cNvSpPr txBox="1">
            <a:spLocks noChangeArrowheads="1"/>
          </p:cNvSpPr>
          <p:nvPr/>
        </p:nvSpPr>
        <p:spPr bwMode="auto">
          <a:xfrm>
            <a:off x="5735638" y="1604963"/>
            <a:ext cx="86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100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 </a:t>
            </a:r>
          </a:p>
        </p:txBody>
      </p:sp>
      <p:sp>
        <p:nvSpPr>
          <p:cNvPr id="59406" name="Text Box 14"/>
          <p:cNvSpPr txBox="1">
            <a:spLocks noChangeArrowheads="1"/>
          </p:cNvSpPr>
          <p:nvPr/>
        </p:nvSpPr>
        <p:spPr bwMode="auto">
          <a:xfrm>
            <a:off x="5519738" y="2468563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80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07" name="Text Box 15"/>
          <p:cNvSpPr txBox="1">
            <a:spLocks noChangeArrowheads="1"/>
          </p:cNvSpPr>
          <p:nvPr/>
        </p:nvSpPr>
        <p:spPr bwMode="auto">
          <a:xfrm>
            <a:off x="5054600" y="2613025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E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08" name="Text Box 16"/>
          <p:cNvSpPr txBox="1">
            <a:spLocks noChangeArrowheads="1"/>
          </p:cNvSpPr>
          <p:nvPr/>
        </p:nvSpPr>
        <p:spPr bwMode="auto">
          <a:xfrm>
            <a:off x="8255000" y="268446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K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09" name="Text Box 17"/>
          <p:cNvSpPr txBox="1">
            <a:spLocks noChangeArrowheads="1"/>
          </p:cNvSpPr>
          <p:nvPr/>
        </p:nvSpPr>
        <p:spPr bwMode="auto">
          <a:xfrm>
            <a:off x="7259638" y="1219200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N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10" name="Text Box 18"/>
          <p:cNvSpPr txBox="1">
            <a:spLocks noChangeArrowheads="1"/>
          </p:cNvSpPr>
          <p:nvPr/>
        </p:nvSpPr>
        <p:spPr bwMode="auto">
          <a:xfrm>
            <a:off x="5407025" y="1219200"/>
            <a:ext cx="4730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M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11" name="Line 19"/>
          <p:cNvSpPr>
            <a:spLocks noChangeShapeType="1"/>
          </p:cNvSpPr>
          <p:nvPr/>
        </p:nvSpPr>
        <p:spPr bwMode="auto">
          <a:xfrm flipV="1">
            <a:off x="1328738" y="1341438"/>
            <a:ext cx="795337" cy="8175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2" name="Line 20"/>
          <p:cNvSpPr>
            <a:spLocks noChangeShapeType="1"/>
          </p:cNvSpPr>
          <p:nvPr/>
        </p:nvSpPr>
        <p:spPr bwMode="auto">
          <a:xfrm>
            <a:off x="2124075" y="1341438"/>
            <a:ext cx="979488" cy="8175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3" name="Line 21"/>
          <p:cNvSpPr>
            <a:spLocks noChangeShapeType="1"/>
          </p:cNvSpPr>
          <p:nvPr/>
        </p:nvSpPr>
        <p:spPr bwMode="auto">
          <a:xfrm>
            <a:off x="3103563" y="2159000"/>
            <a:ext cx="517525" cy="165735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4" name="Line 22"/>
          <p:cNvSpPr>
            <a:spLocks noChangeShapeType="1"/>
          </p:cNvSpPr>
          <p:nvPr/>
        </p:nvSpPr>
        <p:spPr bwMode="auto">
          <a:xfrm>
            <a:off x="1328738" y="2159000"/>
            <a:ext cx="2292350" cy="16557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15" name="Text Box 23"/>
          <p:cNvSpPr txBox="1">
            <a:spLocks noChangeArrowheads="1"/>
          </p:cNvSpPr>
          <p:nvPr/>
        </p:nvSpPr>
        <p:spPr bwMode="auto">
          <a:xfrm>
            <a:off x="1851025" y="1557338"/>
            <a:ext cx="965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90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16" name="Text Box 24"/>
          <p:cNvSpPr txBox="1">
            <a:spLocks noChangeArrowheads="1"/>
          </p:cNvSpPr>
          <p:nvPr/>
        </p:nvSpPr>
        <p:spPr bwMode="auto">
          <a:xfrm>
            <a:off x="1406525" y="1952625"/>
            <a:ext cx="1187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90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17" name="Text Box 25"/>
          <p:cNvSpPr txBox="1">
            <a:spLocks noChangeArrowheads="1"/>
          </p:cNvSpPr>
          <p:nvPr/>
        </p:nvSpPr>
        <p:spPr bwMode="auto">
          <a:xfrm>
            <a:off x="3103563" y="1941513"/>
            <a:ext cx="40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accent2"/>
                </a:solidFill>
                <a:latin typeface="Verdana" pitchFamily="34" charset="0"/>
              </a:rPr>
              <a:t>С</a:t>
            </a:r>
          </a:p>
        </p:txBody>
      </p:sp>
      <p:sp>
        <p:nvSpPr>
          <p:cNvPr id="59418" name="Text Box 26"/>
          <p:cNvSpPr txBox="1">
            <a:spLocks noChangeArrowheads="1"/>
          </p:cNvSpPr>
          <p:nvPr/>
        </p:nvSpPr>
        <p:spPr bwMode="auto">
          <a:xfrm>
            <a:off x="1979613" y="1052513"/>
            <a:ext cx="415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accent2"/>
                </a:solidFill>
                <a:latin typeface="Verdana" pitchFamily="34" charset="0"/>
              </a:rPr>
              <a:t>В</a:t>
            </a:r>
          </a:p>
        </p:txBody>
      </p:sp>
      <p:sp>
        <p:nvSpPr>
          <p:cNvPr id="59419" name="Text Box 27"/>
          <p:cNvSpPr txBox="1">
            <a:spLocks noChangeArrowheads="1"/>
          </p:cNvSpPr>
          <p:nvPr/>
        </p:nvSpPr>
        <p:spPr bwMode="auto">
          <a:xfrm>
            <a:off x="971550" y="1941513"/>
            <a:ext cx="4206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 b="1">
                <a:solidFill>
                  <a:schemeClr val="accent2"/>
                </a:solidFill>
                <a:latin typeface="Verdana" pitchFamily="34" charset="0"/>
              </a:rPr>
              <a:t>А</a:t>
            </a:r>
          </a:p>
        </p:txBody>
      </p:sp>
      <p:sp>
        <p:nvSpPr>
          <p:cNvPr id="59420" name="Text Box 28"/>
          <p:cNvSpPr txBox="1">
            <a:spLocks noChangeArrowheads="1"/>
          </p:cNvSpPr>
          <p:nvPr/>
        </p:nvSpPr>
        <p:spPr bwMode="auto">
          <a:xfrm>
            <a:off x="3548063" y="3644900"/>
            <a:ext cx="43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D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21" name="Line 29"/>
          <p:cNvSpPr>
            <a:spLocks noChangeShapeType="1"/>
          </p:cNvSpPr>
          <p:nvPr/>
        </p:nvSpPr>
        <p:spPr bwMode="auto">
          <a:xfrm>
            <a:off x="1187450" y="4535488"/>
            <a:ext cx="215900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22" name="Line 30"/>
          <p:cNvSpPr>
            <a:spLocks noChangeShapeType="1"/>
          </p:cNvSpPr>
          <p:nvPr/>
        </p:nvSpPr>
        <p:spPr bwMode="auto">
          <a:xfrm>
            <a:off x="1403350" y="5688013"/>
            <a:ext cx="2592388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23" name="Line 31"/>
          <p:cNvSpPr>
            <a:spLocks noChangeShapeType="1"/>
          </p:cNvSpPr>
          <p:nvPr/>
        </p:nvSpPr>
        <p:spPr bwMode="auto">
          <a:xfrm>
            <a:off x="1187450" y="4535488"/>
            <a:ext cx="1800225" cy="215900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24" name="Line 32"/>
          <p:cNvSpPr>
            <a:spLocks noChangeShapeType="1"/>
          </p:cNvSpPr>
          <p:nvPr/>
        </p:nvSpPr>
        <p:spPr bwMode="auto">
          <a:xfrm>
            <a:off x="2987675" y="4751388"/>
            <a:ext cx="1008063" cy="11525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25" name="Line 33"/>
          <p:cNvSpPr>
            <a:spLocks noChangeShapeType="1"/>
          </p:cNvSpPr>
          <p:nvPr/>
        </p:nvSpPr>
        <p:spPr bwMode="auto">
          <a:xfrm flipV="1">
            <a:off x="1403350" y="4751388"/>
            <a:ext cx="1584325" cy="936625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26" name="Text Box 34"/>
          <p:cNvSpPr txBox="1">
            <a:spLocks noChangeArrowheads="1"/>
          </p:cNvSpPr>
          <p:nvPr/>
        </p:nvSpPr>
        <p:spPr bwMode="auto">
          <a:xfrm>
            <a:off x="2124075" y="4679950"/>
            <a:ext cx="6477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60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27" name="Text Box 35"/>
          <p:cNvSpPr txBox="1">
            <a:spLocks noChangeArrowheads="1"/>
          </p:cNvSpPr>
          <p:nvPr/>
        </p:nvSpPr>
        <p:spPr bwMode="auto">
          <a:xfrm>
            <a:off x="1692275" y="5399088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60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28" name="Text Box 36"/>
          <p:cNvSpPr txBox="1">
            <a:spLocks noChangeArrowheads="1"/>
          </p:cNvSpPr>
          <p:nvPr/>
        </p:nvSpPr>
        <p:spPr bwMode="auto">
          <a:xfrm>
            <a:off x="879475" y="4149725"/>
            <a:ext cx="4048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C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29" name="Text Box 37"/>
          <p:cNvSpPr txBox="1">
            <a:spLocks noChangeArrowheads="1"/>
          </p:cNvSpPr>
          <p:nvPr/>
        </p:nvSpPr>
        <p:spPr bwMode="auto">
          <a:xfrm>
            <a:off x="2927350" y="4367213"/>
            <a:ext cx="392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E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30" name="Text Box 38"/>
          <p:cNvSpPr txBox="1">
            <a:spLocks noChangeArrowheads="1"/>
          </p:cNvSpPr>
          <p:nvPr/>
        </p:nvSpPr>
        <p:spPr bwMode="auto">
          <a:xfrm>
            <a:off x="1055688" y="5472113"/>
            <a:ext cx="3825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F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31" name="Text Box 39"/>
          <p:cNvSpPr txBox="1">
            <a:spLocks noChangeArrowheads="1"/>
          </p:cNvSpPr>
          <p:nvPr/>
        </p:nvSpPr>
        <p:spPr bwMode="auto">
          <a:xfrm>
            <a:off x="3935413" y="5759450"/>
            <a:ext cx="4365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D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32" name="Line 40"/>
          <p:cNvSpPr>
            <a:spLocks noChangeShapeType="1"/>
          </p:cNvSpPr>
          <p:nvPr/>
        </p:nvSpPr>
        <p:spPr bwMode="auto">
          <a:xfrm>
            <a:off x="6227763" y="4292600"/>
            <a:ext cx="2017712" cy="3603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3" name="Line 41"/>
          <p:cNvSpPr>
            <a:spLocks noChangeShapeType="1"/>
          </p:cNvSpPr>
          <p:nvPr/>
        </p:nvSpPr>
        <p:spPr bwMode="auto">
          <a:xfrm flipH="1">
            <a:off x="5148263" y="4292600"/>
            <a:ext cx="1081087" cy="1223963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4" name="Line 42"/>
          <p:cNvSpPr>
            <a:spLocks noChangeShapeType="1"/>
          </p:cNvSpPr>
          <p:nvPr/>
        </p:nvSpPr>
        <p:spPr bwMode="auto">
          <a:xfrm>
            <a:off x="5148263" y="5516563"/>
            <a:ext cx="2592387" cy="5762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5" name="Line 43"/>
          <p:cNvSpPr>
            <a:spLocks noChangeShapeType="1"/>
          </p:cNvSpPr>
          <p:nvPr/>
        </p:nvSpPr>
        <p:spPr bwMode="auto">
          <a:xfrm flipH="1">
            <a:off x="7740650" y="4652963"/>
            <a:ext cx="504825" cy="1439862"/>
          </a:xfrm>
          <a:prstGeom prst="line">
            <a:avLst/>
          </a:prstGeom>
          <a:noFill/>
          <a:ln w="38100">
            <a:solidFill>
              <a:schemeClr val="accent2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9436" name="Text Box 44"/>
          <p:cNvSpPr txBox="1">
            <a:spLocks noChangeArrowheads="1"/>
          </p:cNvSpPr>
          <p:nvPr/>
        </p:nvSpPr>
        <p:spPr bwMode="auto">
          <a:xfrm>
            <a:off x="6011863" y="4327525"/>
            <a:ext cx="9366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130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37" name="Text Box 45"/>
          <p:cNvSpPr txBox="1">
            <a:spLocks noChangeArrowheads="1"/>
          </p:cNvSpPr>
          <p:nvPr/>
        </p:nvSpPr>
        <p:spPr bwMode="auto">
          <a:xfrm>
            <a:off x="7596188" y="4581525"/>
            <a:ext cx="720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82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38" name="Text Box 46"/>
          <p:cNvSpPr txBox="1">
            <a:spLocks noChangeArrowheads="1"/>
          </p:cNvSpPr>
          <p:nvPr/>
        </p:nvSpPr>
        <p:spPr bwMode="auto">
          <a:xfrm>
            <a:off x="7235825" y="5373688"/>
            <a:ext cx="71913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b="1">
                <a:solidFill>
                  <a:srgbClr val="CC00CC"/>
                </a:solidFill>
                <a:latin typeface="Verdana" pitchFamily="34" charset="0"/>
              </a:rPr>
              <a:t>   98</a:t>
            </a:r>
            <a:r>
              <a:rPr lang="en-US" sz="2000" b="1">
                <a:solidFill>
                  <a:srgbClr val="CC00CC"/>
                </a:solidFill>
                <a:latin typeface="Verdana" pitchFamily="34" charset="0"/>
                <a:cs typeface="Arial" charset="0"/>
              </a:rPr>
              <a:t>°</a:t>
            </a:r>
          </a:p>
        </p:txBody>
      </p:sp>
      <p:sp>
        <p:nvSpPr>
          <p:cNvPr id="59439" name="Text Box 47"/>
          <p:cNvSpPr txBox="1">
            <a:spLocks noChangeArrowheads="1"/>
          </p:cNvSpPr>
          <p:nvPr/>
        </p:nvSpPr>
        <p:spPr bwMode="auto">
          <a:xfrm>
            <a:off x="4811713" y="5373688"/>
            <a:ext cx="4079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P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40" name="Text Box 48"/>
          <p:cNvSpPr txBox="1">
            <a:spLocks noChangeArrowheads="1"/>
          </p:cNvSpPr>
          <p:nvPr/>
        </p:nvSpPr>
        <p:spPr bwMode="auto">
          <a:xfrm>
            <a:off x="7812088" y="6021388"/>
            <a:ext cx="4397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H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41" name="Text Box 49"/>
          <p:cNvSpPr txBox="1">
            <a:spLocks noChangeArrowheads="1"/>
          </p:cNvSpPr>
          <p:nvPr/>
        </p:nvSpPr>
        <p:spPr bwMode="auto">
          <a:xfrm>
            <a:off x="8183563" y="4365625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R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42" name="Text Box 50"/>
          <p:cNvSpPr txBox="1">
            <a:spLocks noChangeArrowheads="1"/>
          </p:cNvSpPr>
          <p:nvPr/>
        </p:nvSpPr>
        <p:spPr bwMode="auto">
          <a:xfrm>
            <a:off x="5951538" y="3835400"/>
            <a:ext cx="420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400" b="1">
                <a:solidFill>
                  <a:schemeClr val="accent2"/>
                </a:solidFill>
                <a:latin typeface="Verdana" pitchFamily="34" charset="0"/>
              </a:rPr>
              <a:t>K</a:t>
            </a:r>
            <a:endParaRPr lang="ru-RU" sz="2400" b="1">
              <a:solidFill>
                <a:schemeClr val="accent2"/>
              </a:solidFill>
              <a:latin typeface="Verdana" pitchFamily="34" charset="0"/>
            </a:endParaRPr>
          </a:p>
        </p:txBody>
      </p:sp>
      <p:sp>
        <p:nvSpPr>
          <p:cNvPr id="59443" name="Text Box 51"/>
          <p:cNvSpPr txBox="1">
            <a:spLocks noChangeArrowheads="1"/>
          </p:cNvSpPr>
          <p:nvPr/>
        </p:nvSpPr>
        <p:spPr bwMode="auto">
          <a:xfrm>
            <a:off x="808038" y="993775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1.</a:t>
            </a:r>
          </a:p>
        </p:txBody>
      </p:sp>
      <p:sp>
        <p:nvSpPr>
          <p:cNvPr id="59444" name="Text Box 52"/>
          <p:cNvSpPr txBox="1">
            <a:spLocks noChangeArrowheads="1"/>
          </p:cNvSpPr>
          <p:nvPr/>
        </p:nvSpPr>
        <p:spPr bwMode="auto">
          <a:xfrm>
            <a:off x="4859338" y="1039813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2.</a:t>
            </a:r>
          </a:p>
        </p:txBody>
      </p:sp>
      <p:sp>
        <p:nvSpPr>
          <p:cNvPr id="59445" name="Text Box 53"/>
          <p:cNvSpPr txBox="1">
            <a:spLocks noChangeArrowheads="1"/>
          </p:cNvSpPr>
          <p:nvPr/>
        </p:nvSpPr>
        <p:spPr bwMode="auto">
          <a:xfrm>
            <a:off x="663575" y="3802063"/>
            <a:ext cx="442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3.</a:t>
            </a:r>
          </a:p>
        </p:txBody>
      </p:sp>
      <p:sp>
        <p:nvSpPr>
          <p:cNvPr id="59446" name="Text Box 54"/>
          <p:cNvSpPr txBox="1">
            <a:spLocks noChangeArrowheads="1"/>
          </p:cNvSpPr>
          <p:nvPr/>
        </p:nvSpPr>
        <p:spPr bwMode="auto">
          <a:xfrm>
            <a:off x="5056188" y="3729038"/>
            <a:ext cx="442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400"/>
              <a:t>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480864" y="1430927"/>
            <a:ext cx="8580004" cy="1800200"/>
          </a:xfrm>
          <a:prstGeom prst="rect">
            <a:avLst/>
          </a:prstGeom>
        </p:spPr>
        <p:txBody>
          <a:bodyPr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68580" indent="0">
              <a:buFont typeface="Wingdings 3"/>
              <a:buNone/>
            </a:pPr>
            <a:r>
              <a:rPr lang="ru-RU" sz="3200" b="1" dirty="0" smtClean="0"/>
              <a:t>Один из углов равнобедренной трапеции равен 112˚. Найдите остальные углы трапеции.</a:t>
            </a:r>
            <a:endParaRPr lang="ru-RU" sz="3200" b="1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 rtl="0" eaLnBrk="1" latinLnBrk="0" hangingPunct="1">
              <a:spcBef>
                <a:spcPct val="0"/>
              </a:spcBef>
              <a:buNone/>
              <a:defRPr kumimoji="0" sz="41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/>
              </a:rPr>
              <a:t>Задача</a:t>
            </a:r>
            <a:endParaRPr lang="ru-RU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556601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ÐÐÐÐÐÐÐ¢ÐÐÐ¬ÐÐÐ¯ ÐÐÐÐÐ§Ð   Ð¡Ð»Ð¾Ð¶Ð¸ÑÑ ÑÑÐ°Ð¿ÐµÑÐ¸Ñ Ð¸Ð·: Ð°) ÑÐµÑÑÑÑÑ Ð¿ÑÑÐ¼Ð¾ÑÐ³Ð¾Ð»ÑÐ½ÑÑ ÑÑÐµÑÐ³Ð¾Ð»ÑÐ½Ð¸ÐºÐ¾Ð²;  Ð±) Ð¸Ð· ÑÑÑÑ Ð¿ÑÑÐ¼Ð¾ÑÐ³Ð¾Ð»ÑÐ½ÑÑ ÑÑÐµÑÐ³Ð¾Ð»ÑÐ½Ð¸ÐºÐ¾Ð²;  Ð²) Ð¸Ð· Ð´Ð²ÑÑ Ð¿ÑÑÐ¼Ð¾ÑÐ³Ð¾Ð»ÑÐ½ÑÑ ÑÑÐµÑÐ³Ð¾Ð»ÑÐ½Ð¸ÐºÐ¾Ð².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642918"/>
            <a:ext cx="6096000" cy="45720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sz="2800" b="1" dirty="0" smtClean="0">
                <a:solidFill>
                  <a:schemeClr val="accent5">
                    <a:lumMod val="75000"/>
                  </a:schemeClr>
                </a:solidFill>
              </a:rPr>
              <a:t>Вопросы для повторения</a:t>
            </a:r>
            <a:endParaRPr lang="ru-RU" sz="28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0875" indent="-514350">
              <a:buFont typeface="Wingdings 2" pitchFamily="18" charset="2"/>
              <a:buNone/>
            </a:pPr>
            <a:r>
              <a:rPr lang="ru-RU" dirty="0" smtClean="0"/>
              <a:t>1. Какой четырехугольник называется трапецией?</a:t>
            </a:r>
          </a:p>
          <a:p>
            <a:pPr marL="650875" indent="-514350">
              <a:buFont typeface="Wingdings 2" pitchFamily="18" charset="2"/>
              <a:buNone/>
            </a:pPr>
            <a:r>
              <a:rPr lang="ru-RU" dirty="0" smtClean="0"/>
              <a:t>Как называются стороны трапеции?</a:t>
            </a:r>
          </a:p>
          <a:p>
            <a:pPr marL="650875" indent="-514350">
              <a:buFont typeface="Wingdings 2" pitchFamily="18" charset="2"/>
              <a:buNone/>
            </a:pPr>
            <a:r>
              <a:rPr lang="ru-RU" dirty="0" smtClean="0"/>
              <a:t>2. Какие существуют виды трапеций?</a:t>
            </a:r>
          </a:p>
          <a:p>
            <a:pPr marL="650875" indent="-514350">
              <a:buFont typeface="Wingdings 2" pitchFamily="18" charset="2"/>
              <a:buNone/>
            </a:pPr>
            <a:r>
              <a:rPr lang="ru-RU" dirty="0" smtClean="0"/>
              <a:t>3. Какими свойствами обладает равнобедренная трапеция?</a:t>
            </a:r>
          </a:p>
          <a:p>
            <a:pPr marL="650875" indent="-514350">
              <a:buFont typeface="Wingdings 2" pitchFamily="18" charset="2"/>
              <a:buAutoNum type="arabicPeriod" startAt="2"/>
            </a:pPr>
            <a:endParaRPr lang="ru-RU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Домашнее задание: п45 № 397,390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6600" dirty="0" smtClean="0">
                <a:solidFill>
                  <a:schemeClr val="accent5">
                    <a:lumMod val="75000"/>
                  </a:schemeClr>
                </a:solidFill>
              </a:rPr>
              <a:t>Спасибо за урок</a:t>
            </a:r>
            <a:endParaRPr lang="ru-RU" sz="66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Цели: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4338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50875" indent="-514350">
              <a:buFont typeface="Wingdings 2" pitchFamily="18" charset="2"/>
              <a:buNone/>
            </a:pPr>
            <a:r>
              <a:rPr lang="ru-RU" dirty="0" smtClean="0"/>
              <a:t>1. Ввести понятие трапеции и ее элементов .</a:t>
            </a:r>
          </a:p>
          <a:p>
            <a:pPr marL="650875" indent="-514350">
              <a:buFont typeface="Wingdings 2" pitchFamily="18" charset="2"/>
              <a:buNone/>
            </a:pPr>
            <a:r>
              <a:rPr lang="ru-RU" dirty="0" smtClean="0"/>
              <a:t>2. Рассмотреть виды трапеции и ее свойства</a:t>
            </a:r>
          </a:p>
          <a:p>
            <a:pPr marL="650875" indent="-514350">
              <a:buFont typeface="Wingdings 2" pitchFamily="18" charset="2"/>
              <a:buNone/>
            </a:pPr>
            <a:r>
              <a:rPr lang="ru-RU" dirty="0" smtClean="0"/>
              <a:t>3. Научить применять полученные знания при решении задач.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2 четверть\скачанные файлы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7158" y="357167"/>
            <a:ext cx="7215238" cy="2928958"/>
          </a:xfrm>
          <a:prstGeom prst="rect">
            <a:avLst/>
          </a:prstGeom>
          <a:noFill/>
        </p:spPr>
      </p:pic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285720" y="3429000"/>
            <a:ext cx="850112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Любой многоугольник разделяет плоскость на две части, одна из которых называется 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Четырехугольник, у которого противоположные стороны попарно параллельны.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Отрезок, соединяющий любые две не соседние вершины многоугольника.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Сумма длин всех сторон многоугольника.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Две вершины многоугольника, принадлежащие одной стороне, называются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 конце урока каждый ученик ждет хорошую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Две несмежные стороны четырехугольника называются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Любой многоугольник разделяет плоскость на две части, одна из которых внутренняя, а другая…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361554" y="642918"/>
            <a:ext cx="4639337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66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Трапеция</a:t>
            </a:r>
            <a:endParaRPr lang="ru-RU" sz="6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214282" y="2215992"/>
            <a:ext cx="8572560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</a:rPr>
              <a:t>Трапеция 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</a:rPr>
              <a:t> (от греч. </a:t>
            </a:r>
            <a:r>
              <a:rPr kumimoji="0" lang="ru-RU" sz="2800" b="0" i="0" u="none" strike="noStrike" cap="none" normalizeH="0" baseline="0" dirty="0" err="1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</a:rPr>
              <a:t>trapezion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</a:rPr>
              <a:t>,  столик).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Трапеция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четырёхугольник, у которого две стороны параллельны, а две другие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непараллельные. Отрезок, соединяющий середины боковых сторон, называется средней линией трапеции</a:t>
            </a:r>
            <a:r>
              <a:rPr kumimoji="0" lang="ru-RU" sz="10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250825" y="4797425"/>
            <a:ext cx="5791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u="sng"/>
              <a:t>Определение: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0" y="5373688"/>
            <a:ext cx="9144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/>
              <a:t>Четырехугольник, у которого только две стороны параллельны, называется</a:t>
            </a:r>
            <a:r>
              <a:rPr lang="ru-RU" sz="3200" b="1">
                <a:solidFill>
                  <a:schemeClr val="hlink"/>
                </a:solidFill>
              </a:rPr>
              <a:t> </a:t>
            </a:r>
            <a:r>
              <a:rPr lang="ru-RU" sz="3200" b="1">
                <a:solidFill>
                  <a:srgbClr val="F02F08"/>
                </a:solidFill>
              </a:rPr>
              <a:t>трапецией.</a:t>
            </a:r>
          </a:p>
        </p:txBody>
      </p:sp>
      <p:grpSp>
        <p:nvGrpSpPr>
          <p:cNvPr id="2" name="Group 28"/>
          <p:cNvGrpSpPr>
            <a:grpSpLocks/>
          </p:cNvGrpSpPr>
          <p:nvPr/>
        </p:nvGrpSpPr>
        <p:grpSpPr bwMode="auto">
          <a:xfrm>
            <a:off x="2051050" y="1268413"/>
            <a:ext cx="5235575" cy="2813050"/>
            <a:chOff x="158" y="1842"/>
            <a:chExt cx="3298" cy="1772"/>
          </a:xfrm>
        </p:grpSpPr>
        <p:sp>
          <p:nvSpPr>
            <p:cNvPr id="5131" name="Line 6"/>
            <p:cNvSpPr>
              <a:spLocks noChangeShapeType="1"/>
            </p:cNvSpPr>
            <p:nvPr/>
          </p:nvSpPr>
          <p:spPr bwMode="auto">
            <a:xfrm>
              <a:off x="672" y="2178"/>
              <a:ext cx="1440" cy="0"/>
            </a:xfrm>
            <a:prstGeom prst="line">
              <a:avLst/>
            </a:prstGeom>
            <a:noFill/>
            <a:ln w="57150">
              <a:solidFill>
                <a:srgbClr val="F02F08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2" name="Line 7"/>
            <p:cNvSpPr>
              <a:spLocks noChangeShapeType="1"/>
            </p:cNvSpPr>
            <p:nvPr/>
          </p:nvSpPr>
          <p:spPr bwMode="auto">
            <a:xfrm>
              <a:off x="384" y="3234"/>
              <a:ext cx="2784" cy="0"/>
            </a:xfrm>
            <a:prstGeom prst="line">
              <a:avLst/>
            </a:prstGeom>
            <a:noFill/>
            <a:ln w="57150">
              <a:solidFill>
                <a:srgbClr val="F02F08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3" name="Line 8"/>
            <p:cNvSpPr>
              <a:spLocks noChangeShapeType="1"/>
            </p:cNvSpPr>
            <p:nvPr/>
          </p:nvSpPr>
          <p:spPr bwMode="auto">
            <a:xfrm flipH="1">
              <a:off x="384" y="2178"/>
              <a:ext cx="288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4" name="Line 9"/>
            <p:cNvSpPr>
              <a:spLocks noChangeShapeType="1"/>
            </p:cNvSpPr>
            <p:nvPr/>
          </p:nvSpPr>
          <p:spPr bwMode="auto">
            <a:xfrm>
              <a:off x="2112" y="2178"/>
              <a:ext cx="1056" cy="1056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158" y="3249"/>
              <a:ext cx="57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A</a:t>
              </a:r>
              <a:endParaRPr lang="ru-RU" sz="3200" b="1"/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480" y="1842"/>
              <a:ext cx="346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B</a:t>
              </a:r>
              <a:endParaRPr lang="ru-RU" sz="3200" b="1"/>
            </a:p>
          </p:txBody>
        </p:sp>
        <p:sp>
          <p:nvSpPr>
            <p:cNvPr id="5137" name="Text Box 16"/>
            <p:cNvSpPr txBox="1">
              <a:spLocks noChangeArrowheads="1"/>
            </p:cNvSpPr>
            <p:nvPr/>
          </p:nvSpPr>
          <p:spPr bwMode="auto">
            <a:xfrm>
              <a:off x="2064" y="1842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C</a:t>
              </a:r>
              <a:endParaRPr lang="ru-RU" sz="3200" b="1"/>
            </a:p>
          </p:txBody>
        </p:sp>
        <p:sp>
          <p:nvSpPr>
            <p:cNvPr id="5138" name="Text Box 19"/>
            <p:cNvSpPr txBox="1">
              <a:spLocks noChangeArrowheads="1"/>
            </p:cNvSpPr>
            <p:nvPr/>
          </p:nvSpPr>
          <p:spPr bwMode="auto">
            <a:xfrm>
              <a:off x="3168" y="3138"/>
              <a:ext cx="288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3200" b="1"/>
                <a:t>D</a:t>
              </a:r>
              <a:endParaRPr lang="ru-RU" sz="3200" b="1"/>
            </a:p>
          </p:txBody>
        </p:sp>
      </p:grp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5562600" y="3429000"/>
            <a:ext cx="3200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2000"/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6011863" y="1628775"/>
            <a:ext cx="2895600" cy="149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ABCD – </a:t>
            </a:r>
            <a:r>
              <a:rPr lang="ru-RU" sz="2800" b="1">
                <a:solidFill>
                  <a:srgbClr val="0000FF"/>
                </a:solidFill>
              </a:rPr>
              <a:t>трапеция</a:t>
            </a:r>
          </a:p>
          <a:p>
            <a:pPr>
              <a:spcBef>
                <a:spcPct val="50000"/>
              </a:spcBef>
            </a:pPr>
            <a:endParaRPr lang="ru-RU" sz="2400" b="1">
              <a:solidFill>
                <a:srgbClr val="0000FF"/>
              </a:solidFill>
            </a:endParaRPr>
          </a:p>
        </p:txBody>
      </p:sp>
      <p:sp>
        <p:nvSpPr>
          <p:cNvPr id="2072" name="Text Box 24"/>
          <p:cNvSpPr txBox="1">
            <a:spLocks noChangeArrowheads="1"/>
          </p:cNvSpPr>
          <p:nvPr/>
        </p:nvSpPr>
        <p:spPr bwMode="auto">
          <a:xfrm>
            <a:off x="250825" y="4005263"/>
            <a:ext cx="80660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BC, AD – </a:t>
            </a:r>
            <a:r>
              <a:rPr lang="ru-RU" sz="2800" b="1">
                <a:solidFill>
                  <a:srgbClr val="0000FF"/>
                </a:solidFill>
              </a:rPr>
              <a:t>основания трапеции,  ВС </a:t>
            </a:r>
            <a:r>
              <a:rPr lang="ru-RU" sz="2800" b="1">
                <a:solidFill>
                  <a:srgbClr val="0000FF"/>
                </a:solidFill>
                <a:cs typeface="Times New Roman" pitchFamily="18" charset="0"/>
              </a:rPr>
              <a:t>║  А</a:t>
            </a:r>
            <a:r>
              <a:rPr lang="en-US" sz="2800" b="1">
                <a:solidFill>
                  <a:srgbClr val="0000FF"/>
                </a:solidFill>
                <a:cs typeface="Times New Roman" pitchFamily="18" charset="0"/>
              </a:rPr>
              <a:t>D</a:t>
            </a:r>
            <a:r>
              <a:rPr lang="ru-RU" sz="2800" b="1">
                <a:solidFill>
                  <a:srgbClr val="0000FF"/>
                </a:solidFill>
              </a:rPr>
              <a:t> </a:t>
            </a:r>
          </a:p>
        </p:txBody>
      </p:sp>
      <p:sp>
        <p:nvSpPr>
          <p:cNvPr id="2073" name="Text Box 25"/>
          <p:cNvSpPr txBox="1">
            <a:spLocks noChangeArrowheads="1"/>
          </p:cNvSpPr>
          <p:nvPr/>
        </p:nvSpPr>
        <p:spPr bwMode="auto">
          <a:xfrm>
            <a:off x="4140200" y="4508500"/>
            <a:ext cx="47529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AB,CD – </a:t>
            </a:r>
            <a:r>
              <a:rPr lang="ru-RU" sz="2800" b="1">
                <a:solidFill>
                  <a:srgbClr val="0000FF"/>
                </a:solidFill>
              </a:rPr>
              <a:t>боковые стороны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0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75"/>
                                        <p:tgtEl>
                                          <p:spTgt spid="20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0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" grpId="0" autoUpdateAnimBg="0"/>
      <p:bldP spid="2053" grpId="0" build="p" autoUpdateAnimBg="0"/>
      <p:bldP spid="2070" grpId="0" autoUpdateAnimBg="0"/>
      <p:bldP spid="2071" grpId="0" autoUpdateAnimBg="0"/>
      <p:bldP spid="2072" grpId="0" autoUpdateAnimBg="0"/>
      <p:bldP spid="2073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1547813" y="692150"/>
            <a:ext cx="6553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 dirty="0">
                <a:solidFill>
                  <a:srgbClr val="0000FF"/>
                </a:solidFill>
              </a:rPr>
              <a:t>Равнобедренная  трапеция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611188" y="4508500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u="sng"/>
              <a:t>Определение: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395288" y="5157788"/>
            <a:ext cx="8064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/>
              <a:t>Трапеция, у которой боковые стороны равны, называется</a:t>
            </a:r>
            <a:r>
              <a:rPr lang="ru-RU" sz="2800">
                <a:solidFill>
                  <a:srgbClr val="F02F08"/>
                </a:solidFill>
              </a:rPr>
              <a:t>  </a:t>
            </a:r>
            <a:r>
              <a:rPr lang="ru-RU" sz="3200" b="1">
                <a:solidFill>
                  <a:srgbClr val="F02F08"/>
                </a:solidFill>
              </a:rPr>
              <a:t>равнобедренной.</a:t>
            </a:r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323850" y="1557338"/>
            <a:ext cx="5194300" cy="2895600"/>
            <a:chOff x="249" y="2069"/>
            <a:chExt cx="3272" cy="1824"/>
          </a:xfrm>
        </p:grpSpPr>
        <p:grpSp>
          <p:nvGrpSpPr>
            <p:cNvPr id="3" name="Group 18"/>
            <p:cNvGrpSpPr>
              <a:grpSpLocks/>
            </p:cNvGrpSpPr>
            <p:nvPr/>
          </p:nvGrpSpPr>
          <p:grpSpPr bwMode="auto">
            <a:xfrm>
              <a:off x="340" y="2296"/>
              <a:ext cx="2990" cy="1196"/>
              <a:chOff x="480" y="2688"/>
              <a:chExt cx="1872" cy="672"/>
            </a:xfrm>
          </p:grpSpPr>
          <p:sp>
            <p:nvSpPr>
              <p:cNvPr id="6158" name="Line 6"/>
              <p:cNvSpPr>
                <a:spLocks noChangeShapeType="1"/>
              </p:cNvSpPr>
              <p:nvPr/>
            </p:nvSpPr>
            <p:spPr bwMode="auto">
              <a:xfrm>
                <a:off x="768" y="2688"/>
                <a:ext cx="1296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159" name="Line 7"/>
              <p:cNvSpPr>
                <a:spLocks noChangeShapeType="1"/>
              </p:cNvSpPr>
              <p:nvPr/>
            </p:nvSpPr>
            <p:spPr bwMode="auto">
              <a:xfrm>
                <a:off x="480" y="3360"/>
                <a:ext cx="1872" cy="0"/>
              </a:xfrm>
              <a:prstGeom prst="line">
                <a:avLst/>
              </a:prstGeom>
              <a:noFill/>
              <a:ln w="571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160" name="Line 8"/>
              <p:cNvSpPr>
                <a:spLocks noChangeShapeType="1"/>
              </p:cNvSpPr>
              <p:nvPr/>
            </p:nvSpPr>
            <p:spPr bwMode="auto">
              <a:xfrm flipH="1">
                <a:off x="480" y="2688"/>
                <a:ext cx="288" cy="672"/>
              </a:xfrm>
              <a:prstGeom prst="line">
                <a:avLst/>
              </a:prstGeom>
              <a:noFill/>
              <a:ln w="57150">
                <a:solidFill>
                  <a:srgbClr val="F02F08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6161" name="Line 9"/>
              <p:cNvSpPr>
                <a:spLocks noChangeShapeType="1"/>
              </p:cNvSpPr>
              <p:nvPr/>
            </p:nvSpPr>
            <p:spPr bwMode="auto">
              <a:xfrm>
                <a:off x="2064" y="2688"/>
                <a:ext cx="288" cy="672"/>
              </a:xfrm>
              <a:prstGeom prst="line">
                <a:avLst/>
              </a:prstGeom>
              <a:noFill/>
              <a:ln w="57150">
                <a:solidFill>
                  <a:srgbClr val="F02F08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6154" name="Text Box 10"/>
            <p:cNvSpPr txBox="1">
              <a:spLocks noChangeArrowheads="1"/>
            </p:cNvSpPr>
            <p:nvPr/>
          </p:nvSpPr>
          <p:spPr bwMode="auto">
            <a:xfrm>
              <a:off x="249" y="3521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A</a:t>
              </a:r>
              <a:endParaRPr lang="ru-RU" sz="2800">
                <a:solidFill>
                  <a:srgbClr val="0000FF"/>
                </a:solidFill>
              </a:endParaRPr>
            </a:p>
          </p:txBody>
        </p:sp>
        <p:sp>
          <p:nvSpPr>
            <p:cNvPr id="6155" name="Text Box 11"/>
            <p:cNvSpPr txBox="1">
              <a:spLocks noChangeArrowheads="1"/>
            </p:cNvSpPr>
            <p:nvPr/>
          </p:nvSpPr>
          <p:spPr bwMode="auto">
            <a:xfrm>
              <a:off x="431" y="2115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B</a:t>
              </a:r>
              <a:endParaRPr lang="ru-RU" sz="2800">
                <a:solidFill>
                  <a:srgbClr val="0000FF"/>
                </a:solidFill>
              </a:endParaRPr>
            </a:p>
          </p:txBody>
        </p:sp>
        <p:sp>
          <p:nvSpPr>
            <p:cNvPr id="6156" name="Text Box 12"/>
            <p:cNvSpPr txBox="1">
              <a:spLocks noChangeArrowheads="1"/>
            </p:cNvSpPr>
            <p:nvPr/>
          </p:nvSpPr>
          <p:spPr bwMode="auto">
            <a:xfrm>
              <a:off x="2925" y="2069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C</a:t>
              </a:r>
              <a:endParaRPr lang="ru-RU" sz="2800">
                <a:solidFill>
                  <a:srgbClr val="0000FF"/>
                </a:solidFill>
              </a:endParaRPr>
            </a:p>
          </p:txBody>
        </p:sp>
        <p:sp>
          <p:nvSpPr>
            <p:cNvPr id="6157" name="Text Box 13"/>
            <p:cNvSpPr txBox="1">
              <a:spLocks noChangeArrowheads="1"/>
            </p:cNvSpPr>
            <p:nvPr/>
          </p:nvSpPr>
          <p:spPr bwMode="auto">
            <a:xfrm>
              <a:off x="3243" y="3566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D</a:t>
              </a:r>
              <a:endParaRPr lang="ru-RU" sz="2800">
                <a:solidFill>
                  <a:srgbClr val="0000FF"/>
                </a:solidFill>
              </a:endParaRPr>
            </a:p>
          </p:txBody>
        </p:sp>
      </p:grpSp>
      <p:sp>
        <p:nvSpPr>
          <p:cNvPr id="5136" name="Text Box 16"/>
          <p:cNvSpPr txBox="1">
            <a:spLocks noChangeArrowheads="1"/>
          </p:cNvSpPr>
          <p:nvPr/>
        </p:nvSpPr>
        <p:spPr bwMode="auto">
          <a:xfrm>
            <a:off x="6300788" y="1773238"/>
            <a:ext cx="20161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AB=CD</a:t>
            </a:r>
            <a:endParaRPr lang="ru-RU" sz="2800" b="1">
              <a:solidFill>
                <a:srgbClr val="0000FF"/>
              </a:solidFill>
            </a:endParaRPr>
          </a:p>
        </p:txBody>
      </p:sp>
      <p:sp>
        <p:nvSpPr>
          <p:cNvPr id="5137" name="Text Box 17"/>
          <p:cNvSpPr txBox="1">
            <a:spLocks noChangeArrowheads="1"/>
          </p:cNvSpPr>
          <p:nvPr/>
        </p:nvSpPr>
        <p:spPr bwMode="auto">
          <a:xfrm>
            <a:off x="5397500" y="2708275"/>
            <a:ext cx="37465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ABCD</a:t>
            </a:r>
            <a:r>
              <a:rPr lang="ru-RU" sz="28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-</a:t>
            </a:r>
            <a:r>
              <a:rPr lang="ru-RU" sz="2800" b="1">
                <a:solidFill>
                  <a:srgbClr val="0000FF"/>
                </a:solidFill>
              </a:rPr>
              <a:t> равнобедренная  трапеция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5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5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  <p:bldP spid="5124" grpId="0" build="p" autoUpdateAnimBg="0"/>
      <p:bldP spid="5136" grpId="0" autoUpdateAnimBg="0"/>
      <p:bldP spid="513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547813" y="692150"/>
            <a:ext cx="6553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600" b="1" dirty="0">
                <a:solidFill>
                  <a:srgbClr val="0000FF"/>
                </a:solidFill>
              </a:rPr>
              <a:t>Прямоугольная  трапеция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042988" y="4365625"/>
            <a:ext cx="41148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u="sng"/>
              <a:t>Определение:</a:t>
            </a:r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68313" y="5084763"/>
            <a:ext cx="80645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/>
              <a:t>Трапеция, у которой один из углов прямой, называется</a:t>
            </a:r>
            <a:r>
              <a:rPr lang="ru-RU" sz="2800">
                <a:solidFill>
                  <a:srgbClr val="F02F08"/>
                </a:solidFill>
              </a:rPr>
              <a:t>  </a:t>
            </a:r>
            <a:r>
              <a:rPr lang="ru-RU" sz="3200" b="1">
                <a:solidFill>
                  <a:srgbClr val="F02F08"/>
                </a:solidFill>
              </a:rPr>
              <a:t>прямоугольной.</a:t>
            </a:r>
          </a:p>
        </p:txBody>
      </p:sp>
      <p:grpSp>
        <p:nvGrpSpPr>
          <p:cNvPr id="2" name="Group 30"/>
          <p:cNvGrpSpPr>
            <a:grpSpLocks/>
          </p:cNvGrpSpPr>
          <p:nvPr/>
        </p:nvGrpSpPr>
        <p:grpSpPr bwMode="auto">
          <a:xfrm>
            <a:off x="0" y="1628775"/>
            <a:ext cx="5481638" cy="2822575"/>
            <a:chOff x="158" y="1888"/>
            <a:chExt cx="3453" cy="1778"/>
          </a:xfrm>
        </p:grpSpPr>
        <p:sp>
          <p:nvSpPr>
            <p:cNvPr id="7184" name="Rectangle 29"/>
            <p:cNvSpPr>
              <a:spLocks noChangeArrowheads="1"/>
            </p:cNvSpPr>
            <p:nvPr/>
          </p:nvSpPr>
          <p:spPr bwMode="auto">
            <a:xfrm>
              <a:off x="476" y="3067"/>
              <a:ext cx="227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5" name="Rectangle 28"/>
            <p:cNvSpPr>
              <a:spLocks noChangeArrowheads="1"/>
            </p:cNvSpPr>
            <p:nvPr/>
          </p:nvSpPr>
          <p:spPr bwMode="auto">
            <a:xfrm>
              <a:off x="476" y="2115"/>
              <a:ext cx="227" cy="227"/>
            </a:xfrm>
            <a:prstGeom prst="rect">
              <a:avLst/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7186" name="Line 9"/>
            <p:cNvSpPr>
              <a:spLocks noChangeShapeType="1"/>
            </p:cNvSpPr>
            <p:nvPr/>
          </p:nvSpPr>
          <p:spPr bwMode="auto">
            <a:xfrm>
              <a:off x="482" y="2115"/>
              <a:ext cx="2070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7187" name="Line 10"/>
            <p:cNvSpPr>
              <a:spLocks noChangeShapeType="1"/>
            </p:cNvSpPr>
            <p:nvPr/>
          </p:nvSpPr>
          <p:spPr bwMode="auto">
            <a:xfrm>
              <a:off x="475" y="3294"/>
              <a:ext cx="2903" cy="0"/>
            </a:xfrm>
            <a:prstGeom prst="line">
              <a:avLst/>
            </a:prstGeom>
            <a:noFill/>
            <a:ln w="57150">
              <a:solidFill>
                <a:schemeClr val="tx1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7188" name="Line 11"/>
            <p:cNvSpPr>
              <a:spLocks noChangeShapeType="1"/>
            </p:cNvSpPr>
            <p:nvPr/>
          </p:nvSpPr>
          <p:spPr bwMode="auto">
            <a:xfrm flipH="1">
              <a:off x="476" y="2115"/>
              <a:ext cx="6" cy="1179"/>
            </a:xfrm>
            <a:prstGeom prst="line">
              <a:avLst/>
            </a:prstGeom>
            <a:noFill/>
            <a:ln w="57150">
              <a:solidFill>
                <a:srgbClr val="F02F08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7189" name="Line 12"/>
            <p:cNvSpPr>
              <a:spLocks noChangeShapeType="1"/>
            </p:cNvSpPr>
            <p:nvPr/>
          </p:nvSpPr>
          <p:spPr bwMode="auto">
            <a:xfrm>
              <a:off x="2552" y="2115"/>
              <a:ext cx="826" cy="1179"/>
            </a:xfrm>
            <a:prstGeom prst="line">
              <a:avLst/>
            </a:prstGeom>
            <a:noFill/>
            <a:ln w="57150">
              <a:solidFill>
                <a:srgbClr val="F02F08"/>
              </a:solidFill>
              <a:round/>
              <a:headEnd/>
              <a:tailEnd/>
            </a:ln>
          </p:spPr>
          <p:txBody>
            <a:bodyPr wrap="none"/>
            <a:lstStyle/>
            <a:p>
              <a:endParaRPr lang="ru-RU"/>
            </a:p>
          </p:txBody>
        </p:sp>
        <p:sp>
          <p:nvSpPr>
            <p:cNvPr id="7190" name="Text Box 13"/>
            <p:cNvSpPr txBox="1">
              <a:spLocks noChangeArrowheads="1"/>
            </p:cNvSpPr>
            <p:nvPr/>
          </p:nvSpPr>
          <p:spPr bwMode="auto">
            <a:xfrm>
              <a:off x="248" y="3339"/>
              <a:ext cx="52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A</a:t>
              </a:r>
              <a:endParaRPr lang="ru-RU" sz="2800">
                <a:solidFill>
                  <a:srgbClr val="0000FF"/>
                </a:solidFill>
              </a:endParaRPr>
            </a:p>
          </p:txBody>
        </p:sp>
        <p:sp>
          <p:nvSpPr>
            <p:cNvPr id="7191" name="Text Box 14"/>
            <p:cNvSpPr txBox="1">
              <a:spLocks noChangeArrowheads="1"/>
            </p:cNvSpPr>
            <p:nvPr/>
          </p:nvSpPr>
          <p:spPr bwMode="auto">
            <a:xfrm>
              <a:off x="158" y="1888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B</a:t>
              </a:r>
              <a:endParaRPr lang="ru-RU" sz="2800">
                <a:solidFill>
                  <a:srgbClr val="0000FF"/>
                </a:solidFill>
              </a:endParaRPr>
            </a:p>
          </p:txBody>
        </p:sp>
        <p:sp>
          <p:nvSpPr>
            <p:cNvPr id="7192" name="Text Box 15"/>
            <p:cNvSpPr txBox="1">
              <a:spLocks noChangeArrowheads="1"/>
            </p:cNvSpPr>
            <p:nvPr/>
          </p:nvSpPr>
          <p:spPr bwMode="auto">
            <a:xfrm>
              <a:off x="2607" y="1888"/>
              <a:ext cx="265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C</a:t>
              </a:r>
              <a:endParaRPr lang="ru-RU" sz="2800">
                <a:solidFill>
                  <a:srgbClr val="0000FF"/>
                </a:solidFill>
              </a:endParaRPr>
            </a:p>
          </p:txBody>
        </p:sp>
        <p:sp>
          <p:nvSpPr>
            <p:cNvPr id="7193" name="Text Box 16"/>
            <p:cNvSpPr txBox="1">
              <a:spLocks noChangeArrowheads="1"/>
            </p:cNvSpPr>
            <p:nvPr/>
          </p:nvSpPr>
          <p:spPr bwMode="auto">
            <a:xfrm>
              <a:off x="3333" y="3339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>
                  <a:solidFill>
                    <a:srgbClr val="0000FF"/>
                  </a:solidFill>
                </a:rPr>
                <a:t>D</a:t>
              </a:r>
              <a:endParaRPr lang="ru-RU" sz="2800">
                <a:solidFill>
                  <a:srgbClr val="0000FF"/>
                </a:solidFill>
              </a:endParaRPr>
            </a:p>
          </p:txBody>
        </p:sp>
      </p:grpSp>
      <p:sp>
        <p:nvSpPr>
          <p:cNvPr id="12307" name="Text Box 19"/>
          <p:cNvSpPr txBox="1">
            <a:spLocks noChangeArrowheads="1"/>
          </p:cNvSpPr>
          <p:nvPr/>
        </p:nvSpPr>
        <p:spPr bwMode="auto">
          <a:xfrm>
            <a:off x="5397500" y="2708275"/>
            <a:ext cx="37465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ABCD</a:t>
            </a:r>
            <a:r>
              <a:rPr lang="ru-RU" sz="28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-</a:t>
            </a:r>
            <a:r>
              <a:rPr lang="ru-RU" sz="2800" b="1">
                <a:solidFill>
                  <a:srgbClr val="0000FF"/>
                </a:solidFill>
              </a:rPr>
              <a:t> прямоугольная  трапеция</a:t>
            </a:r>
          </a:p>
        </p:txBody>
      </p: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5003800" y="1773238"/>
            <a:ext cx="3671888" cy="519112"/>
            <a:chOff x="3152" y="1979"/>
            <a:chExt cx="2313" cy="327"/>
          </a:xfrm>
        </p:grpSpPr>
        <p:sp>
          <p:nvSpPr>
            <p:cNvPr id="7177" name="Text Box 18"/>
            <p:cNvSpPr txBox="1">
              <a:spLocks noChangeArrowheads="1"/>
            </p:cNvSpPr>
            <p:nvPr/>
          </p:nvSpPr>
          <p:spPr bwMode="auto">
            <a:xfrm>
              <a:off x="3152" y="1979"/>
              <a:ext cx="231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b="1">
                  <a:solidFill>
                    <a:srgbClr val="0000FF"/>
                  </a:solidFill>
                </a:rPr>
                <a:t>A</a:t>
              </a:r>
              <a:r>
                <a:rPr lang="ru-RU" sz="2800" b="1">
                  <a:solidFill>
                    <a:srgbClr val="0000FF"/>
                  </a:solidFill>
                </a:rPr>
                <a:t> </a:t>
              </a:r>
              <a:r>
                <a:rPr lang="en-US" sz="2800" b="1">
                  <a:solidFill>
                    <a:srgbClr val="0000FF"/>
                  </a:solidFill>
                </a:rPr>
                <a:t>=</a:t>
              </a:r>
              <a:r>
                <a:rPr lang="ru-RU" sz="2800" b="1">
                  <a:solidFill>
                    <a:srgbClr val="0000FF"/>
                  </a:solidFill>
                </a:rPr>
                <a:t>    В = 90</a:t>
              </a:r>
              <a:r>
                <a:rPr lang="ru-RU" sz="2800" b="1" baseline="30000">
                  <a:solidFill>
                    <a:srgbClr val="0000FF"/>
                  </a:solidFill>
                </a:rPr>
                <a:t>0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grpSp>
          <p:nvGrpSpPr>
            <p:cNvPr id="4" name="Group 22"/>
            <p:cNvGrpSpPr>
              <a:grpSpLocks/>
            </p:cNvGrpSpPr>
            <p:nvPr/>
          </p:nvGrpSpPr>
          <p:grpSpPr bwMode="auto">
            <a:xfrm>
              <a:off x="3470" y="2115"/>
              <a:ext cx="181" cy="136"/>
              <a:chOff x="3470" y="2614"/>
              <a:chExt cx="181" cy="136"/>
            </a:xfrm>
          </p:grpSpPr>
          <p:sp>
            <p:nvSpPr>
              <p:cNvPr id="7182" name="Line 20"/>
              <p:cNvSpPr>
                <a:spLocks noChangeShapeType="1"/>
              </p:cNvSpPr>
              <p:nvPr/>
            </p:nvSpPr>
            <p:spPr bwMode="auto">
              <a:xfrm flipH="1">
                <a:off x="3470" y="2614"/>
                <a:ext cx="136" cy="13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7183" name="Line 21"/>
              <p:cNvSpPr>
                <a:spLocks noChangeShapeType="1"/>
              </p:cNvSpPr>
              <p:nvPr/>
            </p:nvSpPr>
            <p:spPr bwMode="auto">
              <a:xfrm>
                <a:off x="3470" y="2750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  <p:grpSp>
          <p:nvGrpSpPr>
            <p:cNvPr id="5" name="Group 23"/>
            <p:cNvGrpSpPr>
              <a:grpSpLocks/>
            </p:cNvGrpSpPr>
            <p:nvPr/>
          </p:nvGrpSpPr>
          <p:grpSpPr bwMode="auto">
            <a:xfrm>
              <a:off x="4014" y="2115"/>
              <a:ext cx="181" cy="136"/>
              <a:chOff x="3470" y="2614"/>
              <a:chExt cx="181" cy="136"/>
            </a:xfrm>
          </p:grpSpPr>
          <p:sp>
            <p:nvSpPr>
              <p:cNvPr id="7180" name="Line 24"/>
              <p:cNvSpPr>
                <a:spLocks noChangeShapeType="1"/>
              </p:cNvSpPr>
              <p:nvPr/>
            </p:nvSpPr>
            <p:spPr bwMode="auto">
              <a:xfrm flipH="1">
                <a:off x="3470" y="2614"/>
                <a:ext cx="136" cy="136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  <p:sp>
            <p:nvSpPr>
              <p:cNvPr id="7181" name="Line 25"/>
              <p:cNvSpPr>
                <a:spLocks noChangeShapeType="1"/>
              </p:cNvSpPr>
              <p:nvPr/>
            </p:nvSpPr>
            <p:spPr bwMode="auto">
              <a:xfrm>
                <a:off x="3470" y="2750"/>
                <a:ext cx="181" cy="0"/>
              </a:xfrm>
              <a:prstGeom prst="line">
                <a:avLst/>
              </a:prstGeom>
              <a:noFill/>
              <a:ln w="3810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122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2000"/>
                                        <p:tgtEl>
                                          <p:spTgt spid="12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 autoUpdateAnimBg="0"/>
      <p:bldP spid="12293" grpId="0" autoUpdateAnimBg="0"/>
      <p:bldP spid="12294" grpId="0" build="p" autoUpdateAnimBg="0"/>
      <p:bldP spid="12307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692275" y="692150"/>
            <a:ext cx="6324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>
                <a:solidFill>
                  <a:srgbClr val="0000FF"/>
                </a:solidFill>
              </a:rPr>
              <a:t>Средняя линия трапеции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971550" y="4508500"/>
            <a:ext cx="4267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 u="sng"/>
              <a:t>Определение: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250825" y="5157788"/>
            <a:ext cx="88931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 b="1"/>
              <a:t>Отрезок, соединяющий середины боковых сторон, называется</a:t>
            </a:r>
            <a:r>
              <a:rPr lang="ru-RU" sz="3200">
                <a:solidFill>
                  <a:srgbClr val="F02F08"/>
                </a:solidFill>
              </a:rPr>
              <a:t> </a:t>
            </a:r>
            <a:r>
              <a:rPr lang="ru-RU" sz="3200" b="1">
                <a:solidFill>
                  <a:srgbClr val="F02F08"/>
                </a:solidFill>
              </a:rPr>
              <a:t>средней линией трапеции.</a:t>
            </a:r>
          </a:p>
        </p:txBody>
      </p:sp>
      <p:grpSp>
        <p:nvGrpSpPr>
          <p:cNvPr id="2" name="Group 24"/>
          <p:cNvGrpSpPr>
            <a:grpSpLocks/>
          </p:cNvGrpSpPr>
          <p:nvPr/>
        </p:nvGrpSpPr>
        <p:grpSpPr bwMode="auto">
          <a:xfrm>
            <a:off x="250825" y="1700213"/>
            <a:ext cx="5545138" cy="2895600"/>
            <a:chOff x="158" y="2115"/>
            <a:chExt cx="3493" cy="1824"/>
          </a:xfrm>
        </p:grpSpPr>
        <p:grpSp>
          <p:nvGrpSpPr>
            <p:cNvPr id="3" name="Group 22"/>
            <p:cNvGrpSpPr>
              <a:grpSpLocks/>
            </p:cNvGrpSpPr>
            <p:nvPr/>
          </p:nvGrpSpPr>
          <p:grpSpPr bwMode="auto">
            <a:xfrm>
              <a:off x="295" y="2341"/>
              <a:ext cx="2949" cy="1224"/>
              <a:chOff x="624" y="2640"/>
              <a:chExt cx="2064" cy="768"/>
            </a:xfrm>
          </p:grpSpPr>
          <p:grpSp>
            <p:nvGrpSpPr>
              <p:cNvPr id="4" name="Group 18"/>
              <p:cNvGrpSpPr>
                <a:grpSpLocks/>
              </p:cNvGrpSpPr>
              <p:nvPr/>
            </p:nvGrpSpPr>
            <p:grpSpPr bwMode="auto">
              <a:xfrm>
                <a:off x="624" y="2640"/>
                <a:ext cx="2064" cy="768"/>
                <a:chOff x="624" y="2640"/>
                <a:chExt cx="2064" cy="768"/>
              </a:xfrm>
            </p:grpSpPr>
            <p:sp>
              <p:nvSpPr>
                <p:cNvPr id="8209" name="Line 5"/>
                <p:cNvSpPr>
                  <a:spLocks noChangeShapeType="1"/>
                </p:cNvSpPr>
                <p:nvPr/>
              </p:nvSpPr>
              <p:spPr bwMode="auto">
                <a:xfrm>
                  <a:off x="1008" y="2640"/>
                  <a:ext cx="1056" cy="0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8210" name="Line 6"/>
                <p:cNvSpPr>
                  <a:spLocks noChangeShapeType="1"/>
                </p:cNvSpPr>
                <p:nvPr/>
              </p:nvSpPr>
              <p:spPr bwMode="auto">
                <a:xfrm>
                  <a:off x="624" y="3408"/>
                  <a:ext cx="2064" cy="0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8211" name="Line 7"/>
                <p:cNvSpPr>
                  <a:spLocks noChangeShapeType="1"/>
                </p:cNvSpPr>
                <p:nvPr/>
              </p:nvSpPr>
              <p:spPr bwMode="auto">
                <a:xfrm flipH="1">
                  <a:off x="624" y="2640"/>
                  <a:ext cx="384" cy="768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  <p:sp>
              <p:nvSpPr>
                <p:cNvPr id="8212" name="Line 8"/>
                <p:cNvSpPr>
                  <a:spLocks noChangeShapeType="1"/>
                </p:cNvSpPr>
                <p:nvPr/>
              </p:nvSpPr>
              <p:spPr bwMode="auto">
                <a:xfrm>
                  <a:off x="2064" y="2640"/>
                  <a:ext cx="624" cy="768"/>
                </a:xfrm>
                <a:prstGeom prst="line">
                  <a:avLst/>
                </a:prstGeom>
                <a:noFill/>
                <a:ln w="57150">
                  <a:solidFill>
                    <a:srgbClr val="F02F08"/>
                  </a:solidFill>
                  <a:round/>
                  <a:headEnd/>
                  <a:tailEnd/>
                </a:ln>
              </p:spPr>
              <p:txBody>
                <a:bodyPr wrap="none"/>
                <a:lstStyle/>
                <a:p>
                  <a:endParaRPr lang="ru-RU"/>
                </a:p>
              </p:txBody>
            </p:sp>
          </p:grpSp>
          <p:sp>
            <p:nvSpPr>
              <p:cNvPr id="8208" name="Line 9"/>
              <p:cNvSpPr>
                <a:spLocks noChangeShapeType="1"/>
              </p:cNvSpPr>
              <p:nvPr/>
            </p:nvSpPr>
            <p:spPr bwMode="auto">
              <a:xfrm>
                <a:off x="816" y="3024"/>
                <a:ext cx="1584" cy="0"/>
              </a:xfrm>
              <a:prstGeom prst="line">
                <a:avLst/>
              </a:prstGeom>
              <a:noFill/>
              <a:ln w="57150">
                <a:solidFill>
                  <a:srgbClr val="0000FF"/>
                </a:solidFill>
                <a:round/>
                <a:headEnd/>
                <a:tailEnd/>
              </a:ln>
            </p:spPr>
            <p:txBody>
              <a:bodyPr wrap="none"/>
              <a:lstStyle/>
              <a:p>
                <a:endParaRPr lang="ru-RU"/>
              </a:p>
            </p:txBody>
          </p:sp>
        </p:grpSp>
        <p:sp>
          <p:nvSpPr>
            <p:cNvPr id="8201" name="Text Box 10"/>
            <p:cNvSpPr txBox="1">
              <a:spLocks noChangeArrowheads="1"/>
            </p:cNvSpPr>
            <p:nvPr/>
          </p:nvSpPr>
          <p:spPr bwMode="auto">
            <a:xfrm>
              <a:off x="158" y="3612"/>
              <a:ext cx="27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A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8202" name="Text Box 11"/>
            <p:cNvSpPr txBox="1">
              <a:spLocks noChangeArrowheads="1"/>
            </p:cNvSpPr>
            <p:nvPr/>
          </p:nvSpPr>
          <p:spPr bwMode="auto">
            <a:xfrm>
              <a:off x="476" y="2115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B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8203" name="Text Box 12"/>
            <p:cNvSpPr txBox="1">
              <a:spLocks noChangeArrowheads="1"/>
            </p:cNvSpPr>
            <p:nvPr/>
          </p:nvSpPr>
          <p:spPr bwMode="auto">
            <a:xfrm>
              <a:off x="2426" y="2115"/>
              <a:ext cx="6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C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8204" name="Text Box 13"/>
            <p:cNvSpPr txBox="1">
              <a:spLocks noChangeArrowheads="1"/>
            </p:cNvSpPr>
            <p:nvPr/>
          </p:nvSpPr>
          <p:spPr bwMode="auto">
            <a:xfrm>
              <a:off x="3288" y="3566"/>
              <a:ext cx="36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800" b="1">
                  <a:solidFill>
                    <a:srgbClr val="0000FF"/>
                  </a:solidFill>
                </a:rPr>
                <a:t>D</a:t>
              </a:r>
              <a:endParaRPr lang="ru-RU" sz="2800" b="1">
                <a:solidFill>
                  <a:srgbClr val="0000FF"/>
                </a:solidFill>
              </a:endParaRPr>
            </a:p>
          </p:txBody>
        </p:sp>
        <p:sp>
          <p:nvSpPr>
            <p:cNvPr id="8205" name="Text Box 14"/>
            <p:cNvSpPr txBox="1">
              <a:spLocks noChangeArrowheads="1"/>
            </p:cNvSpPr>
            <p:nvPr/>
          </p:nvSpPr>
          <p:spPr bwMode="auto">
            <a:xfrm>
              <a:off x="204" y="2717"/>
              <a:ext cx="327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02F08"/>
                  </a:solidFill>
                </a:rPr>
                <a:t>M</a:t>
              </a:r>
              <a:endParaRPr lang="ru-RU" sz="2800" b="1">
                <a:solidFill>
                  <a:srgbClr val="F02F08"/>
                </a:solidFill>
              </a:endParaRPr>
            </a:p>
          </p:txBody>
        </p:sp>
        <p:sp>
          <p:nvSpPr>
            <p:cNvPr id="8206" name="Text Box 16"/>
            <p:cNvSpPr txBox="1">
              <a:spLocks noChangeArrowheads="1"/>
            </p:cNvSpPr>
            <p:nvPr/>
          </p:nvSpPr>
          <p:spPr bwMode="auto">
            <a:xfrm>
              <a:off x="2925" y="2704"/>
              <a:ext cx="27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800" b="1">
                  <a:solidFill>
                    <a:srgbClr val="F02F08"/>
                  </a:solidFill>
                </a:rPr>
                <a:t>N</a:t>
              </a:r>
              <a:endParaRPr lang="ru-RU" sz="2800" b="1">
                <a:solidFill>
                  <a:srgbClr val="F02F08"/>
                </a:solidFill>
              </a:endParaRPr>
            </a:p>
          </p:txBody>
        </p:sp>
      </p:grpSp>
      <p:sp>
        <p:nvSpPr>
          <p:cNvPr id="6161" name="Text Box 17"/>
          <p:cNvSpPr txBox="1">
            <a:spLocks noChangeArrowheads="1"/>
          </p:cNvSpPr>
          <p:nvPr/>
        </p:nvSpPr>
        <p:spPr bwMode="auto">
          <a:xfrm>
            <a:off x="4643438" y="1773238"/>
            <a:ext cx="45005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</a:rPr>
              <a:t>MN</a:t>
            </a:r>
            <a:r>
              <a:rPr lang="ru-RU" sz="2800" b="1">
                <a:solidFill>
                  <a:srgbClr val="0000FF"/>
                </a:solidFill>
              </a:rPr>
              <a:t> </a:t>
            </a:r>
            <a:r>
              <a:rPr lang="en-US" sz="2800" b="1">
                <a:solidFill>
                  <a:srgbClr val="0000FF"/>
                </a:solidFill>
              </a:rPr>
              <a:t>-</a:t>
            </a:r>
            <a:r>
              <a:rPr lang="ru-RU" sz="2800" b="1">
                <a:solidFill>
                  <a:srgbClr val="0000FF"/>
                </a:solidFill>
              </a:rPr>
              <a:t> средняя линия трапеции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0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2000"/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9" dur="2000"/>
                                        <p:tgtEl>
                                          <p:spTgt spid="6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autoUpdateAnimBg="0"/>
      <p:bldP spid="6147" grpId="0" autoUpdateAnimBg="0"/>
      <p:bldP spid="6148" grpId="0" build="p" autoUpdateAnimBg="0"/>
      <p:bldP spid="616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ru-RU" dirty="0" smtClean="0">
                <a:solidFill>
                  <a:srgbClr val="FF0000"/>
                </a:solidFill>
              </a:rPr>
              <a:t>  </a:t>
            </a:r>
            <a: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  <a:t>Исследование свойств равнобедренной трапеции</a:t>
            </a:r>
            <a:br>
              <a:rPr lang="ru-RU" sz="2700" b="1" dirty="0" smtClean="0">
                <a:solidFill>
                  <a:schemeClr val="accent5">
                    <a:lumMod val="75000"/>
                  </a:schemeClr>
                </a:solidFill>
              </a:rPr>
            </a:br>
            <a:r>
              <a:rPr lang="ru-RU" sz="2000" b="1" dirty="0" smtClean="0">
                <a:solidFill>
                  <a:schemeClr val="accent5">
                    <a:lumMod val="75000"/>
                  </a:schemeClr>
                </a:solidFill>
              </a:rPr>
              <a:t>(работа в группах</a:t>
            </a:r>
            <a:r>
              <a:rPr lang="ru-RU" sz="2200" dirty="0" smtClean="0">
                <a:solidFill>
                  <a:schemeClr val="accent5">
                    <a:lumMod val="75000"/>
                  </a:schemeClr>
                </a:solidFill>
              </a:rPr>
              <a:t>)</a:t>
            </a:r>
            <a:endParaRPr lang="ru-RU" sz="22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25602" name="Объект 6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136525" indent="0">
              <a:buFont typeface="Wingdings 2" pitchFamily="18" charset="2"/>
              <a:buNone/>
            </a:pPr>
            <a:r>
              <a:rPr lang="en-US" sz="2800" smtClean="0"/>
              <a:t> </a:t>
            </a: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r>
              <a:rPr lang="ru-RU" sz="2800" smtClean="0"/>
              <a:t>                                                           </a:t>
            </a:r>
            <a:r>
              <a:rPr lang="en-US" sz="2800" smtClean="0"/>
              <a:t>    </a:t>
            </a: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r>
              <a:rPr lang="en-US" sz="2800" smtClean="0"/>
              <a:t>                                      </a:t>
            </a: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r>
              <a:rPr lang="ru-RU" sz="2800" smtClean="0"/>
              <a:t>         </a:t>
            </a:r>
            <a:r>
              <a:rPr lang="en-US" sz="2800" smtClean="0"/>
              <a:t>                                     </a:t>
            </a:r>
            <a:r>
              <a:rPr lang="ru-RU" sz="2800" smtClean="0"/>
              <a:t>                           </a:t>
            </a:r>
            <a:r>
              <a:rPr lang="en-US" sz="2800" smtClean="0"/>
              <a:t>                  </a:t>
            </a:r>
            <a:endParaRPr lang="ru-RU" sz="2800" smtClean="0"/>
          </a:p>
          <a:p>
            <a:pPr marL="136525" indent="0">
              <a:buFont typeface="Wingdings 2" pitchFamily="18" charset="2"/>
              <a:buNone/>
            </a:pPr>
            <a:endParaRPr lang="ru-RU" sz="2800" smtClean="0"/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1619250" y="1916113"/>
          <a:ext cx="6096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139040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800" dirty="0" smtClean="0"/>
                        <a:t>1 группа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</a:pPr>
                      <a:r>
                        <a:rPr lang="ru-RU" sz="2800" dirty="0" smtClean="0"/>
                        <a:t>2 группа</a:t>
                      </a:r>
                      <a:endParaRPr lang="ru-RU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ru-RU" sz="2800" dirty="0" smtClean="0"/>
                        <a:t>Исследовать углы равнобедренной трапеции.</a:t>
                      </a:r>
                      <a:endParaRPr lang="ru-RU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</a:pPr>
                      <a:r>
                        <a:rPr lang="ru-RU" sz="2800" dirty="0" smtClean="0"/>
                        <a:t>Исследовать диагонали равнобедренной трапеции.</a:t>
                      </a:r>
                      <a:endParaRPr lang="ru-RU" sz="28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Другая 3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Шаблон оформления с зеркальными зданиями">
  <a:themeElements>
    <a:clrScheme name="Шаблон оформления с зеркальными зданиями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Шаблон оформления с зеркальными зданиями">
      <a:majorFont>
        <a:latin typeface="Trebuchet MS"/>
        <a:ea typeface=""/>
        <a:cs typeface=""/>
      </a:majorFont>
      <a:minorFont>
        <a:latin typeface="Trebuchet MS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Шаблон оформления с зеркальными зданиям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оформления с зеркальными зданиям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Шаблон схемы книгохранилища">
  <a:themeElements>
    <a:clrScheme name="Шаблон схемы книгохранилища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Шаблон схемы книгохранилища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Шаблон схемы книгохранилища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Шаблон схемы книгохранилища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Шаблон схемы книгохранилища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доли.дроби</Template>
  <TotalTime>51</TotalTime>
  <Words>461</Words>
  <Application>Microsoft Office PowerPoint</Application>
  <PresentationFormat>Экран (4:3)</PresentationFormat>
  <Paragraphs>137</Paragraphs>
  <Slides>17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0" baseType="lpstr">
      <vt:lpstr>Эркер</vt:lpstr>
      <vt:lpstr>Шаблон оформления с зеркальными зданиями</vt:lpstr>
      <vt:lpstr>Шаблон схемы книгохранилища</vt:lpstr>
      <vt:lpstr>Слайд 1</vt:lpstr>
      <vt:lpstr>Цели:</vt:lpstr>
      <vt:lpstr>Слайд 3</vt:lpstr>
      <vt:lpstr>Слайд 4</vt:lpstr>
      <vt:lpstr>Слайд 5</vt:lpstr>
      <vt:lpstr>Слайд 6</vt:lpstr>
      <vt:lpstr>Слайд 7</vt:lpstr>
      <vt:lpstr>Слайд 8</vt:lpstr>
      <vt:lpstr>  Исследование свойств равнобедренной трапеции (работа в группах)</vt:lpstr>
      <vt:lpstr>Слайд 10</vt:lpstr>
      <vt:lpstr>Слайд 11</vt:lpstr>
      <vt:lpstr>Слайд 12</vt:lpstr>
      <vt:lpstr>Слайд 13</vt:lpstr>
      <vt:lpstr>Слайд 14</vt:lpstr>
      <vt:lpstr>Вопросы для повторения</vt:lpstr>
      <vt:lpstr>Слайд 16</vt:lpstr>
      <vt:lpstr>Слайд 17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Пользователь Windows</cp:lastModifiedBy>
  <cp:revision>13</cp:revision>
  <dcterms:created xsi:type="dcterms:W3CDTF">2017-04-14T08:09:10Z</dcterms:created>
  <dcterms:modified xsi:type="dcterms:W3CDTF">2019-09-28T19:48:59Z</dcterms:modified>
</cp:coreProperties>
</file>