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xls" ContentType="application/vnd.ms-exce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8"/>
  </p:notesMasterIdLst>
  <p:sldIdLst>
    <p:sldId id="256" r:id="rId2"/>
    <p:sldId id="259" r:id="rId3"/>
    <p:sldId id="271" r:id="rId4"/>
    <p:sldId id="260" r:id="rId5"/>
    <p:sldId id="257" r:id="rId6"/>
    <p:sldId id="261" r:id="rId7"/>
    <p:sldId id="258" r:id="rId8"/>
    <p:sldId id="262" r:id="rId9"/>
    <p:sldId id="265" r:id="rId10"/>
    <p:sldId id="263" r:id="rId11"/>
    <p:sldId id="264" r:id="rId12"/>
    <p:sldId id="266" r:id="rId13"/>
    <p:sldId id="267" r:id="rId14"/>
    <p:sldId id="268" r:id="rId15"/>
    <p:sldId id="269" r:id="rId16"/>
    <p:sldId id="270" r:id="rId1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0D6F9CEF-5CD4-462B-97EA-E088B09CFAB9}" type="datetimeFigureOut">
              <a:rPr lang="ru-RU"/>
              <a:pPr>
                <a:defRPr/>
              </a:pPr>
              <a:t>30.09.2019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8E81C02C-31E3-454C-A4B2-48DD010BA37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5A4F50-4BDC-4D20-BF30-4AE437777CA2}" type="datetime1">
              <a:rPr lang="ru-RU"/>
              <a:pPr>
                <a:defRPr/>
              </a:pPr>
              <a:t>30.09.2019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083B55-5779-4DA0-9F54-B4BC2D2A2B4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290B06-3A9A-4640-972D-241BF22334E4}" type="datetime1">
              <a:rPr lang="ru-RU"/>
              <a:pPr>
                <a:defRPr/>
              </a:pPr>
              <a:t>30.09.2019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1CD963-73D6-4A08-BAA5-EDF5F78AD8B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BB7434-527B-4472-84B5-BE589C459030}" type="datetime1">
              <a:rPr lang="ru-RU"/>
              <a:pPr>
                <a:defRPr/>
              </a:pPr>
              <a:t>30.09.2019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2CE0D1-28FD-45E9-B770-4562F6D4F5B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197020-710A-4D6A-8100-D0C8DCBD1AC6}" type="datetime1">
              <a:rPr lang="ru-RU"/>
              <a:pPr>
                <a:defRPr/>
              </a:pPr>
              <a:t>30.09.2019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DCC931-E586-4F11-9D9C-4C0C1C72FD8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DAD71E-D916-4D6E-B9D2-A9F5F710E0D7}" type="datetime1">
              <a:rPr lang="ru-RU"/>
              <a:pPr>
                <a:defRPr/>
              </a:pPr>
              <a:t>30.09.2019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B798C4-6174-4119-B3A7-172246E2743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85F748-E8E0-48D5-80BF-70DB50EDA5E6}" type="datetime1">
              <a:rPr lang="ru-RU"/>
              <a:pPr>
                <a:defRPr/>
              </a:pPr>
              <a:t>30.09.2019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FA4B10-4C7F-47A5-A8A6-81BA45D74D6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F01E81-7538-4740-B114-07A362A5BEF1}" type="datetime1">
              <a:rPr lang="ru-RU"/>
              <a:pPr>
                <a:defRPr/>
              </a:pPr>
              <a:t>30.09.2019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D5291E-5470-47AD-B1D0-B044033B509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67D81A-C622-4628-A239-09DC381CEF44}" type="datetime1">
              <a:rPr lang="ru-RU"/>
              <a:pPr>
                <a:defRPr/>
              </a:pPr>
              <a:t>30.09.2019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A03C81-AA4E-4873-B3B3-EFFDA502084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63053F-47FF-455F-BD89-CF0CAAB47842}" type="datetime1">
              <a:rPr lang="ru-RU"/>
              <a:pPr>
                <a:defRPr/>
              </a:pPr>
              <a:t>30.09.2019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949FDA-2377-4043-B65B-02EA67A8B45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829C29-40ED-4644-91E1-A7FB80AAEA60}" type="datetime1">
              <a:rPr lang="ru-RU"/>
              <a:pPr>
                <a:defRPr/>
              </a:pPr>
              <a:t>30.09.2019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0E8BB6-D828-408A-87F2-7B595D4C758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21CBDD-A327-4D8F-BE44-3B00B7F1D0C9}" type="datetime1">
              <a:rPr lang="ru-RU"/>
              <a:pPr>
                <a:defRPr/>
              </a:pPr>
              <a:t>30.09.2019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D08CB9-AD4B-4818-8EF9-5CCD60F8656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6CED2C9B-9F27-4868-855D-31BDDBCBC2D2}" type="datetime1">
              <a:rPr lang="ru-RU"/>
              <a:pPr>
                <a:defRPr/>
              </a:pPr>
              <a:t>30.09.2019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AEE0A88-2DF0-4DFB-9F29-EAC0C803809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gif"/><Relationship Id="rId3" Type="http://schemas.openxmlformats.org/officeDocument/2006/relationships/image" Target="../media/image3.gif"/><Relationship Id="rId7" Type="http://schemas.openxmlformats.org/officeDocument/2006/relationships/image" Target="../media/image7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gif"/><Relationship Id="rId5" Type="http://schemas.openxmlformats.org/officeDocument/2006/relationships/image" Target="../media/image5.gif"/><Relationship Id="rId4" Type="http://schemas.openxmlformats.org/officeDocument/2006/relationships/image" Target="../media/image4.gif"/><Relationship Id="rId9" Type="http://schemas.openxmlformats.org/officeDocument/2006/relationships/image" Target="../media/image9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jpeg"/><Relationship Id="rId5" Type="http://schemas.openxmlformats.org/officeDocument/2006/relationships/image" Target="../media/image31.png"/><Relationship Id="rId4" Type="http://schemas.openxmlformats.org/officeDocument/2006/relationships/image" Target="../media/image30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_____Microsoft_Office_Excel_97-20033.xls"/><Relationship Id="rId5" Type="http://schemas.openxmlformats.org/officeDocument/2006/relationships/oleObject" Target="../embeddings/_____Microsoft_Office_Excel_97-20032.xls"/><Relationship Id="rId4" Type="http://schemas.openxmlformats.org/officeDocument/2006/relationships/oleObject" Target="../embeddings/_____Microsoft_Office_Excel_97-20031.xls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7" Type="http://schemas.openxmlformats.org/officeDocument/2006/relationships/image" Target="../media/image18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eg"/><Relationship Id="rId5" Type="http://schemas.openxmlformats.org/officeDocument/2006/relationships/image" Target="../media/image24.wmf"/><Relationship Id="rId4" Type="http://schemas.openxmlformats.org/officeDocument/2006/relationships/image" Target="../media/image2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714375" y="2428875"/>
            <a:ext cx="7772400" cy="1470025"/>
          </a:xfrm>
        </p:spPr>
        <p:txBody>
          <a:bodyPr/>
          <a:lstStyle/>
          <a:p>
            <a:pPr eaLnBrk="1" hangingPunct="1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Нахождение нескольких процентов числа</a:t>
            </a:r>
          </a:p>
        </p:txBody>
      </p:sp>
      <p:sp>
        <p:nvSpPr>
          <p:cNvPr id="2051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57313" y="4077072"/>
            <a:ext cx="6400800" cy="864096"/>
          </a:xfrm>
        </p:spPr>
        <p:txBody>
          <a:bodyPr/>
          <a:lstStyle/>
          <a:p>
            <a:pPr eaLnBrk="1" hangingPunct="1"/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Жить или курить?</a:t>
            </a:r>
          </a:p>
        </p:txBody>
      </p:sp>
      <p:pic>
        <p:nvPicPr>
          <p:cNvPr id="2052" name="Picture 3" descr="H:\Documents and Settings\Aida\Рабочий стол\НОвая ГРАФИКА сборник\КАРТИНКИ СБОРНИК_ школьные\1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642938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3" name="Picture 4" descr="H:\Documents and Settings\Aida\Рабочий стол\НОвая ГРАФИКА сборник\КАРТИНКИ СБОРНИК_ школьные\2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2938" y="642938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4" name="Picture 5" descr="H:\Documents and Settings\Aida\Рабочий стол\НОвая ГРАФИКА сборник\КАРТИНКИ СБОРНИК_ школьные\3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285875" y="642938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0" name="Picture 6" descr="H:\Documents and Settings\Aida\Рабочий стол\НОвая ГРАФИКА сборник\КАРТИНКИ СБОРНИК_ школьные\4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71875" y="1214438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5" name="Picture 11" descr="H:\Documents and Settings\Aida\Рабочий стол\НОвая ГРАФИКА сборник\КАРТИНКИ СБОРНИК_ школьные\5.gif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286375" y="1214438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7" name="Picture 4" descr="H:\Documents and Settings\Aida\Рабочий стол\НОвая ГРАФИКА сборник\1111111111111\image316.gif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rot="-1148920">
            <a:off x="7359650" y="5319713"/>
            <a:ext cx="1257300" cy="1090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8" name="Рисунок 31" descr="188236-yana.jpg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549" r="8327"/>
          <a:stretch>
            <a:fillRect/>
          </a:stretch>
        </p:blipFill>
        <p:spPr bwMode="auto">
          <a:xfrm>
            <a:off x="6500813" y="142875"/>
            <a:ext cx="2411412" cy="183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0"/>
          <p:cNvSpPr txBox="1"/>
          <p:nvPr/>
        </p:nvSpPr>
        <p:spPr>
          <a:xfrm>
            <a:off x="827584" y="1844824"/>
            <a:ext cx="84918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ГКОУ КК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специальная (коррекционная) школа- интернат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с.Ванновского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115616" y="5805264"/>
            <a:ext cx="10384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9 класс </a:t>
            </a:r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3275856" y="5805264"/>
            <a:ext cx="40249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Учитель математики </a:t>
            </a:r>
            <a:r>
              <a:rPr lang="ru-RU" dirty="0" err="1" smtClean="0"/>
              <a:t>Н.В.Коробкова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2051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D1EAAB92-86B8-45F6-8F28-38C8FB892DD1}" type="datetime1">
              <a:rPr lang="ru-RU" smtClean="0"/>
              <a:pPr>
                <a:defRPr/>
              </a:pPr>
              <a:t>30.09.2019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754DE76-6BB6-418E-875C-F91633AC29CA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  <p:pic>
        <p:nvPicPr>
          <p:cNvPr id="10244" name="Picture 2" descr="C:\Users\Надежда\Desktop\против табакокурения\Untitled-5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286500" y="1000125"/>
            <a:ext cx="2571750" cy="2571750"/>
          </a:xfrm>
          <a:noFill/>
        </p:spPr>
      </p:pic>
      <p:pic>
        <p:nvPicPr>
          <p:cNvPr id="10245" name="Picture 3" descr="C:\Users\Надежда\Desktop\против табакокурения\progekt-antotabak-0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50" y="4000500"/>
            <a:ext cx="3432175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6" name="Picture 4" descr="C:\Users\Надежда\Desktop\против табакокурения\1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86125" y="4357688"/>
            <a:ext cx="2857500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7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48388" y="4214813"/>
            <a:ext cx="2995612" cy="192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8" name="Picture 6"/>
          <p:cNvPicPr>
            <a:picLocks noChangeAspect="1" noChangeArrowheads="1"/>
          </p:cNvPicPr>
          <p:nvPr/>
        </p:nvPicPr>
        <p:blipFill>
          <a:blip r:embed="rId6" cstate="print"/>
          <a:srcRect l="8017" t="3665" r="2464" b="2890"/>
          <a:stretch>
            <a:fillRect/>
          </a:stretch>
        </p:blipFill>
        <p:spPr bwMode="auto">
          <a:xfrm>
            <a:off x="1357313" y="214313"/>
            <a:ext cx="4786312" cy="3643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11267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ru-RU" b="1" smtClean="0"/>
              <a:t>Задача: </a:t>
            </a:r>
          </a:p>
          <a:p>
            <a:pPr eaLnBrk="1" hangingPunct="1"/>
            <a:r>
              <a:rPr lang="ru-RU" b="1" smtClean="0"/>
              <a:t>Если хороший секретарь – машинистка курит, то на странице печатного текста в 800 знаков у неё будет 4% ошибок. Сколько сделает ошибок машинистка на странице?</a:t>
            </a:r>
          </a:p>
          <a:p>
            <a:pPr eaLnBrk="1" hangingPunct="1"/>
            <a:endParaRPr lang="ru-RU" smtClean="0"/>
          </a:p>
        </p:txBody>
      </p:sp>
      <p:sp>
        <p:nvSpPr>
          <p:cNvPr id="4" name="Дата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D1EAAB92-86B8-45F6-8F28-38C8FB892DD1}" type="datetime1">
              <a:rPr lang="ru-RU" smtClean="0"/>
              <a:pPr>
                <a:defRPr/>
              </a:pPr>
              <a:t>30.09.2019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97BB612-A46E-4E6A-B768-EC370EE0179C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  <p:pic>
        <p:nvPicPr>
          <p:cNvPr id="11270" name="Рисунок 31" descr="188236-yana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549" r="8327"/>
          <a:stretch>
            <a:fillRect/>
          </a:stretch>
        </p:blipFill>
        <p:spPr bwMode="auto">
          <a:xfrm>
            <a:off x="6429375" y="4500563"/>
            <a:ext cx="2409825" cy="1836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title"/>
          </p:nvPr>
        </p:nvSpPr>
        <p:spPr>
          <a:xfrm>
            <a:off x="357188" y="214313"/>
            <a:ext cx="8229600" cy="939800"/>
          </a:xfrm>
        </p:spPr>
        <p:txBody>
          <a:bodyPr/>
          <a:lstStyle/>
          <a:p>
            <a:pPr eaLnBrk="1" hangingPunct="1"/>
            <a:r>
              <a:rPr lang="ru-RU" b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Итоги анкетирования: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D1EAAB92-86B8-45F6-8F28-38C8FB892DD1}" type="datetime1">
              <a:rPr lang="ru-RU" smtClean="0"/>
              <a:pPr>
                <a:defRPr/>
              </a:pPr>
              <a:t>30.09.2019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25B7926-31D6-4915-8FD9-BC009FD62DDF}" type="slidenum">
              <a:rPr lang="ru-RU" smtClean="0"/>
              <a:pPr>
                <a:defRPr/>
              </a:pPr>
              <a:t>12</a:t>
            </a:fld>
            <a:endParaRPr lang="ru-RU"/>
          </a:p>
        </p:txBody>
      </p:sp>
      <p:pic>
        <p:nvPicPr>
          <p:cNvPr id="12293" name="Рисунок 31" descr="188236-yana.jpg"/>
          <p:cNvPicPr>
            <a:picLocks noGrp="1" noChangeAspect="1"/>
          </p:cNvPicPr>
          <p:nvPr>
            <p:ph idx="1"/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549" r="8327"/>
          <a:stretch>
            <a:fillRect/>
          </a:stretch>
        </p:blipFill>
        <p:spPr>
          <a:xfrm>
            <a:off x="6734175" y="4643438"/>
            <a:ext cx="2409825" cy="1836737"/>
          </a:xfrm>
        </p:spPr>
      </p:pic>
      <p:graphicFrame>
        <p:nvGraphicFramePr>
          <p:cNvPr id="12294" name="Диаграмма 7"/>
          <p:cNvGraphicFramePr>
            <a:graphicFrameLocks/>
          </p:cNvGraphicFramePr>
          <p:nvPr/>
        </p:nvGraphicFramePr>
        <p:xfrm>
          <a:off x="142875" y="1285875"/>
          <a:ext cx="3357563" cy="2460625"/>
        </p:xfrm>
        <a:graphic>
          <a:graphicData uri="http://schemas.openxmlformats.org/presentationml/2006/ole">
            <p:oleObj spid="_x0000_s12294" r:id="rId4" imgW="3359187" imgH="2462997" progId="Excel.Sheet.8">
              <p:embed/>
            </p:oleObj>
          </a:graphicData>
        </a:graphic>
      </p:graphicFrame>
      <p:graphicFrame>
        <p:nvGraphicFramePr>
          <p:cNvPr id="12295" name="Диаграмма 8"/>
          <p:cNvGraphicFramePr>
            <a:graphicFrameLocks/>
          </p:cNvGraphicFramePr>
          <p:nvPr/>
        </p:nvGraphicFramePr>
        <p:xfrm>
          <a:off x="4857750" y="1285875"/>
          <a:ext cx="3786188" cy="2428875"/>
        </p:xfrm>
        <a:graphic>
          <a:graphicData uri="http://schemas.openxmlformats.org/presentationml/2006/ole">
            <p:oleObj spid="_x0000_s12295" r:id="rId5" imgW="3785944" imgH="2426418" progId="Excel.Sheet.8">
              <p:embed/>
            </p:oleObj>
          </a:graphicData>
        </a:graphic>
      </p:graphicFrame>
      <p:graphicFrame>
        <p:nvGraphicFramePr>
          <p:cNvPr id="12296" name="Диаграмма 9"/>
          <p:cNvGraphicFramePr>
            <a:graphicFrameLocks/>
          </p:cNvGraphicFramePr>
          <p:nvPr/>
        </p:nvGraphicFramePr>
        <p:xfrm>
          <a:off x="1000125" y="3714750"/>
          <a:ext cx="5214938" cy="2857500"/>
        </p:xfrm>
        <a:graphic>
          <a:graphicData uri="http://schemas.openxmlformats.org/presentationml/2006/ole">
            <p:oleObj spid="_x0000_s12296" r:id="rId6" imgW="5218628" imgH="2859272" progId="Excel.Shee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D1EAAB92-86B8-45F6-8F28-38C8FB892DD1}" type="datetime1">
              <a:rPr lang="ru-RU" smtClean="0"/>
              <a:pPr>
                <a:defRPr/>
              </a:pPr>
              <a:t>30.09.2019</a:t>
            </a:fld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90960FE-D754-4B83-8E0A-08409B5FAA1E}" type="slidenum">
              <a:rPr lang="ru-RU" smtClean="0"/>
              <a:pPr>
                <a:defRPr/>
              </a:pPr>
              <a:t>13</a:t>
            </a:fld>
            <a:endParaRPr lang="ru-RU"/>
          </a:p>
        </p:txBody>
      </p:sp>
      <p:pic>
        <p:nvPicPr>
          <p:cNvPr id="13316" name="Рисунок 31" descr="188236-yana.jpg"/>
          <p:cNvPicPr>
            <a:picLocks noGrp="1" noChangeAspect="1"/>
          </p:cNvPicPr>
          <p:nvPr>
            <p:ph idx="1"/>
          </p:nvPr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549" r="8327"/>
          <a:stretch>
            <a:fillRect/>
          </a:stretch>
        </p:blipFill>
        <p:spPr>
          <a:xfrm>
            <a:off x="6734175" y="4786313"/>
            <a:ext cx="2409825" cy="1836737"/>
          </a:xfrm>
        </p:spPr>
      </p:pic>
      <p:sp>
        <p:nvSpPr>
          <p:cNvPr id="13317" name="TextBox 6"/>
          <p:cNvSpPr txBox="1">
            <a:spLocks noChangeArrowheads="1"/>
          </p:cNvSpPr>
          <p:nvPr/>
        </p:nvSpPr>
        <p:spPr bwMode="auto">
          <a:xfrm>
            <a:off x="285750" y="1285875"/>
            <a:ext cx="7446963" cy="2170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Задача.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При проверке состояния здоровья группы учащихся школы</a:t>
            </a:r>
          </a:p>
          <a:p>
            <a:pPr>
              <a:lnSpc>
                <a:spcPct val="150000"/>
              </a:lnSpc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 из 20 человек со стажем курения 2-3 года обнаружено, что</a:t>
            </a:r>
          </a:p>
          <a:p>
            <a:pPr>
              <a:lnSpc>
                <a:spcPct val="150000"/>
              </a:lnSpc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 70% имеют по 2 заболевания- органов дыхания и пищеварения.</a:t>
            </a:r>
          </a:p>
          <a:p>
            <a:pPr>
              <a:lnSpc>
                <a:spcPct val="150000"/>
              </a:lnSpc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Остальные- по 1 заболеванию. Определите, сколько учащихся</a:t>
            </a:r>
          </a:p>
          <a:p>
            <a:pPr>
              <a:lnSpc>
                <a:spcPct val="150000"/>
              </a:lnSpc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 этой группы имеют по 2 заболевания, а сколько по одному?</a:t>
            </a:r>
          </a:p>
        </p:txBody>
      </p:sp>
      <p:sp>
        <p:nvSpPr>
          <p:cNvPr id="13318" name="TextBox 7"/>
          <p:cNvSpPr txBox="1">
            <a:spLocks noChangeArrowheads="1"/>
          </p:cNvSpPr>
          <p:nvPr/>
        </p:nvSpPr>
        <p:spPr bwMode="auto">
          <a:xfrm>
            <a:off x="785813" y="3357563"/>
            <a:ext cx="7000875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Задача :   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Норма суточной потребности учащегося в различных </a:t>
            </a:r>
          </a:p>
          <a:p>
            <a:pPr>
              <a:lnSpc>
                <a:spcPct val="150000"/>
              </a:lnSpc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витаминах составляет в среднем 125 мг. Одна выкуренная </a:t>
            </a:r>
          </a:p>
          <a:p>
            <a:pPr>
              <a:lnSpc>
                <a:spcPct val="150000"/>
              </a:lnSpc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сигарета нейтрализует (уничтожает) 20% витаминов.</a:t>
            </a:r>
          </a:p>
          <a:p>
            <a:pPr>
              <a:lnSpc>
                <a:spcPct val="150000"/>
              </a:lnSpc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 Сколько витаминов ворует у себя тот, кто курит?  Сколько </a:t>
            </a:r>
          </a:p>
          <a:p>
            <a:pPr>
              <a:lnSpc>
                <a:spcPct val="150000"/>
              </a:lnSpc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витаминов получит ученик, который курит?</a:t>
            </a:r>
          </a:p>
          <a:p>
            <a:pPr>
              <a:lnSpc>
                <a:spcPct val="90000"/>
              </a:lnSpc>
            </a:pPr>
            <a:endParaRPr lang="ru-RU" b="1" dirty="0"/>
          </a:p>
          <a:p>
            <a:endParaRPr lang="ru-RU" dirty="0"/>
          </a:p>
        </p:txBody>
      </p:sp>
      <p:sp>
        <p:nvSpPr>
          <p:cNvPr id="13319" name="TextBox 8"/>
          <p:cNvSpPr txBox="1">
            <a:spLocks noChangeArrowheads="1"/>
          </p:cNvSpPr>
          <p:nvPr/>
        </p:nvSpPr>
        <p:spPr bwMode="auto">
          <a:xfrm>
            <a:off x="285750" y="5643563"/>
            <a:ext cx="6372225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90000"/>
              </a:lnSpc>
            </a:pPr>
            <a:r>
              <a:rPr lang="ru-RU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Решение: 1) 20% = 0,2;    125 ∙ 0,2 = 25 мг – потеряет ученик;</a:t>
            </a:r>
          </a:p>
          <a:p>
            <a:pPr>
              <a:lnSpc>
                <a:spcPct val="90000"/>
              </a:lnSpc>
            </a:pPr>
            <a:r>
              <a:rPr lang="ru-RU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               2) 125 – 25 = 100 мг – останется.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8" grpId="0"/>
      <p:bldP spid="1331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15063" y="2030413"/>
            <a:ext cx="2768600" cy="435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9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/>
          <a:lstStyle/>
          <a:p>
            <a:pPr eaLnBrk="1" hangingPunct="1"/>
            <a:r>
              <a:rPr lang="ru-RU" b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Позитив:</a:t>
            </a:r>
            <a:endParaRPr lang="ru-RU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340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ru-RU" sz="2800" b="1" smtClean="0">
                <a:latin typeface="Times New Roman" pitchFamily="18" charset="0"/>
                <a:cs typeface="Times New Roman" pitchFamily="18" charset="0"/>
              </a:rPr>
              <a:t>Кокетство (игра пачкой сигарет или красивой зажигалкой);</a:t>
            </a:r>
          </a:p>
          <a:p>
            <a:pPr eaLnBrk="1" hangingPunct="1"/>
            <a:r>
              <a:rPr lang="ru-RU" sz="2800" b="1" smtClean="0">
                <a:latin typeface="Times New Roman" pitchFamily="18" charset="0"/>
                <a:cs typeface="Times New Roman" pitchFamily="18" charset="0"/>
              </a:rPr>
              <a:t>Элемент комфорта (легче заводить знакомства);</a:t>
            </a:r>
          </a:p>
          <a:p>
            <a:pPr eaLnBrk="1" hangingPunct="1"/>
            <a:r>
              <a:rPr lang="ru-RU" sz="2800" b="1" smtClean="0">
                <a:latin typeface="Times New Roman" pitchFamily="18" charset="0"/>
                <a:cs typeface="Times New Roman" pitchFamily="18" charset="0"/>
              </a:rPr>
              <a:t>Похудение;</a:t>
            </a:r>
          </a:p>
          <a:p>
            <a:pPr eaLnBrk="1" hangingPunct="1"/>
            <a:r>
              <a:rPr lang="ru-RU" sz="2800" b="1" smtClean="0">
                <a:latin typeface="Times New Roman" pitchFamily="18" charset="0"/>
                <a:cs typeface="Times New Roman" pitchFamily="18" charset="0"/>
              </a:rPr>
              <a:t>Снятие нервного напряжения;</a:t>
            </a:r>
          </a:p>
          <a:p>
            <a:pPr eaLnBrk="1" hangingPunct="1"/>
            <a:r>
              <a:rPr lang="ru-RU" sz="2800" b="1" smtClean="0">
                <a:latin typeface="Times New Roman" pitchFamily="18" charset="0"/>
                <a:cs typeface="Times New Roman" pitchFamily="18" charset="0"/>
              </a:rPr>
              <a:t>Желание казаться взрослее.</a:t>
            </a:r>
          </a:p>
          <a:p>
            <a:pPr eaLnBrk="1" hangingPunct="1"/>
            <a:endParaRPr lang="ru-RU" smtClean="0"/>
          </a:p>
        </p:txBody>
      </p:sp>
      <p:sp>
        <p:nvSpPr>
          <p:cNvPr id="4" name="Дата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D1EAAB92-86B8-45F6-8F28-38C8FB892DD1}" type="datetime1">
              <a:rPr lang="ru-RU" smtClean="0"/>
              <a:pPr>
                <a:defRPr/>
              </a:pPr>
              <a:t>30.09.2019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54BCBDE-5F1E-47D3-A37C-3BB8774DA65D}" type="slidenum">
              <a:rPr lang="ru-RU" smtClean="0"/>
              <a:pPr>
                <a:defRPr/>
              </a:pPr>
              <a:t>14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Негатив:</a:t>
            </a:r>
            <a:r>
              <a:rPr lang="ru-RU" b="1" smtClean="0"/>
              <a:t/>
            </a:r>
            <a:br>
              <a:rPr lang="ru-RU" b="1" smtClean="0"/>
            </a:br>
            <a:endParaRPr lang="ru-RU" smtClean="0"/>
          </a:p>
        </p:txBody>
      </p:sp>
      <p:sp>
        <p:nvSpPr>
          <p:cNvPr id="15363" name="Содержимое 2"/>
          <p:cNvSpPr>
            <a:spLocks noGrp="1"/>
          </p:cNvSpPr>
          <p:nvPr>
            <p:ph idx="1"/>
          </p:nvPr>
        </p:nvSpPr>
        <p:spPr>
          <a:xfrm>
            <a:off x="457200" y="1285875"/>
            <a:ext cx="8229600" cy="4840288"/>
          </a:xfrm>
        </p:spPr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ru-RU" sz="1800" b="1" smtClean="0">
                <a:latin typeface="Times New Roman" pitchFamily="18" charset="0"/>
                <a:cs typeface="Times New Roman" pitchFamily="18" charset="0"/>
              </a:rPr>
              <a:t>Повышается кровяное давление, в кровь попадают ядовитые вещества;</a:t>
            </a:r>
          </a:p>
          <a:p>
            <a:pPr eaLnBrk="1" hangingPunct="1">
              <a:lnSpc>
                <a:spcPct val="150000"/>
              </a:lnSpc>
            </a:pPr>
            <a:r>
              <a:rPr lang="ru-RU" sz="1800" b="1" smtClean="0">
                <a:latin typeface="Times New Roman" pitchFamily="18" charset="0"/>
                <a:cs typeface="Times New Roman" pitchFamily="18" charset="0"/>
              </a:rPr>
              <a:t>Склонность к простудным заболеваниям, возникает «кашель курильщика»;</a:t>
            </a:r>
          </a:p>
          <a:p>
            <a:pPr eaLnBrk="1" hangingPunct="1">
              <a:lnSpc>
                <a:spcPct val="150000"/>
              </a:lnSpc>
            </a:pPr>
            <a:r>
              <a:rPr lang="ru-RU" sz="1800" b="1" smtClean="0">
                <a:latin typeface="Times New Roman" pitchFamily="18" charset="0"/>
                <a:cs typeface="Times New Roman" pitchFamily="18" charset="0"/>
              </a:rPr>
              <a:t>Раннее  старение, замедляется рост;</a:t>
            </a:r>
          </a:p>
          <a:p>
            <a:pPr eaLnBrk="1" hangingPunct="1">
              <a:lnSpc>
                <a:spcPct val="150000"/>
              </a:lnSpc>
            </a:pPr>
            <a:r>
              <a:rPr lang="ru-RU" sz="1800" b="1" smtClean="0">
                <a:latin typeface="Times New Roman" pitchFamily="18" charset="0"/>
                <a:cs typeface="Times New Roman" pitchFamily="18" charset="0"/>
              </a:rPr>
              <a:t>Желтеют зубы, голос становится хриплым;</a:t>
            </a:r>
          </a:p>
          <a:p>
            <a:pPr eaLnBrk="1" hangingPunct="1">
              <a:lnSpc>
                <a:spcPct val="150000"/>
              </a:lnSpc>
            </a:pPr>
            <a:r>
              <a:rPr lang="ru-RU" sz="1800" b="1" smtClean="0">
                <a:latin typeface="Times New Roman" pitchFamily="18" charset="0"/>
                <a:cs typeface="Times New Roman" pitchFamily="18" charset="0"/>
              </a:rPr>
              <a:t>Болезни сердца, рак лёгких, губ, горла, желудка;</a:t>
            </a:r>
          </a:p>
          <a:p>
            <a:pPr eaLnBrk="1" hangingPunct="1">
              <a:lnSpc>
                <a:spcPct val="150000"/>
              </a:lnSpc>
            </a:pPr>
            <a:r>
              <a:rPr lang="ru-RU" sz="1800" b="1" smtClean="0">
                <a:latin typeface="Times New Roman" pitchFamily="18" charset="0"/>
                <a:cs typeface="Times New Roman" pitchFamily="18" charset="0"/>
              </a:rPr>
              <a:t>Страдают дети курильщиков;</a:t>
            </a:r>
          </a:p>
          <a:p>
            <a:pPr eaLnBrk="1" hangingPunct="1">
              <a:lnSpc>
                <a:spcPct val="150000"/>
              </a:lnSpc>
            </a:pPr>
            <a:r>
              <a:rPr lang="ru-RU" sz="1800" b="1" smtClean="0">
                <a:latin typeface="Times New Roman" pitchFamily="18" charset="0"/>
                <a:cs typeface="Times New Roman" pitchFamily="18" charset="0"/>
              </a:rPr>
              <a:t>Лишняя трата денег;</a:t>
            </a:r>
          </a:p>
          <a:p>
            <a:pPr eaLnBrk="1" hangingPunct="1">
              <a:lnSpc>
                <a:spcPct val="150000"/>
              </a:lnSpc>
            </a:pPr>
            <a:r>
              <a:rPr lang="ru-RU" sz="1800" b="1" smtClean="0">
                <a:latin typeface="Times New Roman" pitchFamily="18" charset="0"/>
                <a:cs typeface="Times New Roman" pitchFamily="18" charset="0"/>
              </a:rPr>
              <a:t>Загрязняется воздух;</a:t>
            </a:r>
          </a:p>
          <a:p>
            <a:pPr eaLnBrk="1" hangingPunct="1">
              <a:lnSpc>
                <a:spcPct val="150000"/>
              </a:lnSpc>
            </a:pPr>
            <a:r>
              <a:rPr lang="ru-RU" sz="1800" b="1" smtClean="0">
                <a:latin typeface="Times New Roman" pitchFamily="18" charset="0"/>
                <a:cs typeface="Times New Roman" pitchFamily="18" charset="0"/>
              </a:rPr>
              <a:t>Испытываешь неудобства, когда нет сигарет или нельзя курить;</a:t>
            </a:r>
          </a:p>
          <a:p>
            <a:pPr eaLnBrk="1" hangingPunct="1">
              <a:lnSpc>
                <a:spcPct val="150000"/>
              </a:lnSpc>
            </a:pPr>
            <a:r>
              <a:rPr lang="ru-RU" sz="1800" b="1" smtClean="0">
                <a:latin typeface="Times New Roman" pitchFamily="18" charset="0"/>
                <a:cs typeface="Times New Roman" pitchFamily="18" charset="0"/>
              </a:rPr>
              <a:t>Одышка и сердцебиение при физических нагрузках  и.т.д.;</a:t>
            </a:r>
          </a:p>
          <a:p>
            <a:pPr eaLnBrk="1" hangingPunct="1"/>
            <a:endParaRPr lang="ru-RU" smtClean="0"/>
          </a:p>
        </p:txBody>
      </p:sp>
      <p:sp>
        <p:nvSpPr>
          <p:cNvPr id="4" name="Дата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D1EAAB92-86B8-45F6-8F28-38C8FB892DD1}" type="datetime1">
              <a:rPr lang="ru-RU" smtClean="0"/>
              <a:pPr>
                <a:defRPr/>
              </a:pPr>
              <a:t>30.09.2019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5D7A3A6-988C-4DF8-BF00-F79FB3FBF1F4}" type="slidenum">
              <a:rPr lang="ru-RU" smtClean="0"/>
              <a:pPr>
                <a:defRPr/>
              </a:pPr>
              <a:t>15</a:t>
            </a:fld>
            <a:endParaRPr lang="ru-RU"/>
          </a:p>
        </p:txBody>
      </p:sp>
      <p:pic>
        <p:nvPicPr>
          <p:cNvPr id="6" name="Picture 5" descr="present10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86563" y="2214563"/>
            <a:ext cx="2205037" cy="192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 descr="smokerslung_s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4875" y="4071938"/>
            <a:ext cx="1714500" cy="145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9800"/>
          </a:xfrm>
        </p:spPr>
        <p:txBody>
          <a:bodyPr/>
          <a:lstStyle/>
          <a:p>
            <a:pPr eaLnBrk="1" hangingPunct="1"/>
            <a:r>
              <a:rPr lang="ru-RU" sz="4000" b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Мы –за здоровый образ жизни!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D1EAAB92-86B8-45F6-8F28-38C8FB892DD1}" type="datetime1">
              <a:rPr lang="ru-RU" smtClean="0"/>
              <a:pPr>
                <a:defRPr/>
              </a:pPr>
              <a:t>30.09.2019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D900A9D-9059-4FB1-9890-C7CD8507D714}" type="slidenum">
              <a:rPr lang="ru-RU" smtClean="0"/>
              <a:pPr>
                <a:defRPr/>
              </a:pPr>
              <a:t>16</a:t>
            </a:fld>
            <a:endParaRPr lang="ru-RU"/>
          </a:p>
        </p:txBody>
      </p:sp>
      <p:pic>
        <p:nvPicPr>
          <p:cNvPr id="16389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14313" y="1071563"/>
            <a:ext cx="7000875" cy="5429250"/>
          </a:xfrm>
          <a:noFill/>
        </p:spPr>
      </p:pic>
      <p:pic>
        <p:nvPicPr>
          <p:cNvPr id="16390" name="Рисунок 31" descr="188236-yana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549" r="8327"/>
          <a:stretch>
            <a:fillRect/>
          </a:stretch>
        </p:blipFill>
        <p:spPr bwMode="auto">
          <a:xfrm>
            <a:off x="6734175" y="4572000"/>
            <a:ext cx="2409825" cy="1836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214422"/>
          </a:xfrm>
        </p:spPr>
        <p:txBody>
          <a:bodyPr/>
          <a:lstStyle/>
          <a:p>
            <a:r>
              <a:rPr lang="ru-RU" sz="3200" b="1" dirty="0" smtClean="0">
                <a:solidFill>
                  <a:schemeClr val="bg1"/>
                </a:solidFill>
              </a:rPr>
              <a:t>Табачный дым – это смесь </a:t>
            </a:r>
            <a:br>
              <a:rPr lang="ru-RU" sz="3200" b="1" dirty="0" smtClean="0">
                <a:solidFill>
                  <a:schemeClr val="bg1"/>
                </a:solidFill>
              </a:rPr>
            </a:br>
            <a:r>
              <a:rPr lang="ru-RU" sz="3200" b="1" dirty="0" smtClean="0">
                <a:solidFill>
                  <a:schemeClr val="bg1"/>
                </a:solidFill>
              </a:rPr>
              <a:t>ядовитых веществ.</a:t>
            </a:r>
            <a:endParaRPr lang="ru-RU" sz="3200" dirty="0" smtClean="0"/>
          </a:p>
        </p:txBody>
      </p:sp>
      <p:sp>
        <p:nvSpPr>
          <p:cNvPr id="3075" name="Содержимое 2"/>
          <p:cNvSpPr>
            <a:spLocks noGrp="1"/>
          </p:cNvSpPr>
          <p:nvPr>
            <p:ph idx="1"/>
          </p:nvPr>
        </p:nvSpPr>
        <p:spPr>
          <a:xfrm>
            <a:off x="142844" y="1357298"/>
            <a:ext cx="8229600" cy="928687"/>
          </a:xfrm>
        </p:spPr>
        <p:txBody>
          <a:bodyPr/>
          <a:lstStyle/>
          <a:p>
            <a:pPr eaLnBrk="1" hangingPunct="1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Выразите в виде десятичных дробей: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D1EAAB92-86B8-45F6-8F28-38C8FB892DD1}" type="datetime1">
              <a:rPr lang="ru-RU" smtClean="0"/>
              <a:pPr>
                <a:defRPr/>
              </a:pPr>
              <a:t>30.09.2019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C0FCFFB-AC1C-426B-8AB9-441F923D8498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  <p:sp>
        <p:nvSpPr>
          <p:cNvPr id="3078" name="TextBox 5"/>
          <p:cNvSpPr txBox="1">
            <a:spLocks noChangeArrowheads="1"/>
          </p:cNvSpPr>
          <p:nvPr/>
        </p:nvSpPr>
        <p:spPr bwMode="auto">
          <a:xfrm>
            <a:off x="714375" y="2857500"/>
            <a:ext cx="5302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1%</a:t>
            </a:r>
          </a:p>
        </p:txBody>
      </p:sp>
      <p:sp>
        <p:nvSpPr>
          <p:cNvPr id="3079" name="TextBox 6"/>
          <p:cNvSpPr txBox="1">
            <a:spLocks noChangeArrowheads="1"/>
          </p:cNvSpPr>
          <p:nvPr/>
        </p:nvSpPr>
        <p:spPr bwMode="auto">
          <a:xfrm>
            <a:off x="642938" y="3643313"/>
            <a:ext cx="646112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15%</a:t>
            </a:r>
          </a:p>
        </p:txBody>
      </p:sp>
      <p:sp>
        <p:nvSpPr>
          <p:cNvPr id="3080" name="TextBox 7"/>
          <p:cNvSpPr txBox="1">
            <a:spLocks noChangeArrowheads="1"/>
          </p:cNvSpPr>
          <p:nvPr/>
        </p:nvSpPr>
        <p:spPr bwMode="auto">
          <a:xfrm>
            <a:off x="714375" y="4500563"/>
            <a:ext cx="5302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9%</a:t>
            </a:r>
          </a:p>
        </p:txBody>
      </p:sp>
      <p:sp>
        <p:nvSpPr>
          <p:cNvPr id="3081" name="TextBox 8"/>
          <p:cNvSpPr txBox="1">
            <a:spLocks noChangeArrowheads="1"/>
          </p:cNvSpPr>
          <p:nvPr/>
        </p:nvSpPr>
        <p:spPr bwMode="auto">
          <a:xfrm>
            <a:off x="714375" y="5429250"/>
            <a:ext cx="5302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6%</a:t>
            </a:r>
          </a:p>
        </p:txBody>
      </p:sp>
      <p:sp>
        <p:nvSpPr>
          <p:cNvPr id="3082" name="TextBox 9"/>
          <p:cNvSpPr txBox="1">
            <a:spLocks noChangeArrowheads="1"/>
          </p:cNvSpPr>
          <p:nvPr/>
        </p:nvSpPr>
        <p:spPr bwMode="auto">
          <a:xfrm>
            <a:off x="1214438" y="2857500"/>
            <a:ext cx="7191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=0,01</a:t>
            </a:r>
          </a:p>
        </p:txBody>
      </p:sp>
      <p:sp>
        <p:nvSpPr>
          <p:cNvPr id="3083" name="TextBox 10"/>
          <p:cNvSpPr txBox="1">
            <a:spLocks noChangeArrowheads="1"/>
          </p:cNvSpPr>
          <p:nvPr/>
        </p:nvSpPr>
        <p:spPr bwMode="auto">
          <a:xfrm>
            <a:off x="1214438" y="3643313"/>
            <a:ext cx="7207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=0,15</a:t>
            </a:r>
          </a:p>
        </p:txBody>
      </p:sp>
      <p:sp>
        <p:nvSpPr>
          <p:cNvPr id="3084" name="TextBox 11"/>
          <p:cNvSpPr txBox="1">
            <a:spLocks noChangeArrowheads="1"/>
          </p:cNvSpPr>
          <p:nvPr/>
        </p:nvSpPr>
        <p:spPr bwMode="auto">
          <a:xfrm>
            <a:off x="1214438" y="4500563"/>
            <a:ext cx="7207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=0,09</a:t>
            </a:r>
          </a:p>
        </p:txBody>
      </p:sp>
      <p:sp>
        <p:nvSpPr>
          <p:cNvPr id="3085" name="TextBox 12"/>
          <p:cNvSpPr txBox="1">
            <a:spLocks noChangeArrowheads="1"/>
          </p:cNvSpPr>
          <p:nvPr/>
        </p:nvSpPr>
        <p:spPr bwMode="auto">
          <a:xfrm>
            <a:off x="1214438" y="5429250"/>
            <a:ext cx="7207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=0,06</a:t>
            </a:r>
          </a:p>
        </p:txBody>
      </p:sp>
      <p:sp>
        <p:nvSpPr>
          <p:cNvPr id="3086" name="TextBox 13"/>
          <p:cNvSpPr txBox="1">
            <a:spLocks noChangeArrowheads="1"/>
          </p:cNvSpPr>
          <p:nvPr/>
        </p:nvSpPr>
        <p:spPr bwMode="auto">
          <a:xfrm>
            <a:off x="2214563" y="2786063"/>
            <a:ext cx="22812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синильной кислоты</a:t>
            </a:r>
          </a:p>
        </p:txBody>
      </p:sp>
      <p:sp>
        <p:nvSpPr>
          <p:cNvPr id="3087" name="TextBox 14"/>
          <p:cNvSpPr txBox="1">
            <a:spLocks noChangeArrowheads="1"/>
          </p:cNvSpPr>
          <p:nvPr/>
        </p:nvSpPr>
        <p:spPr bwMode="auto">
          <a:xfrm>
            <a:off x="2286000" y="3643313"/>
            <a:ext cx="184785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табачного дегтя</a:t>
            </a:r>
          </a:p>
        </p:txBody>
      </p:sp>
      <p:sp>
        <p:nvSpPr>
          <p:cNvPr id="3088" name="TextBox 15"/>
          <p:cNvSpPr txBox="1">
            <a:spLocks noChangeArrowheads="1"/>
          </p:cNvSpPr>
          <p:nvPr/>
        </p:nvSpPr>
        <p:spPr bwMode="auto">
          <a:xfrm>
            <a:off x="2286000" y="4500563"/>
            <a:ext cx="176847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окиси углерода</a:t>
            </a:r>
          </a:p>
        </p:txBody>
      </p:sp>
      <p:sp>
        <p:nvSpPr>
          <p:cNvPr id="3089" name="TextBox 16"/>
          <p:cNvSpPr txBox="1">
            <a:spLocks noChangeArrowheads="1"/>
          </p:cNvSpPr>
          <p:nvPr/>
        </p:nvSpPr>
        <p:spPr bwMode="auto">
          <a:xfrm>
            <a:off x="2286000" y="5357813"/>
            <a:ext cx="10668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полония</a:t>
            </a:r>
          </a:p>
        </p:txBody>
      </p:sp>
      <p:pic>
        <p:nvPicPr>
          <p:cNvPr id="3090" name="Рисунок 31" descr="188236-yana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549" r="8327"/>
          <a:stretch>
            <a:fillRect/>
          </a:stretch>
        </p:blipFill>
        <p:spPr bwMode="auto">
          <a:xfrm>
            <a:off x="7215188" y="857250"/>
            <a:ext cx="2052637" cy="156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7750" y="3143250"/>
            <a:ext cx="3816350" cy="2673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TextBox 20"/>
          <p:cNvSpPr txBox="1"/>
          <p:nvPr/>
        </p:nvSpPr>
        <p:spPr>
          <a:xfrm>
            <a:off x="785786" y="2214554"/>
            <a:ext cx="5309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2%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357290" y="2214554"/>
            <a:ext cx="7200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=0,02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285984" y="2214554"/>
            <a:ext cx="11885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никотина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2000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30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30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30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30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30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2000"/>
                                        <p:tgtEl>
                                          <p:spTgt spid="30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20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20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200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00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2000"/>
                                        <p:tgtEl>
                                          <p:spTgt spid="3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2000" fill="hold"/>
                                        <p:tgtEl>
                                          <p:spTgt spid="30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2000" fill="hold"/>
                                        <p:tgtEl>
                                          <p:spTgt spid="30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2000"/>
                                        <p:tgtEl>
                                          <p:spTgt spid="30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20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20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20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200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200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2000"/>
                                        <p:tgtEl>
                                          <p:spTgt spid="3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2000" fill="hold"/>
                                        <p:tgtEl>
                                          <p:spTgt spid="30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2000" fill="hold"/>
                                        <p:tgtEl>
                                          <p:spTgt spid="30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2000"/>
                                        <p:tgtEl>
                                          <p:spTgt spid="30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3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2000" fill="hold"/>
                                        <p:tgtEl>
                                          <p:spTgt spid="30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2000" fill="hold"/>
                                        <p:tgtEl>
                                          <p:spTgt spid="30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2000"/>
                                        <p:tgtEl>
                                          <p:spTgt spid="30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2000" fill="hold"/>
                                        <p:tgtEl>
                                          <p:spTgt spid="30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2000" fill="hold"/>
                                        <p:tgtEl>
                                          <p:spTgt spid="30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2000"/>
                                        <p:tgtEl>
                                          <p:spTgt spid="30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4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" grpId="0"/>
      <p:bldP spid="3075" grpId="0" build="p"/>
      <p:bldP spid="3078" grpId="0"/>
      <p:bldP spid="3079" grpId="0"/>
      <p:bldP spid="3080" grpId="0"/>
      <p:bldP spid="3081" grpId="0"/>
      <p:bldP spid="3083" grpId="0"/>
      <p:bldP spid="3084" grpId="0"/>
      <p:bldP spid="3085" grpId="0"/>
      <p:bldP spid="3086" grpId="0"/>
      <p:bldP spid="3087" grpId="0"/>
      <p:bldP spid="3088" grpId="0"/>
      <p:bldP spid="3089" grpId="0"/>
      <p:bldP spid="21" grpId="0"/>
      <p:bldP spid="22" grpId="0"/>
      <p:bldP spid="2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C63053F-47FF-455F-BD89-CF0CAAB47842}" type="datetime1">
              <a:rPr lang="ru-RU" smtClean="0"/>
              <a:pPr>
                <a:defRPr/>
              </a:pPr>
              <a:t>30.09.2019</a:t>
            </a:fld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D949FDA-2377-4043-B65B-02EA67A8B452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  <p:pic>
        <p:nvPicPr>
          <p:cNvPr id="4" name="Рисунок 3" descr="2731501d4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071546"/>
            <a:ext cx="9144000" cy="54807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Содержимое 6" descr="298_32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291176" y="214290"/>
            <a:ext cx="3852824" cy="2444265"/>
          </a:xfrm>
        </p:spPr>
      </p:pic>
      <p:sp>
        <p:nvSpPr>
          <p:cNvPr id="4" name="Дата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D1EAAB92-86B8-45F6-8F28-38C8FB892DD1}" type="datetime1">
              <a:rPr lang="ru-RU" smtClean="0"/>
              <a:pPr>
                <a:defRPr/>
              </a:pPr>
              <a:t>30.09.2019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E502CCC-78C5-4FE8-A2D5-C539708C77E7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  <p:pic>
        <p:nvPicPr>
          <p:cNvPr id="6" name="Рисунок 5" descr="0008-014-TSentralnaja-nervnaja-sistema-preterpevaet-grubye-destruktivny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5720" y="2214554"/>
            <a:ext cx="2667019" cy="2000264"/>
          </a:xfrm>
          <a:prstGeom prst="rect">
            <a:avLst/>
          </a:prstGeom>
        </p:spPr>
      </p:pic>
      <p:pic>
        <p:nvPicPr>
          <p:cNvPr id="8" name="Рисунок 7" descr="14042-2ea5a5ed_800.jpg"/>
          <p:cNvPicPr>
            <a:picLocks noChangeAspect="1"/>
          </p:cNvPicPr>
          <p:nvPr/>
        </p:nvPicPr>
        <p:blipFill>
          <a:blip r:embed="rId4" cstate="print"/>
          <a:srcRect l="5814" t="7639" r="5232" b="5788"/>
          <a:stretch>
            <a:fillRect/>
          </a:stretch>
        </p:blipFill>
        <p:spPr>
          <a:xfrm>
            <a:off x="5643570" y="4286256"/>
            <a:ext cx="3357586" cy="2238391"/>
          </a:xfrm>
          <a:prstGeom prst="rect">
            <a:avLst/>
          </a:prstGeom>
        </p:spPr>
      </p:pic>
      <p:pic>
        <p:nvPicPr>
          <p:cNvPr id="10" name="Рисунок 9" descr="83094996.jpg"/>
          <p:cNvPicPr>
            <a:picLocks noChangeAspect="1"/>
          </p:cNvPicPr>
          <p:nvPr/>
        </p:nvPicPr>
        <p:blipFill>
          <a:blip r:embed="rId5" cstate="print"/>
          <a:srcRect t="29167" b="23958"/>
          <a:stretch>
            <a:fillRect/>
          </a:stretch>
        </p:blipFill>
        <p:spPr>
          <a:xfrm>
            <a:off x="1428728" y="142852"/>
            <a:ext cx="3478731" cy="1808830"/>
          </a:xfrm>
          <a:prstGeom prst="rect">
            <a:avLst/>
          </a:prstGeom>
        </p:spPr>
      </p:pic>
      <p:pic>
        <p:nvPicPr>
          <p:cNvPr id="12" name="Рисунок 11" descr="smoking3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214678" y="2571744"/>
            <a:ext cx="2250297" cy="3000396"/>
          </a:xfrm>
          <a:prstGeom prst="rect">
            <a:avLst/>
          </a:prstGeom>
        </p:spPr>
      </p:pic>
      <p:pic>
        <p:nvPicPr>
          <p:cNvPr id="13" name="Рисунок 12" descr="zuby-pamyat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14282" y="4357694"/>
            <a:ext cx="2659058" cy="19942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5E35F78B-96F7-4FC1-89A5-5D4FAAD3C68B}" type="datetime1">
              <a:rPr lang="ru-RU"/>
              <a:pPr>
                <a:defRPr/>
              </a:pPr>
              <a:t>30.09.2019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CFB15B0-7436-4B6C-989E-2A7408450BCC}" type="slidenum">
              <a:rPr lang="ru-RU"/>
              <a:pPr>
                <a:defRPr/>
              </a:pPr>
              <a:t>5</a:t>
            </a:fld>
            <a:endParaRPr lang="ru-RU"/>
          </a:p>
        </p:txBody>
      </p:sp>
      <p:pic>
        <p:nvPicPr>
          <p:cNvPr id="5124" name="Рисунок 31" descr="188236-yana.jpg"/>
          <p:cNvPicPr>
            <a:picLocks noGrp="1" noChangeAspect="1"/>
          </p:cNvPicPr>
          <p:nvPr>
            <p:ph idx="1"/>
          </p:nvPr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549" r="8327"/>
          <a:stretch>
            <a:fillRect/>
          </a:stretch>
        </p:blipFill>
        <p:spPr>
          <a:xfrm>
            <a:off x="6572250" y="4643438"/>
            <a:ext cx="2409825" cy="1836737"/>
          </a:xfrm>
        </p:spPr>
      </p:pic>
      <p:pic>
        <p:nvPicPr>
          <p:cNvPr id="5125" name="Picture 4" descr="de52_01_0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40538" y="0"/>
            <a:ext cx="2303462" cy="209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6" name="Прямоугольник 7"/>
          <p:cNvSpPr>
            <a:spLocks noChangeArrowheads="1"/>
          </p:cNvSpPr>
          <p:nvPr/>
        </p:nvSpPr>
        <p:spPr bwMode="auto">
          <a:xfrm>
            <a:off x="285750" y="1357313"/>
            <a:ext cx="7858125" cy="3970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Задача: </a:t>
            </a:r>
          </a:p>
          <a:p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Дым от одной сигареты содержит </a:t>
            </a:r>
          </a:p>
          <a:p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5 мг яда никотина. Сколько яда примет человек за один день, выкурив 15 сигарет, если от каждой из них в его организм попадает 20% никотина? </a:t>
            </a:r>
          </a:p>
        </p:txBody>
      </p:sp>
      <p:sp>
        <p:nvSpPr>
          <p:cNvPr id="5127" name="TextBox 8"/>
          <p:cNvSpPr txBox="1">
            <a:spLocks noChangeArrowheads="1"/>
          </p:cNvSpPr>
          <p:nvPr/>
        </p:nvSpPr>
        <p:spPr bwMode="auto">
          <a:xfrm>
            <a:off x="714375" y="5357813"/>
            <a:ext cx="5672138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1) 5мг х15 = 75мг содержится в 15 сигаретах</a:t>
            </a:r>
          </a:p>
          <a:p>
            <a:r>
              <a:rPr lang="ru-RU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2) 20%= 0,2     </a:t>
            </a:r>
          </a:p>
          <a:p>
            <a:r>
              <a:rPr lang="ru-RU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3) 75 </a:t>
            </a:r>
            <a:r>
              <a:rPr lang="ru-RU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0,2 = 15мг никотина примет человек за 1 день</a:t>
            </a:r>
          </a:p>
        </p:txBody>
      </p:sp>
      <p:pic>
        <p:nvPicPr>
          <p:cNvPr id="10" name="Picture 5" descr="present10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28813" y="1428750"/>
            <a:ext cx="4105275" cy="3757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74827217_3718680_tabak.jpg"/>
          <p:cNvPicPr>
            <a:picLocks noChangeAspect="1"/>
          </p:cNvPicPr>
          <p:nvPr/>
        </p:nvPicPr>
        <p:blipFill>
          <a:blip r:embed="rId2" cstate="print"/>
          <a:srcRect t="7143" b="5000"/>
          <a:stretch>
            <a:fillRect/>
          </a:stretch>
        </p:blipFill>
        <p:spPr>
          <a:xfrm>
            <a:off x="5717342" y="214290"/>
            <a:ext cx="3426658" cy="4214818"/>
          </a:xfrm>
          <a:prstGeom prst="rect">
            <a:avLst/>
          </a:prstGeom>
        </p:spPr>
      </p:pic>
      <p:sp>
        <p:nvSpPr>
          <p:cNvPr id="6146" name="Заголовок 1"/>
          <p:cNvSpPr>
            <a:spLocks noGrp="1"/>
          </p:cNvSpPr>
          <p:nvPr>
            <p:ph type="title"/>
          </p:nvPr>
        </p:nvSpPr>
        <p:spPr>
          <a:xfrm>
            <a:off x="857224" y="274638"/>
            <a:ext cx="5072098" cy="868362"/>
          </a:xfrm>
        </p:spPr>
        <p:txBody>
          <a:bodyPr/>
          <a:lstStyle/>
          <a:p>
            <a:pPr eaLnBrk="1" hangingPunct="1"/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Жить или курить?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D1EAAB92-86B8-45F6-8F28-38C8FB892DD1}" type="datetime1">
              <a:rPr lang="ru-RU" smtClean="0"/>
              <a:pPr>
                <a:defRPr/>
              </a:pPr>
              <a:t>30.09.2019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19AB32A-2D78-40E0-82C6-4E77979E96FA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  <p:pic>
        <p:nvPicPr>
          <p:cNvPr id="6149" name="Рисунок 31" descr="188236-yana.jpg"/>
          <p:cNvPicPr>
            <a:picLocks noGrp="1" noChangeAspect="1"/>
          </p:cNvPicPr>
          <p:nvPr>
            <p:ph idx="1"/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549" r="8327"/>
          <a:stretch>
            <a:fillRect/>
          </a:stretch>
        </p:blipFill>
        <p:spPr>
          <a:xfrm>
            <a:off x="6429388" y="4786322"/>
            <a:ext cx="2530418" cy="1928831"/>
          </a:xfrm>
        </p:spPr>
      </p:pic>
      <p:sp>
        <p:nvSpPr>
          <p:cNvPr id="6150" name="Прямоугольник 6"/>
          <p:cNvSpPr>
            <a:spLocks noChangeArrowheads="1"/>
          </p:cNvSpPr>
          <p:nvPr/>
        </p:nvSpPr>
        <p:spPr bwMode="auto">
          <a:xfrm>
            <a:off x="214282" y="1357313"/>
            <a:ext cx="5572164" cy="30162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ru-RU" sz="2000" b="1" dirty="0"/>
              <a:t>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Задача:</a:t>
            </a:r>
          </a:p>
          <a:p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Курящие дети сокращают свою жизнь на 15%. Определите,  какова продолжительность жизни (предположительно) нынешних курящих детей, если средняя продолжительность жизни  в России 56 лет.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151" name="TextBox 7"/>
          <p:cNvSpPr txBox="1">
            <a:spLocks noChangeArrowheads="1"/>
          </p:cNvSpPr>
          <p:nvPr/>
        </p:nvSpPr>
        <p:spPr bwMode="auto">
          <a:xfrm>
            <a:off x="785813" y="4429125"/>
            <a:ext cx="4886325" cy="170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ru-RU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Решение:</a:t>
            </a:r>
          </a:p>
          <a:p>
            <a:pPr>
              <a:lnSpc>
                <a:spcPct val="150000"/>
              </a:lnSpc>
            </a:pPr>
            <a:r>
              <a:rPr lang="ru-RU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1).15%=0,15</a:t>
            </a:r>
          </a:p>
          <a:p>
            <a:pPr>
              <a:lnSpc>
                <a:spcPct val="150000"/>
              </a:lnSpc>
            </a:pPr>
            <a:r>
              <a:rPr lang="ru-RU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2).0,15х56=8,4 года</a:t>
            </a:r>
          </a:p>
          <a:p>
            <a:pPr>
              <a:lnSpc>
                <a:spcPct val="150000"/>
              </a:lnSpc>
            </a:pPr>
            <a:r>
              <a:rPr lang="ru-RU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3).56-8,4=47,6 лет продолжительность жизни.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D1EAAB92-86B8-45F6-8F28-38C8FB892DD1}" type="datetime1">
              <a:rPr lang="ru-RU" smtClean="0"/>
              <a:pPr>
                <a:defRPr/>
              </a:pPr>
              <a:t>30.09.2019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5BB870D-DA8E-4B18-AB37-F122FF8A5B81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  <p:pic>
        <p:nvPicPr>
          <p:cNvPr id="7173" name="Рисунок 31" descr="188236-yana.jpg"/>
          <p:cNvPicPr>
            <a:picLocks noGrp="1" noChangeAspect="1"/>
          </p:cNvPicPr>
          <p:nvPr>
            <p:ph idx="1"/>
          </p:nvPr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549" r="8327"/>
          <a:stretch>
            <a:fillRect/>
          </a:stretch>
        </p:blipFill>
        <p:spPr>
          <a:xfrm>
            <a:off x="6734175" y="4572000"/>
            <a:ext cx="2409825" cy="1836738"/>
          </a:xfrm>
        </p:spPr>
      </p:pic>
      <p:pic>
        <p:nvPicPr>
          <p:cNvPr id="7" name="Picture 6" descr="131012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875" y="3714750"/>
            <a:ext cx="3276600" cy="2670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5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313" y="1214438"/>
            <a:ext cx="3492500" cy="3208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4" descr="PE02696_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00826" y="928670"/>
            <a:ext cx="2382838" cy="3357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151205038244575d91476d3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786182" y="1571612"/>
            <a:ext cx="2905821" cy="16272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de52_01_0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00813" y="3357563"/>
            <a:ext cx="2484437" cy="299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6186488" cy="2900363"/>
          </a:xfrm>
        </p:spPr>
        <p:txBody>
          <a:bodyPr/>
          <a:lstStyle/>
          <a:p>
            <a:pPr indent="22225" algn="just">
              <a:defRPr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Задача.</a:t>
            </a:r>
          </a:p>
          <a:p>
            <a:pPr indent="22225" algn="just">
              <a:lnSpc>
                <a:spcPct val="150000"/>
              </a:lnSpc>
              <a:defRPr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Средний вес новорожденного ребенка 3 кг 400 г.  Если у ребенка курит отец, то его вес будет меньше среднего на 3%, если курит мать – меньше на 6%.  Определите, сколько граммов теряет в весе новорожденный, если: </a:t>
            </a:r>
          </a:p>
          <a:p>
            <a:pPr indent="22225" algn="just">
              <a:lnSpc>
                <a:spcPct val="150000"/>
              </a:lnSpc>
              <a:defRPr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а) курит папа; </a:t>
            </a:r>
          </a:p>
          <a:p>
            <a:pPr indent="22225" algn="just">
              <a:lnSpc>
                <a:spcPct val="150000"/>
              </a:lnSpc>
              <a:defRPr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б) курит мама;  </a:t>
            </a:r>
          </a:p>
          <a:p>
            <a:pPr indent="22225" algn="just">
              <a:lnSpc>
                <a:spcPct val="150000"/>
              </a:lnSpc>
              <a:defRPr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в) курят оба.</a:t>
            </a:r>
          </a:p>
          <a:p>
            <a:pPr eaLnBrk="1" hangingPunct="1">
              <a:defRPr/>
            </a:pPr>
            <a:endParaRPr lang="ru-RU" sz="1800" dirty="0"/>
          </a:p>
        </p:txBody>
      </p:sp>
      <p:sp>
        <p:nvSpPr>
          <p:cNvPr id="4" name="Дата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D1EAAB92-86B8-45F6-8F28-38C8FB892DD1}" type="datetime1">
              <a:rPr lang="ru-RU" smtClean="0"/>
              <a:pPr>
                <a:defRPr/>
              </a:pPr>
              <a:t>30.09.2019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81DE50B-5F62-4103-8FBA-4C826882EE8D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  <p:sp>
        <p:nvSpPr>
          <p:cNvPr id="8199" name="TextBox 6"/>
          <p:cNvSpPr txBox="1">
            <a:spLocks noChangeArrowheads="1"/>
          </p:cNvSpPr>
          <p:nvPr/>
        </p:nvSpPr>
        <p:spPr bwMode="auto">
          <a:xfrm>
            <a:off x="3857625" y="4429125"/>
            <a:ext cx="1736725" cy="1477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3400х0,03=102г</a:t>
            </a:r>
          </a:p>
          <a:p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3400х0,06-204г</a:t>
            </a:r>
          </a:p>
          <a:p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102+204=306г</a:t>
            </a:r>
          </a:p>
        </p:txBody>
      </p:sp>
      <p:pic>
        <p:nvPicPr>
          <p:cNvPr id="8" name="Рисунок 31" descr="188236-yana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549" r="8327"/>
          <a:stretch>
            <a:fillRect/>
          </a:stretch>
        </p:blipFill>
        <p:spPr bwMode="auto">
          <a:xfrm>
            <a:off x="6734175" y="571480"/>
            <a:ext cx="2409825" cy="1836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417638"/>
          </a:xfrm>
        </p:spPr>
        <p:txBody>
          <a:bodyPr/>
          <a:lstStyle/>
          <a:p>
            <a:pPr eaLnBrk="1" hangingPunct="1"/>
            <a:r>
              <a:rPr lang="ru-RU" sz="2800" b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Невольно возникает вопрос:</a:t>
            </a:r>
            <a:br>
              <a:rPr lang="ru-RU" sz="2800" b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почему все - таки люди курят?</a:t>
            </a:r>
            <a:endParaRPr lang="ru-RU" sz="280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219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186738" cy="3614738"/>
          </a:xfrm>
        </p:spPr>
        <p:txBody>
          <a:bodyPr/>
          <a:lstStyle/>
          <a:p>
            <a:pPr eaLnBrk="1" hangingPunct="1"/>
            <a:r>
              <a:rPr lang="ru-RU" sz="2800" b="1" smtClean="0">
                <a:latin typeface="Times New Roman" pitchFamily="18" charset="0"/>
                <a:cs typeface="Times New Roman" pitchFamily="18" charset="0"/>
              </a:rPr>
              <a:t>−желание скорее «повзрослеть»;</a:t>
            </a:r>
          </a:p>
          <a:p>
            <a:pPr eaLnBrk="1" hangingPunct="1"/>
            <a:r>
              <a:rPr lang="ru-RU" sz="2800" b="1" smtClean="0">
                <a:latin typeface="Times New Roman" pitchFamily="18" charset="0"/>
                <a:cs typeface="Times New Roman" pitchFamily="18" charset="0"/>
              </a:rPr>
              <a:t>−любопытство;</a:t>
            </a:r>
          </a:p>
          <a:p>
            <a:pPr eaLnBrk="1" hangingPunct="1"/>
            <a:r>
              <a:rPr lang="ru-RU" sz="2800" b="1" smtClean="0">
                <a:latin typeface="Times New Roman" pitchFamily="18" charset="0"/>
                <a:cs typeface="Times New Roman" pitchFamily="18" charset="0"/>
              </a:rPr>
              <a:t>−подражание;</a:t>
            </a:r>
          </a:p>
          <a:p>
            <a:pPr eaLnBrk="1" hangingPunct="1"/>
            <a:r>
              <a:rPr lang="ru-RU" sz="2800" b="1" smtClean="0">
                <a:latin typeface="Times New Roman" pitchFamily="18" charset="0"/>
                <a:cs typeface="Times New Roman" pitchFamily="18" charset="0"/>
              </a:rPr>
              <a:t>−привычка;</a:t>
            </a:r>
          </a:p>
          <a:p>
            <a:pPr eaLnBrk="1" hangingPunct="1"/>
            <a:r>
              <a:rPr lang="ru-RU" sz="2800" b="1" smtClean="0">
                <a:latin typeface="Times New Roman" pitchFamily="18" charset="0"/>
                <a:cs typeface="Times New Roman" pitchFamily="18" charset="0"/>
              </a:rPr>
              <a:t>−так называемое «снятие нервного напряжения».</a:t>
            </a:r>
          </a:p>
          <a:p>
            <a:pPr eaLnBrk="1" hangingPunct="1"/>
            <a:endParaRPr lang="ru-RU" smtClean="0"/>
          </a:p>
        </p:txBody>
      </p:sp>
      <p:sp>
        <p:nvSpPr>
          <p:cNvPr id="4" name="Дата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D1EAAB92-86B8-45F6-8F28-38C8FB892DD1}" type="datetime1">
              <a:rPr lang="ru-RU" smtClean="0"/>
              <a:pPr>
                <a:defRPr/>
              </a:pPr>
              <a:t>30.09.2019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80CB9EC-DCDF-417A-97F2-5C2B190C2700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  <p:pic>
        <p:nvPicPr>
          <p:cNvPr id="6" name="Picture 4" descr="pic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72198" y="1357298"/>
            <a:ext cx="2987675" cy="2246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31" descr="188236-yana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549" r="8327"/>
          <a:stretch>
            <a:fillRect/>
          </a:stretch>
        </p:blipFill>
        <p:spPr bwMode="auto">
          <a:xfrm>
            <a:off x="6215074" y="4500570"/>
            <a:ext cx="2409825" cy="1836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математика - 22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математика - 22</Template>
  <TotalTime>154</TotalTime>
  <Words>579</Words>
  <Application>Microsoft Office PowerPoint</Application>
  <PresentationFormat>Экран (4:3)</PresentationFormat>
  <Paragraphs>115</Paragraphs>
  <Slides>16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8" baseType="lpstr">
      <vt:lpstr>математика - 22</vt:lpstr>
      <vt:lpstr>Лист Microsoft Office Excel 97-2003</vt:lpstr>
      <vt:lpstr>Нахождение нескольких процентов числа</vt:lpstr>
      <vt:lpstr>Табачный дым – это смесь  ядовитых веществ.</vt:lpstr>
      <vt:lpstr>Слайд 3</vt:lpstr>
      <vt:lpstr>Слайд 4</vt:lpstr>
      <vt:lpstr>Слайд 5</vt:lpstr>
      <vt:lpstr>Жить или курить?</vt:lpstr>
      <vt:lpstr>Слайд 7</vt:lpstr>
      <vt:lpstr>Слайд 8</vt:lpstr>
      <vt:lpstr>Невольно возникает вопрос:  почему все - таки люди курят?</vt:lpstr>
      <vt:lpstr>Слайд 10</vt:lpstr>
      <vt:lpstr>Слайд 11</vt:lpstr>
      <vt:lpstr>Итоги анкетирования:</vt:lpstr>
      <vt:lpstr>Слайд 13</vt:lpstr>
      <vt:lpstr>Позитив:</vt:lpstr>
      <vt:lpstr>Негатив: </vt:lpstr>
      <vt:lpstr>Мы –за здоровый образ жизни!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Нахождение нескольких процентов числа</dc:title>
  <dc:creator>Надежда</dc:creator>
  <cp:lastModifiedBy>Домашний</cp:lastModifiedBy>
  <cp:revision>18</cp:revision>
  <dcterms:created xsi:type="dcterms:W3CDTF">2013-12-03T15:35:27Z</dcterms:created>
  <dcterms:modified xsi:type="dcterms:W3CDTF">2019-09-30T18:36:47Z</dcterms:modified>
</cp:coreProperties>
</file>