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7" r:id="rId17"/>
    <p:sldId id="276" r:id="rId18"/>
    <p:sldId id="270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ADDA1A-8C02-4207-BD16-5B30581149A3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DBF2BC-4C71-4244-9E52-AE666B5B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DA1A-8C02-4207-BD16-5B30581149A3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DBF2BC-4C71-4244-9E52-AE666B5B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ADDA1A-8C02-4207-BD16-5B30581149A3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DBF2BC-4C71-4244-9E52-AE666B5B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DA1A-8C02-4207-BD16-5B30581149A3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DBF2BC-4C71-4244-9E52-AE666B5B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DDA1A-8C02-4207-BD16-5B30581149A3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DDBF2BC-4C71-4244-9E52-AE666B5B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DA1A-8C02-4207-BD16-5B30581149A3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DBF2BC-4C71-4244-9E52-AE666B5B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DA1A-8C02-4207-BD16-5B30581149A3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DBF2BC-4C71-4244-9E52-AE666B5B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DA1A-8C02-4207-BD16-5B30581149A3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DBF2BC-4C71-4244-9E52-AE666B5B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DDA1A-8C02-4207-BD16-5B30581149A3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DBF2BC-4C71-4244-9E52-AE666B5B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DA1A-8C02-4207-BD16-5B30581149A3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DBF2BC-4C71-4244-9E52-AE666B5B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DDA1A-8C02-4207-BD16-5B30581149A3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DBF2BC-4C71-4244-9E52-AE666B5B5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ADDA1A-8C02-4207-BD16-5B30581149A3}" type="datetimeFigureOut">
              <a:rPr lang="ru-RU" smtClean="0"/>
              <a:pPr/>
              <a:t>01.06.2016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DBF2BC-4C71-4244-9E52-AE666B5B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214554"/>
            <a:ext cx="6400800" cy="34290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Развитие психических процессов посредством дыхательно-динамических упражнений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800" b="1" dirty="0" smtClean="0"/>
              <a:t>Дыхательное упражнение «Ежик»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После активного вдоха через нос ребята на выдохе </a:t>
            </a:r>
            <a:r>
              <a:rPr lang="ru-RU" sz="1800" dirty="0" smtClean="0"/>
              <a:t>произносят  «</a:t>
            </a:r>
            <a:r>
              <a:rPr lang="ru-RU" sz="1800" dirty="0"/>
              <a:t>пых-пых...», энергично работая мышцами живота</a:t>
            </a:r>
            <a:r>
              <a:rPr lang="ru-RU" sz="1800" dirty="0" smtClean="0"/>
              <a:t>.</a:t>
            </a:r>
            <a:r>
              <a:rPr lang="en-US" sz="1800" dirty="0"/>
              <a:t> </a:t>
            </a:r>
            <a:endParaRPr lang="ru-RU" sz="1800" dirty="0"/>
          </a:p>
          <a:p>
            <a:r>
              <a:rPr lang="ru-RU" sz="1800" dirty="0"/>
              <a:t>Педагог. А вот и второй ежик вылез из своей норки.</a:t>
            </a:r>
          </a:p>
          <a:p>
            <a:r>
              <a:rPr lang="ru-RU" sz="1800" dirty="0"/>
              <a:t>Встретил в чаще еж ежа.</a:t>
            </a:r>
          </a:p>
          <a:p>
            <a:pPr lvl="0"/>
            <a:r>
              <a:rPr lang="ru-RU" sz="1800" dirty="0"/>
              <a:t>Как погода, еж?</a:t>
            </a:r>
          </a:p>
          <a:p>
            <a:pPr lvl="0"/>
            <a:r>
              <a:rPr lang="ru-RU" sz="1800" dirty="0"/>
              <a:t>Свежа.</a:t>
            </a:r>
          </a:p>
          <a:p>
            <a:r>
              <a:rPr lang="ru-RU" sz="1800" dirty="0"/>
              <a:t>И пошли домой дрожа, </a:t>
            </a:r>
            <a:r>
              <a:rPr lang="ru-RU" sz="1800" dirty="0" err="1" smtClean="0"/>
              <a:t>съежась</a:t>
            </a:r>
            <a:r>
              <a:rPr lang="ru-RU" sz="1800" dirty="0"/>
              <a:t>, </a:t>
            </a:r>
            <a:r>
              <a:rPr lang="ru-RU" sz="1800" dirty="0" err="1"/>
              <a:t>сгорбясь</a:t>
            </a:r>
            <a:r>
              <a:rPr lang="ru-RU" sz="1800" dirty="0"/>
              <a:t>, два ежа. </a:t>
            </a:r>
          </a:p>
          <a:p>
            <a:r>
              <a:rPr lang="ru-RU" sz="1800" dirty="0"/>
              <a:t>Чтобы ежата не замерзли, ежик сшил им на ножки теплые сапожки.</a:t>
            </a:r>
          </a:p>
          <a:p>
            <a:endParaRPr lang="ru-RU" dirty="0"/>
          </a:p>
        </p:txBody>
      </p:sp>
      <p:pic>
        <p:nvPicPr>
          <p:cNvPr id="3074" name="Picture 2" descr="C:\Users\Andrei\Downloads\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572008"/>
            <a:ext cx="2714612" cy="1791644"/>
          </a:xfrm>
          <a:prstGeom prst="rect">
            <a:avLst/>
          </a:prstGeom>
          <a:noFill/>
        </p:spPr>
      </p:pic>
      <p:pic>
        <p:nvPicPr>
          <p:cNvPr id="3075" name="Picture 3" descr="C:\Users\Andrei\Downloads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428868"/>
            <a:ext cx="1858083" cy="16290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Приложение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sz="4400" b="1" u="sng" dirty="0" smtClean="0"/>
              <a:t>Динамические паузы</a:t>
            </a:r>
          </a:p>
          <a:p>
            <a:r>
              <a:rPr lang="ru-RU" sz="2800" dirty="0" smtClean="0"/>
              <a:t>Д</a:t>
            </a:r>
            <a:r>
              <a:rPr lang="ru-RU" sz="2800" b="1" dirty="0" smtClean="0"/>
              <a:t>инамические паузы</a:t>
            </a:r>
            <a:r>
              <a:rPr lang="ru-RU" sz="2800" dirty="0" smtClean="0"/>
              <a:t>  </a:t>
            </a:r>
            <a:r>
              <a:rPr lang="ru-RU" sz="2800" b="1" dirty="0" smtClean="0"/>
              <a:t>выполняют следующие функции:</a:t>
            </a:r>
            <a:endParaRPr lang="ru-RU" sz="2800" dirty="0" smtClean="0"/>
          </a:p>
          <a:p>
            <a:r>
              <a:rPr lang="ru-RU" sz="2800" dirty="0" smtClean="0"/>
              <a:t>1.</a:t>
            </a:r>
            <a:r>
              <a:rPr lang="ru-RU" sz="2800" i="1" dirty="0" smtClean="0"/>
              <a:t>Релаксационная функция </a:t>
            </a:r>
            <a:r>
              <a:rPr lang="ru-RU" sz="2800" dirty="0" smtClean="0"/>
              <a:t>– снимают напряжение, вызванное  утомлением;</a:t>
            </a:r>
          </a:p>
          <a:p>
            <a:r>
              <a:rPr lang="ru-RU" sz="2800" dirty="0" smtClean="0"/>
              <a:t>2.</a:t>
            </a:r>
            <a:r>
              <a:rPr lang="ru-RU" sz="2800" i="1" dirty="0" smtClean="0"/>
              <a:t>Коммуникативная функция</a:t>
            </a:r>
            <a:r>
              <a:rPr lang="ru-RU" sz="2800" dirty="0" smtClean="0"/>
              <a:t> – объединяют детей в группы, способствуют сплочению детского коллектива;</a:t>
            </a:r>
          </a:p>
          <a:p>
            <a:r>
              <a:rPr lang="ru-RU" sz="2800" dirty="0" smtClean="0"/>
              <a:t>3.</a:t>
            </a:r>
            <a:r>
              <a:rPr lang="ru-RU" sz="2800" i="1" dirty="0" smtClean="0"/>
              <a:t>Воспитательная функция</a:t>
            </a:r>
            <a:r>
              <a:rPr lang="ru-RU" sz="2800" dirty="0" smtClean="0"/>
              <a:t> – формируют моральные и нравственные качества;</a:t>
            </a:r>
          </a:p>
          <a:p>
            <a:r>
              <a:rPr lang="ru-RU" sz="2800" dirty="0" smtClean="0"/>
              <a:t>4.</a:t>
            </a:r>
            <a:r>
              <a:rPr lang="ru-RU" sz="2800" i="1" dirty="0" smtClean="0"/>
              <a:t>Обучающая функция</a:t>
            </a:r>
            <a:r>
              <a:rPr lang="ru-RU" sz="2800" dirty="0" smtClean="0"/>
              <a:t> – дают новые знания, умения, навыки ;</a:t>
            </a:r>
          </a:p>
          <a:p>
            <a:r>
              <a:rPr lang="ru-RU" sz="2800" dirty="0" smtClean="0"/>
              <a:t>5.</a:t>
            </a:r>
            <a:r>
              <a:rPr lang="ru-RU" sz="2800" i="1" dirty="0" smtClean="0"/>
              <a:t>Развивающая функция</a:t>
            </a:r>
            <a:r>
              <a:rPr lang="ru-RU" sz="2800" dirty="0" smtClean="0"/>
              <a:t> – развивают пространственные представления, речь, внимание, память, мышление.</a:t>
            </a:r>
          </a:p>
          <a:p>
            <a:r>
              <a:rPr lang="ru-RU" sz="2800" dirty="0" smtClean="0"/>
              <a:t>Физиологическая сущность динамической паузы — переключение на новый вид деятельности, активный отдых. </a:t>
            </a:r>
          </a:p>
          <a:p>
            <a:pPr>
              <a:buNone/>
            </a:pPr>
            <a:r>
              <a:rPr lang="ru-RU" sz="2800" dirty="0" smtClean="0"/>
              <a:t>     Динамическая пауза проводится под руководством взрослого. Используются подвижные игры, игры спортивного характера в зависимости от времени года. Свобода и самостоятельность двигательной активности детей в ходе динамической паузы  обязательно продумывается и планируется педагогом заранее. Игровое содержание динамической паузы должно соответствовать возрастным особенностям и интересам дошкольников.</a:t>
            </a:r>
          </a:p>
          <a:p>
            <a:endParaRPr lang="ru-RU" sz="2800" b="1" u="sng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Динамические паузы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« Домашние животные»</a:t>
            </a:r>
          </a:p>
          <a:p>
            <a:pPr>
              <a:buNone/>
            </a:pPr>
            <a:r>
              <a:rPr lang="ru-RU" sz="1600" dirty="0" smtClean="0"/>
              <a:t>Наша-то хозяюшка сметлива была</a:t>
            </a:r>
          </a:p>
          <a:p>
            <a:pPr>
              <a:buNone/>
            </a:pPr>
            <a:r>
              <a:rPr lang="ru-RU" sz="1600" i="1" dirty="0" smtClean="0"/>
              <a:t>(идут по кругу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Всем в избе работу к празднику дала:</a:t>
            </a:r>
          </a:p>
          <a:p>
            <a:pPr>
              <a:buNone/>
            </a:pPr>
            <a:r>
              <a:rPr lang="ru-RU" sz="1600" dirty="0" smtClean="0"/>
              <a:t>Чашечку собачка моет язычком,        </a:t>
            </a:r>
          </a:p>
          <a:p>
            <a:pPr>
              <a:buNone/>
            </a:pPr>
            <a:r>
              <a:rPr lang="ru-RU" sz="1600" dirty="0" smtClean="0"/>
              <a:t>(</a:t>
            </a:r>
            <a:r>
              <a:rPr lang="ru-RU" sz="1600" i="1" dirty="0" smtClean="0"/>
              <a:t>ладони « чашечкой» и «лижут» язычком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Хрюшка собирает крошки под окном.  </a:t>
            </a:r>
          </a:p>
          <a:p>
            <a:pPr>
              <a:buNone/>
            </a:pPr>
            <a:r>
              <a:rPr lang="ru-RU" sz="1600" i="1" dirty="0" smtClean="0"/>
              <a:t>(присели и ритмично покачивают головой)</a:t>
            </a:r>
            <a:endParaRPr lang="ru-RU" sz="1600" dirty="0" smtClean="0"/>
          </a:p>
          <a:p>
            <a:r>
              <a:rPr lang="ru-RU" sz="1600" dirty="0" smtClean="0"/>
              <a:t>Под столом котище лапою скребёт,    </a:t>
            </a:r>
          </a:p>
          <a:p>
            <a:pPr>
              <a:buNone/>
            </a:pPr>
            <a:r>
              <a:rPr lang="ru-RU" sz="1600" dirty="0" smtClean="0"/>
              <a:t>(</a:t>
            </a:r>
            <a:r>
              <a:rPr lang="ru-RU" sz="1600" i="1" dirty="0" smtClean="0"/>
              <a:t>стоя машут рукой  к себе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Половичку козочка веничком метёт.</a:t>
            </a:r>
          </a:p>
          <a:p>
            <a:pPr>
              <a:buNone/>
            </a:pPr>
            <a:r>
              <a:rPr lang="ru-RU" sz="1600" i="1" dirty="0" smtClean="0"/>
              <a:t>(« метут» пол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4098" name="Picture 2" descr="C:\Users\Andrei\Downloads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2599611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На  дворе у нас мороз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На дворе у нас мороз.                          </a:t>
            </a:r>
            <a:r>
              <a:rPr lang="ru-RU" i="1" dirty="0" smtClean="0"/>
              <a:t>Дети хлопают себя ладонями</a:t>
            </a:r>
            <a:r>
              <a:rPr lang="en-US" i="1" dirty="0" smtClean="0"/>
              <a:t>          </a:t>
            </a:r>
            <a:r>
              <a:rPr lang="ru-RU" i="1" dirty="0" smtClean="0"/>
              <a:t> </a:t>
            </a:r>
            <a:r>
              <a:rPr lang="en-US" i="1" dirty="0" smtClean="0"/>
              <a:t>                           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Чтобы носик не замерз,                       по плечам  и   </a:t>
            </a:r>
            <a:r>
              <a:rPr lang="ru-RU" i="1" dirty="0" smtClean="0"/>
              <a:t>топают ногами/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Надо ножками потопать</a:t>
            </a:r>
            <a:br>
              <a:rPr lang="ru-RU" dirty="0" smtClean="0"/>
            </a:br>
            <a:r>
              <a:rPr lang="ru-RU" dirty="0" smtClean="0"/>
              <a:t>И ладошками похлопать.</a:t>
            </a:r>
            <a:br>
              <a:rPr lang="ru-RU" dirty="0" smtClean="0"/>
            </a:br>
            <a:r>
              <a:rPr lang="ru-RU" dirty="0" smtClean="0"/>
              <a:t>С неба падают снежинки,                       </a:t>
            </a:r>
            <a:r>
              <a:rPr lang="ru-RU" i="1" dirty="0" smtClean="0"/>
              <a:t>Дети поднимают руки над головой и делают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на сказочной картинке.                    </a:t>
            </a:r>
            <a:r>
              <a:rPr lang="ru-RU" i="1" dirty="0" smtClean="0"/>
              <a:t>хватательные движения, словно ловят снежинки.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Будем их ловить руками</a:t>
            </a:r>
            <a:br>
              <a:rPr lang="ru-RU" dirty="0" smtClean="0"/>
            </a:br>
            <a:r>
              <a:rPr lang="ru-RU" dirty="0" smtClean="0"/>
              <a:t>И покажем дома маме.</a:t>
            </a:r>
            <a:br>
              <a:rPr lang="ru-RU" dirty="0" smtClean="0"/>
            </a:br>
            <a:r>
              <a:rPr lang="ru-RU" dirty="0" smtClean="0"/>
              <a:t>А вокруг лежат сугробы,                       </a:t>
            </a:r>
            <a:r>
              <a:rPr lang="ru-RU" i="1" dirty="0" smtClean="0"/>
              <a:t>Потягивания — руки в стороны.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Снегом замело дороги.</a:t>
            </a:r>
            <a:br>
              <a:rPr lang="ru-RU" dirty="0" smtClean="0"/>
            </a:br>
            <a:r>
              <a:rPr lang="ru-RU" dirty="0" smtClean="0"/>
              <a:t>Не завязнуть в поле чтобы,                   </a:t>
            </a:r>
            <a:r>
              <a:rPr lang="ru-RU" i="1" dirty="0" smtClean="0"/>
              <a:t>Ходьба на месте с высоким подниманием колен.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Поднимаем выше ноги.</a:t>
            </a:r>
            <a:br>
              <a:rPr lang="ru-RU" dirty="0" smtClean="0"/>
            </a:br>
            <a:r>
              <a:rPr lang="ru-RU" dirty="0" smtClean="0"/>
              <a:t>Мы идем, идем, идем                            </a:t>
            </a:r>
            <a:r>
              <a:rPr lang="ru-RU" i="1" dirty="0" smtClean="0"/>
              <a:t>Ходьба на месте.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к себе приходим в дом.                     </a:t>
            </a:r>
            <a:r>
              <a:rPr lang="ru-RU" i="1" dirty="0" smtClean="0"/>
              <a:t>Дети садятся на свои места.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5" name="Picture 5" descr="C:\Users\Andrei\Downloads\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500570"/>
            <a:ext cx="168591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Варим кашу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u="sng" dirty="0" smtClean="0"/>
              <a:t>"ВАРИМ КАШУ".</a:t>
            </a:r>
            <a:endParaRPr lang="ru-RU" sz="1600" dirty="0" smtClean="0"/>
          </a:p>
          <a:p>
            <a:r>
              <a:rPr lang="ru-RU" sz="1600" dirty="0" smtClean="0"/>
              <a:t> Цель: развивать фонационный (озвученный) выдох, умение действовать в коллективе.</a:t>
            </a:r>
          </a:p>
          <a:p>
            <a:r>
              <a:rPr lang="ru-RU" sz="1600" dirty="0" smtClean="0"/>
              <a:t> Оборудование: детские стулья, поставленные в виде круга.</a:t>
            </a:r>
          </a:p>
          <a:p>
            <a:r>
              <a:rPr lang="ru-RU" sz="1600" dirty="0" smtClean="0"/>
              <a:t> Дети с педагогом договариваются варить кашу и распределяют "роли": молоко, сахар, крупа, соль. На слова:</a:t>
            </a:r>
          </a:p>
          <a:p>
            <a:r>
              <a:rPr lang="ru-RU" sz="1600" dirty="0" smtClean="0"/>
              <a:t>Раз, два, три,</a:t>
            </a:r>
          </a:p>
          <a:p>
            <a:r>
              <a:rPr lang="ru-RU" sz="1600" dirty="0" smtClean="0"/>
              <a:t>Горшочек, вари!</a:t>
            </a:r>
          </a:p>
          <a:p>
            <a:r>
              <a:rPr lang="ru-RU" sz="1600" i="1" dirty="0" smtClean="0"/>
              <a:t> ("Продукты" поочередно входят в круг - "горшочек").</a:t>
            </a:r>
            <a:endParaRPr lang="ru-RU" sz="1600" dirty="0" smtClean="0"/>
          </a:p>
          <a:p>
            <a:r>
              <a:rPr lang="ru-RU" sz="1600" dirty="0" smtClean="0"/>
              <a:t>Каша варится.</a:t>
            </a:r>
          </a:p>
          <a:p>
            <a:r>
              <a:rPr lang="ru-RU" sz="1600" i="1" dirty="0" smtClean="0"/>
              <a:t> (Дети , выпячивая живот и набирая воздуха в грудь делают вдох, опуская грудь и втягивая живот - выдох и произносят: "Ш-Ш-Ш").</a:t>
            </a:r>
            <a:endParaRPr lang="ru-RU" sz="1600" dirty="0" smtClean="0"/>
          </a:p>
          <a:p>
            <a:r>
              <a:rPr lang="ru-RU" sz="1600" dirty="0" smtClean="0"/>
              <a:t>Огонь прибавляют.</a:t>
            </a:r>
          </a:p>
          <a:p>
            <a:r>
              <a:rPr lang="ru-RU" sz="1600" i="1" dirty="0" smtClean="0"/>
              <a:t> (Дети произносят: "Ш-Ш-Ш" в убыстренном темпе).</a:t>
            </a:r>
            <a:endParaRPr lang="ru-RU" sz="1600" dirty="0" smtClean="0"/>
          </a:p>
          <a:p>
            <a:r>
              <a:rPr lang="ru-RU" sz="1600" dirty="0" smtClean="0"/>
              <a:t>Раз, два, три,</a:t>
            </a:r>
          </a:p>
          <a:p>
            <a:r>
              <a:rPr lang="ru-RU" sz="1600" dirty="0" smtClean="0"/>
              <a:t>Горшочек, не вари!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ru-RU" sz="1600" dirty="0"/>
          </a:p>
        </p:txBody>
      </p:sp>
      <p:pic>
        <p:nvPicPr>
          <p:cNvPr id="6146" name="Picture 2" descr="C:\Users\Andrei\Downloads\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496"/>
            <a:ext cx="1995111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Консультации для воспитателей</a:t>
            </a:r>
            <a:endParaRPr lang="ru-RU" sz="3600" dirty="0"/>
          </a:p>
        </p:txBody>
      </p:sp>
      <p:pic>
        <p:nvPicPr>
          <p:cNvPr id="1026" name="Picture 2" descr="C:\Users\Andrei\Desktop\FOTO\IMG_20160220_130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Приспособления для развития дыхания</a:t>
            </a:r>
            <a:endParaRPr lang="ru-RU" dirty="0"/>
          </a:p>
        </p:txBody>
      </p:sp>
      <p:pic>
        <p:nvPicPr>
          <p:cNvPr id="1026" name="Picture 2" descr="I:\FOTO\IMG_20160220_130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ndrei\Desktop\FOTO\IMG_20160220_130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Практикум для родителей</a:t>
            </a:r>
            <a:endParaRPr lang="ru-RU" dirty="0"/>
          </a:p>
        </p:txBody>
      </p:sp>
      <p:pic>
        <p:nvPicPr>
          <p:cNvPr id="1026" name="Picture 2" descr="C:\Users\Andrei\Desktop\фото сад\104_PANA\P1040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ndrei\Desktop\фото сад\104_PANA\P1040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Цель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</a:rPr>
              <a:t>разностороннее развитие психофизического состояния ребенка, его интеллекта, кругозора, речи, моторики, дыхания.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Актуальность</a:t>
            </a:r>
            <a:r>
              <a:rPr lang="en-US" dirty="0" smtClean="0"/>
              <a:t>: </a:t>
            </a:r>
            <a:r>
              <a:rPr lang="ru-RU" sz="1800" dirty="0" smtClean="0"/>
              <a:t>Речь детей развивается лучше при условии высокой двигательной активности ребенка. С другой стороны, формирование движений происходит при участии речи.  В настоящее время ощущается дефицит сенсорного воспитания детей, когда гораздо более важным считается обучить ребенка грамоте, счету. С нейропсихологической точки зрения, тенденция ранней стимуляции функции чтения, письма, счета обедняет правополушарный нервно-психический потенциал ребенка, столь необходимый для его гармоничного развития и, главное, приводит к потерям, невосполнимым в будущем. </a:t>
            </a:r>
          </a:p>
          <a:p>
            <a:r>
              <a:rPr lang="ru-RU" sz="1800" dirty="0" smtClean="0"/>
              <a:t>Актуальность развития психических процессов посредством дыхательно-динамических упражнений заключается в том, что  они способствуют  развитию координации, общей и тонкой произвольной моторики. С помощью стихотворной ритмической речи присутствующей в этих упражнениях вырабатывается правильный темп речи, ритм дыхания, развиваются речевой слух, речевая память.</a:t>
            </a:r>
            <a:endParaRPr lang="en-US" sz="18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ndrei\Desktop\фото сад\104_PANA\P10407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ndrei\Desktop\фото сад\104_PANA\P1040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ndrei\Desktop\фото сад\104_PANA\P1040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Направления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А)  работа с детьми</a:t>
            </a:r>
          </a:p>
          <a:p>
            <a:r>
              <a:rPr lang="ru-RU" dirty="0" smtClean="0"/>
              <a:t>Б) работа с родителями</a:t>
            </a:r>
          </a:p>
          <a:p>
            <a:r>
              <a:rPr lang="ru-RU" dirty="0" smtClean="0"/>
              <a:t>В) обогащение развивающей среды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Виды работы с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Дыхательные упражнения</a:t>
            </a:r>
          </a:p>
          <a:p>
            <a:r>
              <a:rPr lang="ru-RU" dirty="0" smtClean="0"/>
              <a:t>Динамические паузы (физкультминутки, речь + движение)</a:t>
            </a:r>
          </a:p>
          <a:p>
            <a:r>
              <a:rPr lang="ru-RU" dirty="0" err="1" smtClean="0"/>
              <a:t>Кинезиологические</a:t>
            </a:r>
            <a:r>
              <a:rPr lang="ru-RU" dirty="0" smtClean="0"/>
              <a:t>  упражнения</a:t>
            </a:r>
          </a:p>
          <a:p>
            <a:r>
              <a:rPr lang="ru-RU" dirty="0" smtClean="0"/>
              <a:t>Развитие мелкой моторики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Консультации</a:t>
            </a:r>
          </a:p>
          <a:p>
            <a:r>
              <a:rPr lang="ru-RU" dirty="0" smtClean="0"/>
              <a:t>Практикумы</a:t>
            </a:r>
          </a:p>
          <a:p>
            <a:r>
              <a:rPr lang="ru-RU" dirty="0" smtClean="0"/>
              <a:t>памятки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Развивающая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Пополнение  коррекционного уголка дидактическим материалом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/>
              <a:t>Приложение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3600" b="1" u="sng" dirty="0" smtClean="0"/>
              <a:t>Дыхательные упражнения</a:t>
            </a:r>
          </a:p>
          <a:p>
            <a:r>
              <a:rPr lang="ru-RU" dirty="0" smtClean="0"/>
              <a:t>Учитывая </a:t>
            </a:r>
            <a:r>
              <a:rPr lang="ru-RU" dirty="0"/>
              <a:t>факт, что ряд речевых нарушений имеет в своей симптоматике синдром нарушения физиологического и речевого дыхания, работа по преодолению нарушений речи носит комплексный характер и включает в себя «постановку» правильного физиологического и речевого дыхания. Для этого используются статические и динамические дыхательные упражнения, направленные на выработку умения дышать носом, на развитие ротового выдоха, умения дифференцировать носовой и ротовой выдох, рационально использовать выдох в момент произнесения звуков, слогов, слов, фраз.</a:t>
            </a:r>
          </a:p>
          <a:p>
            <a:r>
              <a:rPr lang="ru-RU" dirty="0"/>
              <a:t>В рамках теории деятельности в логопедической работе широко используется игровой метод, который предполагает использование различных игр, упражнений игрового характера в сочетании с другими приемами: показом, пояснением, указаниями и вопросами.</a:t>
            </a:r>
          </a:p>
          <a:p>
            <a:r>
              <a:rPr lang="ru-RU" dirty="0"/>
              <a:t>Выполнение дыхательных упражнений в игровой форме вызывает у ребенка положительный эмоциональный настрой, снимает напряжение и способствует формированию практических умений. Ребенок, занимаясь дыхательной гимнастикой, попадет в особый микромир сказок, песен, игр, стихов</a:t>
            </a:r>
            <a:r>
              <a:rPr lang="ru-RU" dirty="0" smtClean="0"/>
              <a:t>. К тому же дыхательные упражнения приурочены к теме занятия.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дыхательных упражнений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u="sng" dirty="0"/>
              <a:t>Упражнение на </a:t>
            </a:r>
            <a:r>
              <a:rPr lang="ru-RU" sz="1800" u="sng" dirty="0" smtClean="0"/>
              <a:t>дыхание  </a:t>
            </a:r>
            <a:r>
              <a:rPr lang="ru-RU" sz="1800" u="sng" dirty="0"/>
              <a:t>&lt;&lt;Бабочка</a:t>
            </a:r>
            <a:r>
              <a:rPr lang="ru-RU" sz="1800" u="sng" dirty="0" smtClean="0"/>
              <a:t>&gt;&gt;</a:t>
            </a:r>
          </a:p>
          <a:p>
            <a:r>
              <a:rPr lang="ru-RU" sz="1800" u="sng" dirty="0" smtClean="0"/>
              <a:t> </a:t>
            </a:r>
            <a:r>
              <a:rPr lang="ru-RU" sz="1800" dirty="0"/>
              <a:t>Бабочку привязать на нитку:  </a:t>
            </a:r>
            <a:endParaRPr lang="ru-RU" sz="1800" dirty="0" smtClean="0"/>
          </a:p>
          <a:p>
            <a:r>
              <a:rPr lang="ru-RU" sz="1800" dirty="0" smtClean="0"/>
              <a:t> </a:t>
            </a:r>
            <a:r>
              <a:rPr lang="ru-RU" sz="1800" dirty="0"/>
              <a:t>Бабочка-коробочка,                                       </a:t>
            </a:r>
          </a:p>
          <a:p>
            <a:r>
              <a:rPr lang="ru-RU" sz="1800" dirty="0"/>
              <a:t>Полети на облачко,</a:t>
            </a:r>
          </a:p>
          <a:p>
            <a:r>
              <a:rPr lang="ru-RU" sz="1800" dirty="0"/>
              <a:t>Там твои детки - на березовой ветке</a:t>
            </a:r>
            <a:r>
              <a:rPr lang="ru-RU" sz="1800" dirty="0" smtClean="0"/>
              <a:t>!</a:t>
            </a:r>
            <a:endParaRPr lang="ru-RU" sz="1800" dirty="0"/>
          </a:p>
          <a:p>
            <a:r>
              <a:rPr lang="ru-RU" sz="1800" i="1" dirty="0"/>
              <a:t>Затем взрослый предлагает ребенку подуть на бабочку, &lt;&lt; чтобы она полетела&gt;&gt;. Ребенок должен сделать длительный плавный выдох </a:t>
            </a:r>
          </a:p>
          <a:p>
            <a:endParaRPr lang="ru-RU" dirty="0"/>
          </a:p>
        </p:txBody>
      </p:sp>
      <p:pic>
        <p:nvPicPr>
          <p:cNvPr id="1026" name="Picture 2" descr="C:\Users\Andrei\Downloads\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785926"/>
            <a:ext cx="2071702" cy="1617669"/>
          </a:xfrm>
          <a:prstGeom prst="rect">
            <a:avLst/>
          </a:prstGeom>
          <a:noFill/>
        </p:spPr>
      </p:pic>
      <p:pic>
        <p:nvPicPr>
          <p:cNvPr id="1027" name="Picture 3" descr="C:\Users\Andrei\Downloads\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256"/>
            <a:ext cx="1857376" cy="1847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800" b="1" dirty="0" smtClean="0"/>
              <a:t>Дыхательное  упражнение "Осенние листья"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100" dirty="0"/>
              <a:t/>
            </a:r>
            <a:br>
              <a:rPr lang="ru-RU" sz="21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900" dirty="0"/>
              <a:t>Дует легкий ветерок –</a:t>
            </a:r>
            <a:br>
              <a:rPr lang="ru-RU" sz="1900" dirty="0"/>
            </a:br>
            <a:r>
              <a:rPr lang="ru-RU" sz="1900" dirty="0" err="1"/>
              <a:t>Ш-ш-ш</a:t>
            </a:r>
            <a:r>
              <a:rPr lang="ru-RU" sz="1900" dirty="0"/>
              <a:t>! </a:t>
            </a:r>
            <a:r>
              <a:rPr lang="ru-RU" sz="1900" dirty="0" err="1"/>
              <a:t>Ш-ш-ш</a:t>
            </a:r>
            <a:r>
              <a:rPr lang="ru-RU" sz="1900" dirty="0"/>
              <a:t>!</a:t>
            </a:r>
            <a:br>
              <a:rPr lang="ru-RU" sz="1900" dirty="0"/>
            </a:br>
            <a:r>
              <a:rPr lang="ru-RU" sz="1900" dirty="0"/>
              <a:t>И качает так листок –</a:t>
            </a:r>
            <a:br>
              <a:rPr lang="ru-RU" sz="1900" dirty="0"/>
            </a:br>
            <a:r>
              <a:rPr lang="ru-RU" sz="1900" dirty="0" err="1"/>
              <a:t>Ш-ш-ш</a:t>
            </a:r>
            <a:r>
              <a:rPr lang="ru-RU" sz="1900" dirty="0"/>
              <a:t>! </a:t>
            </a:r>
            <a:r>
              <a:rPr lang="ru-RU" sz="1900" dirty="0" err="1"/>
              <a:t>Ш-ш-ш</a:t>
            </a:r>
            <a:r>
              <a:rPr lang="ru-RU" sz="1900" dirty="0"/>
              <a:t>!</a:t>
            </a:r>
            <a:br>
              <a:rPr lang="ru-RU" sz="1900" dirty="0"/>
            </a:br>
            <a:r>
              <a:rPr lang="ru-RU" sz="1900" dirty="0"/>
              <a:t>Дует сильный ветерок –</a:t>
            </a:r>
            <a:br>
              <a:rPr lang="ru-RU" sz="1900" dirty="0"/>
            </a:br>
            <a:r>
              <a:rPr lang="ru-RU" sz="1900" dirty="0" err="1"/>
              <a:t>Ш-ш-ш</a:t>
            </a:r>
            <a:r>
              <a:rPr lang="ru-RU" sz="1900" dirty="0"/>
              <a:t>! </a:t>
            </a:r>
            <a:r>
              <a:rPr lang="ru-RU" sz="1900" dirty="0" err="1"/>
              <a:t>Ш-ш-ш</a:t>
            </a:r>
            <a:r>
              <a:rPr lang="ru-RU" sz="1900" dirty="0"/>
              <a:t>!</a:t>
            </a:r>
            <a:br>
              <a:rPr lang="ru-RU" sz="1900" dirty="0"/>
            </a:br>
            <a:r>
              <a:rPr lang="ru-RU" sz="1900" dirty="0"/>
              <a:t>И качает так листок –</a:t>
            </a:r>
            <a:br>
              <a:rPr lang="ru-RU" sz="1900" dirty="0"/>
            </a:br>
            <a:r>
              <a:rPr lang="ru-RU" sz="1900" dirty="0" err="1"/>
              <a:t>Ш-ш-ш</a:t>
            </a:r>
            <a:r>
              <a:rPr lang="ru-RU" sz="1900" dirty="0"/>
              <a:t>! </a:t>
            </a:r>
            <a:r>
              <a:rPr lang="ru-RU" sz="1900" dirty="0" err="1"/>
              <a:t>Ш-ш-ш</a:t>
            </a:r>
            <a:r>
              <a:rPr lang="ru-RU" sz="1900" dirty="0"/>
              <a:t>!</a:t>
            </a:r>
            <a:br>
              <a:rPr lang="ru-RU" sz="1900" dirty="0"/>
            </a:b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Осенние листочки на веточках висят,</a:t>
            </a:r>
            <a:br>
              <a:rPr lang="ru-RU" sz="1900" dirty="0"/>
            </a:br>
            <a:r>
              <a:rPr lang="ru-RU" sz="1900" dirty="0"/>
              <a:t>Осенние листочки детям говорят –</a:t>
            </a:r>
            <a:br>
              <a:rPr lang="ru-RU" sz="1900" dirty="0"/>
            </a:br>
            <a:r>
              <a:rPr lang="ru-RU" sz="1900" dirty="0"/>
              <a:t>Рябиновые: А-а-а!</a:t>
            </a:r>
            <a:br>
              <a:rPr lang="ru-RU" sz="1900" dirty="0"/>
            </a:br>
            <a:r>
              <a:rPr lang="ru-RU" sz="1900" dirty="0"/>
              <a:t>Осиновые: И-и-и!</a:t>
            </a:r>
            <a:br>
              <a:rPr lang="ru-RU" sz="1900" dirty="0"/>
            </a:br>
            <a:r>
              <a:rPr lang="ru-RU" sz="1900" dirty="0"/>
              <a:t>Кленовые: О-о-о!</a:t>
            </a:r>
            <a:br>
              <a:rPr lang="ru-RU" sz="1900" dirty="0"/>
            </a:br>
            <a:r>
              <a:rPr lang="ru-RU" sz="1900" dirty="0"/>
              <a:t>Дубовые: У-у-у!</a:t>
            </a:r>
          </a:p>
          <a:p>
            <a:r>
              <a:rPr lang="ru-RU" sz="1900" dirty="0"/>
              <a:t> </a:t>
            </a:r>
          </a:p>
          <a:p>
            <a:endParaRPr lang="ru-RU" dirty="0"/>
          </a:p>
        </p:txBody>
      </p:sp>
      <p:pic>
        <p:nvPicPr>
          <p:cNvPr id="2051" name="Picture 3" descr="C:\Users\Andrei\Downloads\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714488"/>
            <a:ext cx="3322752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147</TotalTime>
  <Words>467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тема</vt:lpstr>
      <vt:lpstr>Цель: разностороннее развитие психофизического состояния ребенка, его интеллекта, кругозора, речи, моторики, дыхания.</vt:lpstr>
      <vt:lpstr>Направления работы</vt:lpstr>
      <vt:lpstr>Виды работы с детьми</vt:lpstr>
      <vt:lpstr>Работа с родителями</vt:lpstr>
      <vt:lpstr>Развивающая среда</vt:lpstr>
      <vt:lpstr>Приложение</vt:lpstr>
      <vt:lpstr>Примеры дыхательных упражнений</vt:lpstr>
      <vt:lpstr>Дыхательное  упражнение "Осенние листья"</vt:lpstr>
      <vt:lpstr>Дыхательное упражнение «Ежик» </vt:lpstr>
      <vt:lpstr>Приложение</vt:lpstr>
      <vt:lpstr>Динамические паузы</vt:lpstr>
      <vt:lpstr>На  дворе у нас мороз</vt:lpstr>
      <vt:lpstr>Варим кашу</vt:lpstr>
      <vt:lpstr>Консультации для воспитателей</vt:lpstr>
      <vt:lpstr>Приспособления для развития дыхания</vt:lpstr>
      <vt:lpstr>Слайд 17</vt:lpstr>
      <vt:lpstr>Практикум для родителей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Andrei</dc:creator>
  <cp:lastModifiedBy>Andrei</cp:lastModifiedBy>
  <cp:revision>29</cp:revision>
  <dcterms:created xsi:type="dcterms:W3CDTF">2016-02-05T16:57:55Z</dcterms:created>
  <dcterms:modified xsi:type="dcterms:W3CDTF">2016-05-31T21:53:52Z</dcterms:modified>
</cp:coreProperties>
</file>