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media/image19.png" ContentType="image/png"/>
  <Override PartName="/ppt/media/image18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10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6.png" ContentType="image/png"/>
  <Override PartName="/ppt/media/image5.png" ContentType="image/png"/>
  <Override PartName="/ppt/media/image4.png" ContentType="image/png"/>
  <Override PartName="/ppt/media/image17.png" ContentType="image/png"/>
  <Override PartName="/ppt/media/image3.png" ContentType="image/png"/>
  <Override PartName="/ppt/media/image16.png" ContentType="image/png"/>
  <Override PartName="/ppt/media/image2.png" ContentType="image/png"/>
  <Override PartName="/ppt/media/image15.png" ContentType="image/png"/>
  <Override PartName="/ppt/media/image1.png" ContentType="image/png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5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ru-RU" sz="3200" strike="noStrike">
                <a:solidFill>
                  <a:srgbClr val="8b8b8b"/>
                </a:solidFill>
                <a:latin typeface="Calibri"/>
              </a:rPr>
              <a:t>Образец подзаголовка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13.4.18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81C6685-6208-4B75-8548-8F1B8DBAD2DF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400"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ru-RU" sz="2000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Седьмой уровень структурыОбразец текста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ru-RU" sz="2800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ru-RU" sz="2400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ru-RU" sz="2000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ru-RU" sz="2000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ru-RU" sz="1400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1400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1400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1400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1400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1400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trike="noStrike">
                <a:solidFill>
                  <a:srgbClr val="000000"/>
                </a:solidFill>
                <a:latin typeface="Calibri"/>
              </a:rPr>
              <a:t>Седьмой уровень структурыОбразец текста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13.4.18</a:t>
            </a:r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5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38D6CBE-467B-4489-8F5A-5C86EA8133C2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13.4.18</a:t>
            </a:r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284FFDD-48C1-4A5A-8536-E6707D607BBC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8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ru-RU">
                <a:latin typeface="Calibri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400"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13.4.18</a:t>
            </a:r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5416777-D6C9-493C-A234-BB19FCA5CA05}" type="slidenum">
              <a:rPr lang="ru-RU" sz="1200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400"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467640" y="332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ru-RU" sz="4400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1" lang="ru-RU" sz="4400" strike="noStrike">
                <a:solidFill>
                  <a:srgbClr val="002060"/>
                </a:solidFill>
                <a:latin typeface="Calibri"/>
              </a:rPr>
              <a:t>"Active living-физически активный образ жизни"</a:t>
            </a:r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3240000" y="5472000"/>
            <a:ext cx="5472360" cy="1223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r>
              <a:rPr lang="ru-RU" sz="2400" strike="noStrike">
                <a:solidFill>
                  <a:srgbClr val="000000"/>
                </a:solidFill>
                <a:latin typeface="Calibri"/>
              </a:rPr>
              <a:t>Выполнил студент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2400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strike="noStrike">
                <a:solidFill>
                  <a:srgbClr val="000000"/>
                </a:solidFill>
                <a:latin typeface="Calibri"/>
              </a:rPr>
              <a:t>группы 27Тм-16К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2400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strike="noStrike">
                <a:solidFill>
                  <a:srgbClr val="000000"/>
                </a:solidFill>
                <a:latin typeface="Calibri"/>
              </a:rPr>
              <a:t>Сетун Иван</a:t>
            </a:r>
            <a:endParaRPr/>
          </a:p>
        </p:txBody>
      </p:sp>
      <p:pic>
        <p:nvPicPr>
          <p:cNvPr id="160" name="Picture 2" descr=""/>
          <p:cNvPicPr/>
          <p:nvPr/>
        </p:nvPicPr>
        <p:blipFill>
          <a:blip r:embed="rId1"/>
          <a:stretch/>
        </p:blipFill>
        <p:spPr>
          <a:xfrm>
            <a:off x="1475640" y="1917000"/>
            <a:ext cx="6095520" cy="3425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0" y="0"/>
            <a:ext cx="4139640" cy="6857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i="1" lang="ru-RU" sz="1200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i="1" lang="ru-RU" sz="1400" strike="noStrike" u="sng">
                <a:solidFill>
                  <a:srgbClr val="002060"/>
                </a:solidFill>
                <a:latin typeface="Calibri"/>
              </a:rPr>
              <a:t>Физически активный образ жизни (active living)  </a:t>
            </a: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- такой образ жизни, при котором повседневные занятия человека органично включают те или иные формы физической активности. Каждый человек должен стремиться к тому, чтобы ежедневная продолжительность его физической активности составляла не менее получаса.</a:t>
            </a:r>
            <a:endParaRPr/>
          </a:p>
          <a:p>
            <a:pPr>
              <a:lnSpc>
                <a:spcPct val="100000"/>
              </a:lnSpc>
            </a:pP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Физическая активность может иметь различную </a:t>
            </a:r>
            <a:r>
              <a:rPr b="1" i="1" lang="ru-RU" sz="1400" strike="noStrike">
                <a:solidFill>
                  <a:srgbClr val="002060"/>
                </a:solidFill>
                <a:latin typeface="Calibri"/>
              </a:rPr>
              <a:t>интенсивность </a:t>
            </a: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(intensity), в зависимости от прилагаемых усилий. Интенсивность (физическая нагрузка) обусловлена как типом активности, так и индивидуальными возможностями</a:t>
            </a:r>
            <a:endParaRPr/>
          </a:p>
          <a:p>
            <a:pPr>
              <a:lnSpc>
                <a:spcPct val="100000"/>
              </a:lnSpc>
            </a:pP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В целом, оздоровительная физическая активность предполагает как </a:t>
            </a:r>
            <a:r>
              <a:rPr b="1" i="1" lang="ru-RU" sz="1400" strike="noStrike">
                <a:solidFill>
                  <a:srgbClr val="002060"/>
                </a:solidFill>
                <a:latin typeface="Calibri"/>
              </a:rPr>
              <a:t>минимум умеренную интенсивность</a:t>
            </a: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Так для большинства людей с малоподвижным образом жизни –умеренная интенсивность соответствует ходьбе в среднем темпе.</a:t>
            </a:r>
            <a:endParaRPr/>
          </a:p>
          <a:p>
            <a:pPr>
              <a:lnSpc>
                <a:spcPct val="100000"/>
              </a:lnSpc>
            </a:pP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Для более активных и тренированных людей умеренно интенсивная физическая активность эквивалентна ускоренной ходьбе или медленному бегу трусцой. В большинстве медико-санитарных рекомендаций по физической активности указывается </a:t>
            </a:r>
            <a:r>
              <a:rPr b="1" i="1" lang="ru-RU" sz="1400" strike="noStrike">
                <a:solidFill>
                  <a:srgbClr val="002060"/>
                </a:solidFill>
                <a:latin typeface="Calibri"/>
              </a:rPr>
              <a:t>на необходимость как минимум умеренной интенсивности</a:t>
            </a:r>
            <a:r>
              <a:rPr b="1" i="1" lang="ru-RU" sz="1400" strike="noStrike">
                <a:solidFill>
                  <a:srgbClr val="000000"/>
                </a:solidFill>
                <a:latin typeface="Calibri"/>
              </a:rPr>
              <a:t>; это даёт возможность включения самых разнообразных видов деятельности.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62" name="Picture 2" descr=""/>
          <p:cNvPicPr/>
          <p:nvPr/>
        </p:nvPicPr>
        <p:blipFill>
          <a:blip r:embed="rId1"/>
          <a:stretch/>
        </p:blipFill>
        <p:spPr>
          <a:xfrm>
            <a:off x="4211640" y="0"/>
            <a:ext cx="4932000" cy="3284640"/>
          </a:xfrm>
          <a:prstGeom prst="rect">
            <a:avLst/>
          </a:prstGeom>
          <a:ln>
            <a:noFill/>
          </a:ln>
        </p:spPr>
      </p:pic>
      <p:pic>
        <p:nvPicPr>
          <p:cNvPr id="163" name="Picture 3" descr=""/>
          <p:cNvPicPr/>
          <p:nvPr/>
        </p:nvPicPr>
        <p:blipFill>
          <a:blip r:embed="rId2"/>
          <a:stretch/>
        </p:blipFill>
        <p:spPr>
          <a:xfrm>
            <a:off x="4212000" y="3429000"/>
            <a:ext cx="4931640" cy="3428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0" y="0"/>
            <a:ext cx="3465000" cy="6857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ru-RU" sz="2200" strike="noStrike">
                <a:solidFill>
                  <a:srgbClr val="002060"/>
                </a:solidFill>
                <a:latin typeface="Calibri"/>
              </a:rPr>
              <a:t>Высокоинтенсивная физическая активность (vigorous-intensity physical activities) </a:t>
            </a:r>
            <a:r>
              <a:rPr b="1" lang="ru-RU" sz="2200" strike="noStrike">
                <a:solidFill>
                  <a:srgbClr val="000000"/>
                </a:solidFill>
                <a:latin typeface="Calibri"/>
              </a:rPr>
              <a:t>приводит к усиленному потоотделению и резкому учащению дыхания. Речь обычно идёт о занятиях спортом или о целенаправленных физических упражнениях, таких, как, например, бег или быстрая езда на велосипеде.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3852000" y="0"/>
            <a:ext cx="5291640" cy="3500640"/>
          </a:xfrm>
          <a:prstGeom prst="rect">
            <a:avLst/>
          </a:prstGeom>
          <a:ln>
            <a:noFill/>
          </a:ln>
        </p:spPr>
      </p:pic>
      <p:pic>
        <p:nvPicPr>
          <p:cNvPr id="166" name="Picture 3" descr=""/>
          <p:cNvPicPr/>
          <p:nvPr/>
        </p:nvPicPr>
        <p:blipFill>
          <a:blip r:embed="rId2"/>
          <a:stretch/>
        </p:blipFill>
        <p:spPr>
          <a:xfrm>
            <a:off x="3852000" y="3717000"/>
            <a:ext cx="5291640" cy="314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0" y="0"/>
            <a:ext cx="4211640" cy="6857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ru-RU" sz="1400" strike="noStrike" u="sng">
                <a:solidFill>
                  <a:srgbClr val="002060"/>
                </a:solidFill>
                <a:latin typeface="Calibri"/>
              </a:rPr>
              <a:t>Какой уровень физической активности необходим человеку для поддержания здоровья?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400" strike="noStrike">
                <a:solidFill>
                  <a:srgbClr val="000000"/>
                </a:solidFill>
                <a:latin typeface="Calibri"/>
              </a:rPr>
              <a:t>В последние годы была достигнута общая точка зрения относительно объёма  и типа физической активности, рекомендуемых для улучшения и поддержания  здоровья.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400" strike="noStrike">
                <a:solidFill>
                  <a:srgbClr val="000000"/>
                </a:solidFill>
                <a:latin typeface="Calibri"/>
              </a:rPr>
              <a:t>Рекомендуется обеспечивать адекватный уровень (физической активности) на протяжении всей жизни. Для различных результатов с точки зрения здоровья требуются различные формы физической активности: по крайней мере, 30 минут регулярной физической активности умеренной интенсивности в большинстве дней недели уменьшают риск  сердечно - сосудистых заболеваний, сахарного диабета, рака ободочной кишки и рака молочной железы.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400" strike="noStrike">
                <a:solidFill>
                  <a:srgbClr val="000000"/>
                </a:solidFill>
                <a:latin typeface="Calibri"/>
              </a:rPr>
              <a:t>Укрепление мускулатуры и поддержание навыков равновесия может снизить риск падений и улучшить функциональное состояние пожилых людей. Более активная физическая нагрузка необходима для борьбы с излишним весом.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1400" strike="noStrike">
                <a:solidFill>
                  <a:srgbClr val="000000"/>
                </a:solidFill>
                <a:latin typeface="Calibri"/>
              </a:rPr>
              <a:t>Дети и молодёжь должны стремиться уделять умеренно интенсивной  физической активности в совокупности не менее 60 минут ежедневно. По крайней мере дважды в неделю эта активность должна включать движения, направленные на улучшение состояния костной системы ( упражнения, связанные с высокой нагрузкой на кости скелета), на развитие мышечной силы и гибкости.</a:t>
            </a:r>
            <a:endParaRPr/>
          </a:p>
        </p:txBody>
      </p:sp>
      <p:pic>
        <p:nvPicPr>
          <p:cNvPr id="168" name="Picture 2" descr=""/>
          <p:cNvPicPr/>
          <p:nvPr/>
        </p:nvPicPr>
        <p:blipFill>
          <a:blip r:embed="rId1"/>
          <a:stretch/>
        </p:blipFill>
        <p:spPr>
          <a:xfrm>
            <a:off x="4284000" y="4320"/>
            <a:ext cx="4833720" cy="3352320"/>
          </a:xfrm>
          <a:prstGeom prst="rect">
            <a:avLst/>
          </a:prstGeom>
          <a:ln>
            <a:noFill/>
          </a:ln>
        </p:spPr>
      </p:pic>
      <p:pic>
        <p:nvPicPr>
          <p:cNvPr id="169" name="Picture 3" descr=""/>
          <p:cNvPicPr/>
          <p:nvPr/>
        </p:nvPicPr>
        <p:blipFill>
          <a:blip r:embed="rId2"/>
          <a:stretch/>
        </p:blipFill>
        <p:spPr>
          <a:xfrm>
            <a:off x="4356000" y="3501000"/>
            <a:ext cx="4787640" cy="33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0" y="0"/>
            <a:ext cx="3465000" cy="6857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ru-RU" sz="2200" strike="noStrike">
                <a:solidFill>
                  <a:srgbClr val="000000"/>
                </a:solidFill>
                <a:latin typeface="Calibri"/>
              </a:rPr>
              <a:t>Эти рекомендации носят лишь общий характер, и они могут видоизменяться в зависимости от конкретных индивидуальных потребностей и условий, а также в связи с общественными ценностями и  особенностями культуры различных стран. В Таблице 1 приведены примеры оздоровительной физической активности для людей различного возраста.</a:t>
            </a:r>
            <a:endParaRPr/>
          </a:p>
        </p:txBody>
      </p:sp>
      <p:pic>
        <p:nvPicPr>
          <p:cNvPr id="171" name="Picture 2" descr=""/>
          <p:cNvPicPr/>
          <p:nvPr/>
        </p:nvPicPr>
        <p:blipFill>
          <a:blip r:embed="rId1"/>
          <a:stretch/>
        </p:blipFill>
        <p:spPr>
          <a:xfrm>
            <a:off x="3620520" y="0"/>
            <a:ext cx="5543640" cy="3284640"/>
          </a:xfrm>
          <a:prstGeom prst="rect">
            <a:avLst/>
          </a:prstGeom>
          <a:ln>
            <a:noFill/>
          </a:ln>
        </p:spPr>
      </p:pic>
      <p:pic>
        <p:nvPicPr>
          <p:cNvPr id="172" name="Picture 3" descr=""/>
          <p:cNvPicPr/>
          <p:nvPr/>
        </p:nvPicPr>
        <p:blipFill>
          <a:blip r:embed="rId2"/>
          <a:stretch/>
        </p:blipFill>
        <p:spPr>
          <a:xfrm>
            <a:off x="3564000" y="3645000"/>
            <a:ext cx="5579640" cy="321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>
            <a:off x="0" y="-61200"/>
            <a:ext cx="9756360" cy="730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Спасибо за внимание!!!</a:t>
            </a:r>
            <a:endParaRPr/>
          </a:p>
        </p:txBody>
      </p:sp>
      <p:pic>
        <p:nvPicPr>
          <p:cNvPr id="175" name="Picture 3" descr=""/>
          <p:cNvPicPr/>
          <p:nvPr/>
        </p:nvPicPr>
        <p:blipFill>
          <a:blip r:embed="rId1"/>
          <a:stretch/>
        </p:blipFill>
        <p:spPr>
          <a:xfrm>
            <a:off x="899640" y="1240560"/>
            <a:ext cx="7429680" cy="5386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57200" y="274680"/>
            <a:ext cx="8229240" cy="6394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СПИСОК ЛИТЕРАТУРЫ (ИСТОЧНИКИ):</a:t>
            </a:r>
            <a:r>
              <a:rPr lang="ru-RU" sz="4400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ru-RU" sz="4400" strike="noStrike">
                <a:solidFill>
                  <a:srgbClr val="000000"/>
                </a:solidFill>
                <a:latin typeface="Calibri"/>
              </a:rPr>
              <a:t>Nick Cavill, Sonja Kahlmeier и Francesca Racioppi.:"Физическая активность и здоровье в Европе: аргументы в пользу действия", 2006г.</a:t>
            </a:r>
            <a:r>
              <a:rPr lang="ru-RU" sz="4400" strike="noStrike">
                <a:solidFill>
                  <a:srgbClr val="000000"/>
                </a:solidFill>
                <a:latin typeface="Calibri"/>
              </a:rPr>
              <a:t>
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Application>LibreOffice/4.4.2.2$Windows_x86 LibreOffice_project/c4c7d32d0d49397cad38d62472b0bc8acff48dd6</Application>
  <Paragraphs>18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2015-02-16T20:40:03Z</dcterms:created>
  <dc:creator>PackardBell</dc:creator>
  <dc:language>ru-RU</dc:language>
  <dcterms:modified xsi:type="dcterms:W3CDTF">2018-04-13T22:19:38Z</dcterms:modified>
  <cp:revision>11</cp:revision>
  <dc:title> "Active living-физически активный образ жизни"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</vt:i4>
  </property>
</Properties>
</file>