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7.jpeg" ContentType="image/jpeg"/>
  <Override PartName="/ppt/media/image26.jpeg" ContentType="image/jpeg"/>
  <Override PartName="/ppt/media/image25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10.jpeg" ContentType="image/jpeg"/>
  <Override PartName="/ppt/media/image7.jpeg" ContentType="image/jpeg"/>
  <Override PartName="/ppt/media/image6.png" ContentType="image/png"/>
  <Override PartName="/ppt/media/image14.jpeg" ContentType="image/jpeg"/>
  <Override PartName="/ppt/media/image22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24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7C2FA09-0A19-4C42-9A88-7FC0C4AB703E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F7BB60-C88A-4363-9B41-40546B419728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B6A0B8-A423-4AF0-BA05-CF5E2C82EBAE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5344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5344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64520" y="147240"/>
            <a:ext cx="8810640" cy="65649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160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588240" y="1424520"/>
            <a:ext cx="8000640" cy="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Образец заголовка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"/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90000"/>
              <a:buFont typeface="StarSymbol"/>
              <a:buChar char=""/>
            </a:pPr>
            <a:r>
              <a:rPr lang="ru-RU" sz="2600" strike="noStrike">
                <a:solidFill>
                  <a:srgbClr val="ffffff"/>
                </a:solidFill>
                <a:latin typeface="Rockwel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ru-RU" sz="2300" strike="noStrike">
                <a:solidFill>
                  <a:srgbClr val="ffffff"/>
                </a:solidFill>
                <a:latin typeface="Rockwel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ru-RU" sz="2000" strike="noStrike">
                <a:solidFill>
                  <a:srgbClr val="ffffff"/>
                </a:solidFill>
                <a:latin typeface="Rockwel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ru-RU" sz="1900" strike="noStrike">
                <a:solidFill>
                  <a:srgbClr val="ffffff"/>
                </a:solidFill>
                <a:latin typeface="Rockwell"/>
              </a:rPr>
              <a:t>Пятый уровень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562720" y="6400800"/>
            <a:ext cx="3002040" cy="2739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300" strike="noStrike">
                <a:solidFill>
                  <a:srgbClr val="b9bbb1"/>
                </a:solidFill>
                <a:latin typeface="Rockwell"/>
              </a:rPr>
              <a:t>13.4.18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1295280" y="6400800"/>
            <a:ext cx="4212000" cy="27396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DF65A10-6958-4327-B747-22425A6E5F9C}" type="slidenum">
              <a:rPr lang="ru-RU" sz="1600" strike="noStrike">
                <a:solidFill>
                  <a:srgbClr val="dfe0d4"/>
                </a:solidFill>
                <a:latin typeface="Rockwel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64520" y="147240"/>
            <a:ext cx="8810640" cy="65649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160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5562720" y="6400800"/>
            <a:ext cx="3002040" cy="2739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300" strike="noStrike">
                <a:solidFill>
                  <a:srgbClr val="b9bbb1"/>
                </a:solidFill>
                <a:latin typeface="Rockwell"/>
              </a:rPr>
              <a:t>13.4.18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1295280" y="6400800"/>
            <a:ext cx="4212000" cy="27396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40E377A-4898-456B-9499-74E4B8F778EC}" type="slidenum">
              <a:rPr lang="ru-RU" sz="1600" strike="noStrike">
                <a:solidFill>
                  <a:srgbClr val="dfe0d4"/>
                </a:solidFill>
                <a:latin typeface="Rockwell"/>
              </a:rPr>
              <a:t>&lt;номер&gt;</a:t>
            </a:fld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Rockwel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Rockwel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300">
                <a:latin typeface="Rockwel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Rockwel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900">
                <a:latin typeface="Rockwel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Rockwel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Rockwel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Rockwel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Экологическое  здоровье человека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Слово «экологическое здоровье» прочно вошло в обиход.  Его можно услышать по радио и в телепередачах, в разговорах на бытовую тему, прочитать в газетах и журналах. </a:t>
            </a:r>
            <a:endParaRPr/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580000" y="3645000"/>
            <a:ext cx="2520000" cy="305532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1179720" y="4149000"/>
            <a:ext cx="3967920" cy="25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Питание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79640" y="1412640"/>
            <a:ext cx="8784720" cy="475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500" strike="noStrike">
                <a:solidFill>
                  <a:srgbClr val="ffffff"/>
                </a:solidFill>
                <a:latin typeface="Rockwell"/>
              </a:rPr>
              <a:t>    </a:t>
            </a:r>
            <a:r>
              <a:rPr lang="ru-RU" sz="2100" strike="noStrike">
                <a:solidFill>
                  <a:srgbClr val="ffffff"/>
                </a:solidFill>
                <a:latin typeface="Rockwell"/>
              </a:rPr>
              <a:t>Первый и важнейший фактор. Сюда можно отнести правильный режим питания студента, и характер потребляемых продуктов, и социально-экономический статус семьи, который влияет на выбор продуктов питания. К числу проблемных вопросов, можно отнести современные тенденции в питании, связанные с увеличением доли продуктов, готовых к употреблению. Вред быстрого питания заключается и в большом содержании красителей, консервантов и усилителях вкуса в подобной пище. 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467640" y="4077000"/>
            <a:ext cx="3601080" cy="257472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2"/>
          <a:stretch/>
        </p:blipFill>
        <p:spPr>
          <a:xfrm>
            <a:off x="4932000" y="3789000"/>
            <a:ext cx="3681720" cy="27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Занятие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
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 спортом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251640" y="1484640"/>
            <a:ext cx="8712720" cy="439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ffffff"/>
                </a:solidFill>
                <a:latin typeface="Rockwell"/>
              </a:rPr>
              <a:t>     </a:t>
            </a:r>
            <a:r>
              <a:rPr lang="ru-RU" sz="2000" strike="noStrike">
                <a:solidFill>
                  <a:srgbClr val="ffffff"/>
                </a:solidFill>
                <a:latin typeface="Rockwell"/>
              </a:rPr>
              <a:t>Играют важную роль для здоровья человека растущего организма. Часто различные виды физических упражнений используются для профилактики ожирения у детей и молодёжи. Последнее исследование показало, физические нагрузки помогаю молодежи справиться с раздражительностью. Помимо положительного воздействия на психику, физические упражнения прекрасное профилактическое средство от различных хронических заболеваний.</a:t>
            </a:r>
            <a:endParaRPr/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323640" y="3789000"/>
            <a:ext cx="4608000" cy="285264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2"/>
          <a:stretch/>
        </p:blipFill>
        <p:spPr>
          <a:xfrm>
            <a:off x="5004000" y="3789000"/>
            <a:ext cx="3744000" cy="263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Обувь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
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и одежда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251640" y="1484640"/>
            <a:ext cx="8712720" cy="468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     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Этому фактору традиционно придаётся больше значение. Он во многом определяется модой(т.е. предлагаемый атрибут одежды кем-то произведён или кто-то предлагает его производство и его реализация принесет определённую выгоду). В этой сфере человек подвергается мощному психологическому воздействию рекламы . С другой стороны, важным аспектом являются технологические характеристики, из которых выполнена одежда и обувь. Например, если при производстве были использованы химические вещества, это может стать причиной интоксикации, поскольку потовые железы стоп человека работают в режиме отделения и поглощения пота.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Микроклимат 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
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семьи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ffffff"/>
                </a:solidFill>
                <a:latin typeface="Rockwell"/>
              </a:rPr>
              <a:t>    </a:t>
            </a:r>
            <a:r>
              <a:rPr lang="ru-RU" sz="2800" strike="noStrike">
                <a:solidFill>
                  <a:srgbClr val="ffffff"/>
                </a:solidFill>
                <a:latin typeface="Rockwell"/>
              </a:rPr>
              <a:t>Очень важен для формирования личности ребенка, так как с самого раннего возраста закладывается понятие о преемственности поколений, происходит передача жизненного опыта и традиций от родителей  детям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.</a:t>
            </a:r>
            <a:endParaRPr/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395640" y="3861000"/>
            <a:ext cx="4295520" cy="2838240"/>
          </a:xfrm>
          <a:prstGeom prst="rect">
            <a:avLst/>
          </a:prstGeom>
          <a:ln>
            <a:noFill/>
          </a:ln>
        </p:spPr>
      </p:pic>
      <p:pic>
        <p:nvPicPr>
          <p:cNvPr id="119" name="Picture 4" descr=""/>
          <p:cNvPicPr/>
          <p:nvPr/>
        </p:nvPicPr>
        <p:blipFill>
          <a:blip r:embed="rId2"/>
          <a:stretch/>
        </p:blipFill>
        <p:spPr>
          <a:xfrm>
            <a:off x="4860000" y="3861000"/>
            <a:ext cx="3507480" cy="27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Интернет 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79640" y="1412640"/>
            <a:ext cx="8856720" cy="475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    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100" strike="noStrike">
                <a:solidFill>
                  <a:srgbClr val="ffffff"/>
                </a:solidFill>
                <a:latin typeface="Rockwell"/>
              </a:rPr>
              <a:t>Является прямым индикатором возможности  ускоренного образования, получения новейшей технической и научной информации. Однако вопрос о возможном негативном воздействии информационного бума на человечество ( на индивидуально-психологическом уровне, особенно школьника) также не снимается с повестки дня. Так, например, западные психологи и психиатры говорят о проявлении у современных  деловых людей нового вида фобии- страха перед ежедневным запуском почтовой программы (количество информационных сообщений, приходящих ежедневно на индивидуальные компьютеры, растет) 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Picture 10" descr=""/>
          <p:cNvPicPr/>
          <p:nvPr/>
        </p:nvPicPr>
        <p:blipFill>
          <a:blip r:embed="rId1"/>
          <a:srcRect l="0" t="1552" r="0" b="3922"/>
          <a:stretch/>
        </p:blipFill>
        <p:spPr>
          <a:xfrm>
            <a:off x="5706360" y="4869000"/>
            <a:ext cx="3041640" cy="1728000"/>
          </a:xfrm>
          <a:prstGeom prst="rect">
            <a:avLst/>
          </a:prstGeom>
          <a:ln>
            <a:noFill/>
          </a:ln>
        </p:spPr>
      </p:pic>
      <p:pic>
        <p:nvPicPr>
          <p:cNvPr id="127" name="Picture 12" descr=""/>
          <p:cNvPicPr/>
          <p:nvPr/>
        </p:nvPicPr>
        <p:blipFill>
          <a:blip r:embed="rId2"/>
          <a:stretch/>
        </p:blipFill>
        <p:spPr>
          <a:xfrm>
            <a:off x="683640" y="4869000"/>
            <a:ext cx="4896360" cy="17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23640" y="332640"/>
            <a:ext cx="864072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Это лишь часть факторов, влияющих  на экологическое здоровье молодёжи, а значит на здоровье будущего поколения в целом.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Зная факторы и их влияния на физическое и эмоциональное здоровье человека,  можно дать  рекомендации для укрепление здоровья.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 </a:t>
            </a:r>
            <a:endParaRPr/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395640" y="2925000"/>
            <a:ext cx="3476160" cy="3228480"/>
          </a:xfrm>
          <a:prstGeom prst="rect">
            <a:avLst/>
          </a:prstGeom>
          <a:ln>
            <a:noFill/>
          </a:ln>
        </p:spPr>
      </p:pic>
      <p:pic>
        <p:nvPicPr>
          <p:cNvPr id="130" name="Picture 4" descr=""/>
          <p:cNvPicPr/>
          <p:nvPr/>
        </p:nvPicPr>
        <p:blipFill>
          <a:blip r:embed="rId2"/>
          <a:stretch/>
        </p:blipFill>
        <p:spPr>
          <a:xfrm>
            <a:off x="4019040" y="2781000"/>
            <a:ext cx="4629240" cy="369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51640" y="116640"/>
            <a:ext cx="8712720" cy="59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1. Это соблюдать режим питания и заниматься спортом.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2. Не загрязнять окружающую  природу  и сохранять парки и зелёные насаждения в районе проживания. Например, регулярно проводить экологическую акцию «Чистый город »  - очищать от мусора загрязнённые территории  нашего города; выступить активными участниками  озеленения  дворов Красногорска; ежегодного весной проводить акцию «Сохраним первоцветы родного края» - не срывать и не покупать первоцветы;оказывать помощь в содержании животных и приютах для бездомных животных;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3. Как можно больше времени проводить на свежем воздухе, и умеренно пользоваться Интернетом.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4. Носить, по возможности удобную одежду и обувь.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5. И сохранять дома спокойный и благоприятный фон.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Вывод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251640" y="1484640"/>
            <a:ext cx="8712720" cy="244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  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Чтобы выжить, человечество должно научиться жить на Земле по-новому. Каждому человеку планеты  Земля, необходимо овладеть минимальным набором экологических знаний и развивать бережное отношение к природе.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Общаясь с природой, убеждайте себя:“Это наш общий, а значит и мой лес, моя река, моё озеро. Я должен беречь всё это. Кто сохранит  этот мир если не я”? Сама жизненная практика души немыслима. Мы- это часть природы, а значит экологии. Уничтожая экологию, мы уничтожаем себя. </a:t>
            </a:r>
            <a:endParaRPr/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611640" y="3933000"/>
            <a:ext cx="3456000" cy="266400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140000" y="5805360"/>
            <a:ext cx="4680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ru-RU" strike="noStrike">
                <a:solidFill>
                  <a:srgbClr val="ffffff"/>
                </a:solidFill>
                <a:latin typeface="Rockwell"/>
              </a:rPr>
              <a:t>Студент гр. </a:t>
            </a:r>
            <a:endParaRPr/>
          </a:p>
          <a:p>
            <a:pPr>
              <a:lnSpc>
                <a:spcPct val="100000"/>
              </a:lnSpc>
            </a:pPr>
            <a:r>
              <a:rPr i="1" lang="ru-RU" strike="noStrike">
                <a:solidFill>
                  <a:srgbClr val="ffffff"/>
                </a:solidFill>
                <a:latin typeface="Rockwell"/>
              </a:rPr>
              <a:t>Руководитель: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6" name="Picture 4" descr=""/>
          <p:cNvPicPr/>
          <p:nvPr/>
        </p:nvPicPr>
        <p:blipFill>
          <a:blip r:embed="rId2"/>
          <a:stretch/>
        </p:blipFill>
        <p:spPr>
          <a:xfrm>
            <a:off x="4428000" y="3645000"/>
            <a:ext cx="4032000" cy="20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11640" y="332640"/>
            <a:ext cx="8280720" cy="64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Слово «экология» стало модным. К сожалению, его стали употреблять к месту и  не к месту, зачастую не по</a:t>
            </a:r>
            <a:r>
              <a:rPr lang="ru-RU" sz="3600" strike="noStrike">
                <a:solidFill>
                  <a:srgbClr val="ffffff"/>
                </a:solidFill>
                <a:latin typeface="Rockwell"/>
              </a:rPr>
              <a:t>н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имая  серьезности экологических проблем.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Чернобыльская катастрофа, гибель Арала, аварии нефтяных танкеров в морях, отравленные ядовитыми стоками промышленных предприятий реки, исчезающие леса, загрязнённый воздух… Cложившееся на Земле положение, учёные определяют как экологический кризис.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51640" y="332640"/>
            <a:ext cx="8712720" cy="39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Почему так обеспокоены учёные-экологи? Дело в том , что изначально природа находилась в равновесии. Однако, влияние человека нарушило эту гармонию, в результате чего стали исчезать целые звенья единой цепи, грозя катастрофическими последствиями всему живому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395640" y="3789000"/>
            <a:ext cx="4320000" cy="2830320"/>
          </a:xfrm>
          <a:prstGeom prst="rect">
            <a:avLst/>
          </a:prstGeom>
          <a:ln>
            <a:noFill/>
          </a:ln>
        </p:spPr>
      </p:pic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>
            <a:off x="4788000" y="3789000"/>
            <a:ext cx="3785760" cy="280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95640" y="188640"/>
            <a:ext cx="8463240" cy="64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Глобальное загрязнение окружающей среды, нарушает нормальное существование всех живых организмов. А это может привести к необратимой утрате взаимодействия и гармонии в природе.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Люди сделали основным видом своих отношений с природой её целенаправленную эксплуатацию. Окружающая среда стала материалом для осуществления их целей. Природа теперь мыслится как идеальный «раб» обязанный всегда беспрекословно подчиняться своему господину.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39640" y="260640"/>
            <a:ext cx="8424720" cy="64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Общество</a:t>
            </a:r>
            <a:r>
              <a:rPr lang="ru-RU" strike="noStrike">
                <a:solidFill>
                  <a:srgbClr val="ffffff"/>
                </a:solidFill>
                <a:latin typeface="Rockwell"/>
              </a:rPr>
              <a:t> 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живет, согласно варварским представлениям, что природа создана для человека и он её хозяин; что природа лишена собственной ценности и лишь человек наделяет её значимостью; что природа может использоваться неограниченно, поскольку на одинаковые воздействия отвечает теми же реакциями. 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При этом, люди забывают о том, что сами являются частью природы, частью этой единой цепи. И ее разрушение ведёт разрушению их собственной жизни.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 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323640" y="332640"/>
            <a:ext cx="5238360" cy="346680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2"/>
          <a:stretch/>
        </p:blipFill>
        <p:spPr>
          <a:xfrm>
            <a:off x="5796000" y="260640"/>
            <a:ext cx="2808000" cy="6113880"/>
          </a:xfrm>
          <a:prstGeom prst="rect">
            <a:avLst/>
          </a:prstGeom>
          <a:ln>
            <a:noFill/>
          </a:ln>
        </p:spPr>
      </p:pic>
      <p:pic>
        <p:nvPicPr>
          <p:cNvPr id="98" name="Picture 8" descr=""/>
          <p:cNvPicPr/>
          <p:nvPr/>
        </p:nvPicPr>
        <p:blipFill>
          <a:blip r:embed="rId3"/>
          <a:stretch/>
        </p:blipFill>
        <p:spPr>
          <a:xfrm>
            <a:off x="323640" y="3933000"/>
            <a:ext cx="5256360" cy="24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Состояние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
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окружающей среды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179640" y="1646280"/>
            <a:ext cx="8712720" cy="495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ffffff"/>
                </a:solidFill>
                <a:latin typeface="Rockwell"/>
              </a:rPr>
              <a:t>	</a:t>
            </a:r>
            <a:r>
              <a:rPr lang="ru-RU" sz="3200" strike="noStrike">
                <a:solidFill>
                  <a:srgbClr val="ffffff"/>
                </a:solidFill>
                <a:latin typeface="Rockwell"/>
              </a:rPr>
              <a:t>Экологические условия проживания во многом зависят от места расположения жилья, нахождением возле его дома заводов,  фабрик и АЗС, а так же наличием зелёных насаждений, парков и леса. В наше время, громадное количество  загрязняющих  веществ, попадает в окружающую среду из промышленных источников, будь-то трубы, заводов, сливаемые в реки отходы производства или огромные  мусорные свалки.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23640" y="332640"/>
            <a:ext cx="8640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Промышленные ядовитые выбросы, попадают в атмосферу и с дождями и пылью возвращаются на поверхность земли, постепенно накапливаясь в почве. Огромное количество опасных для здоровья веществ; мышьяк, свинец, ртуть, кадмий, цинк, хром, никель, кобальт с грунтовыми  водами попадают в источники питьевого водоснабжения. Вместе с водой эти элементы попадают в наш организм и отравляют его, провоцируя тяжёлые заболевания, такие как рак, астма, различные виды аллергии.</a:t>
            </a:r>
            <a:endParaRPr/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4140000" y="3717000"/>
            <a:ext cx="4499640" cy="2852640"/>
          </a:xfrm>
          <a:prstGeom prst="rect">
            <a:avLst/>
          </a:prstGeom>
          <a:ln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2"/>
          <a:stretch/>
        </p:blipFill>
        <p:spPr>
          <a:xfrm>
            <a:off x="467640" y="3757320"/>
            <a:ext cx="3600000" cy="283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p>
            <a:pPr algn="r">
              <a:lnSpc>
                <a:spcPct val="100000"/>
              </a:lnSpc>
            </a:pPr>
            <a:r>
              <a:rPr lang="ru-RU" sz="4600" strike="noStrike">
                <a:solidFill>
                  <a:srgbClr val="e6e9cb"/>
                </a:solidFill>
                <a:latin typeface="Rockwell"/>
              </a:rPr>
              <a:t>Жилище и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
</a:t>
            </a:r>
            <a:r>
              <a:rPr lang="ru-RU" sz="4600" strike="noStrike">
                <a:solidFill>
                  <a:srgbClr val="e6e9cb"/>
                </a:solidFill>
                <a:latin typeface="Rockwell"/>
              </a:rPr>
              <a:t>микроокружение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251640" y="1484640"/>
            <a:ext cx="8640720" cy="468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ffffff"/>
                </a:solidFill>
                <a:latin typeface="Rockwell"/>
              </a:rPr>
              <a:t>      </a:t>
            </a:r>
            <a:r>
              <a:rPr lang="ru-RU" sz="2400" strike="noStrike">
                <a:solidFill>
                  <a:srgbClr val="ffffff"/>
                </a:solidFill>
                <a:latin typeface="Rockwell"/>
              </a:rPr>
              <a:t>На этом уровне есть много разноплановых  аспектов. Так, важнейшую роль для человека играют характеристики материалов, применяемых при строительстве и отделке жилища (технологический фактор). Например, в своё время в нашей стране достаточное распространение приобрела древесно-струженная мебель, при производстве которой пользовались смолы, обладающие токсическим действием. Безусловно , вредными и опасным для здоровья человека  является применение краски (белил), в состав которых входят соединения свинца. С другой стороны, важнейшую роль играет дизайн помещения. Влияние токсичных и психологических эффектов способно суммироваться при неблагоприятных тенденциях.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792</TotalTime>
  <Application>LibreOffice/4.4.2.2$Windows_x86 LibreOffice_project/c4c7d32d0d49397cad38d62472b0bc8acff48dd6</Application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2015-02-12T12:27:17Z</dcterms:created>
  <dc:creator>Mr.Strog</dc:creator>
  <dc:language>ru-RU</dc:language>
  <dcterms:modified xsi:type="dcterms:W3CDTF">2018-04-13T22:34:33Z</dcterms:modified>
  <cp:revision>54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